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82" r:id="rId2"/>
    <p:sldId id="266" r:id="rId3"/>
    <p:sldId id="283" r:id="rId4"/>
    <p:sldId id="284" r:id="rId5"/>
    <p:sldId id="278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88" r:id="rId14"/>
    <p:sldId id="270" r:id="rId15"/>
    <p:sldId id="277" r:id="rId16"/>
    <p:sldId id="272" r:id="rId17"/>
    <p:sldId id="280" r:id="rId18"/>
    <p:sldId id="273" r:id="rId19"/>
    <p:sldId id="287" r:id="rId20"/>
    <p:sldId id="286" r:id="rId21"/>
    <p:sldId id="285" r:id="rId22"/>
    <p:sldId id="265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75" autoAdjust="0"/>
  </p:normalViewPr>
  <p:slideViewPr>
    <p:cSldViewPr>
      <p:cViewPr varScale="1">
        <p:scale>
          <a:sx n="55" d="100"/>
          <a:sy n="55" d="100"/>
        </p:scale>
        <p:origin x="44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508DDB-DAD1-4BB8-B4B5-9CB1F0E40CE1}" type="datetimeFigureOut">
              <a:rPr lang="fr-FR" smtClean="0"/>
              <a:pPr/>
              <a:t>29/09/2015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A81FD-EBBA-4EA0-9551-5F1BD6B93F0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527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altLang="fr-FR" dirty="0" smtClean="0"/>
          </a:p>
        </p:txBody>
      </p:sp>
      <p:sp>
        <p:nvSpPr>
          <p:cNvPr id="4100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FDD73C6-10C3-40F2-BB8A-967BB361E2DC}" type="slidenum">
              <a:rPr lang="en-IN" altLang="fr-FR" smtClean="0"/>
              <a:pPr/>
              <a:t>1</a:t>
            </a:fld>
            <a:endParaRPr lang="en-IN" altLang="fr-FR" smtClean="0"/>
          </a:p>
        </p:txBody>
      </p:sp>
    </p:spTree>
    <p:extLst>
      <p:ext uri="{BB962C8B-B14F-4D97-AF65-F5344CB8AC3E}">
        <p14:creationId xmlns:p14="http://schemas.microsoft.com/office/powerpoint/2010/main" val="34307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0A81FD-EBBA-4EA0-9551-5F1BD6B93F06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300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46707-6BBD-41A9-B4DF-0C76A73A2D2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43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96F2D-5916-4F10-A7B8-267FC309E1FC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5DA2E-2AEC-41DC-A298-05DBE0CFD5A4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FEE7C-4AC2-4681-A9E8-CDC34CD25002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C4C01-6DC4-4107-A0FC-5DF8C0FFA527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E498D-BD5C-46F6-B929-EAA3FAAD86ED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6D778-F974-4971-962C-8AB6673051E4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1202F-F763-4A50-A906-91E1BB8CA343}" type="datetime1">
              <a:rPr lang="fr-FR" smtClean="0"/>
              <a:t>29/09/2015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072F-EF67-472D-BAC4-93AFB76DA243}" type="datetime1">
              <a:rPr lang="fr-FR" smtClean="0"/>
              <a:t>29/09/2015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31EE0-E232-43C7-A6C0-8B8E484FBD80}" type="datetime1">
              <a:rPr lang="fr-FR" smtClean="0"/>
              <a:t>29/09/2015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B13EE-BD71-4308-AE3D-61B0EE45C6B6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3E053-773B-4715-A818-B4812BA52F00}" type="datetime1">
              <a:rPr lang="fr-FR" smtClean="0"/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7AD1F-9C78-4A16-8033-7CD64B275373}" type="datetime1">
              <a:rPr lang="fr-FR" smtClean="0"/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6BC80-84E4-4815-ABA4-83A89977AA56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Lamine.ndiaye@compagnie3e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88783" y="1155682"/>
            <a:ext cx="8153400" cy="3929501"/>
          </a:xfrm>
          <a:solidFill>
            <a:schemeClr val="tx2"/>
          </a:solidFill>
        </p:spPr>
        <p:txBody>
          <a:bodyPr>
            <a:normAutofit fontScale="25000" lnSpcReduction="20000"/>
          </a:bodyPr>
          <a:lstStyle/>
          <a:p>
            <a:pPr algn="ctr">
              <a:defRPr/>
            </a:pPr>
            <a:r>
              <a:rPr lang="fr-FR" sz="8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8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8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64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sz="8000" dirty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11200" b="1" dirty="0">
                <a:solidFill>
                  <a:schemeClr val="bg2"/>
                </a:solidFill>
                <a:latin typeface="Calibri" panose="020F0502020204030204" pitchFamily="34" charset="0"/>
              </a:rPr>
              <a:t>VALORISATION DES DECHETS DE </a:t>
            </a:r>
            <a:r>
              <a:rPr lang="en-US" sz="11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L’ABATTOIR </a:t>
            </a:r>
            <a:r>
              <a:rPr lang="en-US" sz="11200" b="1" dirty="0">
                <a:solidFill>
                  <a:schemeClr val="bg2"/>
                </a:solidFill>
                <a:latin typeface="Calibri" panose="020F0502020204030204" pitchFamily="34" charset="0"/>
              </a:rPr>
              <a:t>DE </a:t>
            </a:r>
            <a:r>
              <a:rPr lang="en-US" sz="11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DAKAR</a:t>
            </a:r>
          </a:p>
          <a:p>
            <a:pPr algn="ctr">
              <a:defRPr/>
            </a:pPr>
            <a:r>
              <a:rPr lang="en-US" sz="144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 </a:t>
            </a:r>
            <a:r>
              <a:rPr lang="en-US" sz="14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11200" dirty="0" smtClean="0">
                <a:solidFill>
                  <a:schemeClr val="bg2"/>
                </a:solidFill>
                <a:latin typeface="Calibri" panose="020F0502020204030204" pitchFamily="34" charset="0"/>
              </a:rPr>
              <a:t>“</a:t>
            </a:r>
            <a:r>
              <a:rPr lang="en-US" sz="11200" b="1" dirty="0" smtClean="0">
                <a:solidFill>
                  <a:schemeClr val="bg2"/>
                </a:solidFill>
                <a:latin typeface="Calibri" panose="020F0502020204030204" pitchFamily="34" charset="0"/>
              </a:rPr>
              <a:t>WASTE TO ENERGY”</a:t>
            </a:r>
            <a:r>
              <a:rPr lang="en-US" sz="2800" dirty="0" smtClean="0">
                <a:solidFill>
                  <a:schemeClr val="bg2"/>
                </a:solidFill>
              </a:rPr>
              <a:t>”</a:t>
            </a:r>
          </a:p>
          <a:p>
            <a:pPr algn="ctr">
              <a:defRPr/>
            </a:pPr>
            <a:r>
              <a:rPr lang="en-US" sz="12800" b="1" i="1" dirty="0" smtClean="0">
                <a:solidFill>
                  <a:schemeClr val="tx1"/>
                </a:solidFill>
              </a:rPr>
              <a:t> </a:t>
            </a:r>
          </a:p>
          <a:p>
            <a:pPr algn="ctr">
              <a:defRPr/>
            </a:pPr>
            <a:endParaRPr lang="en-US" sz="1600" b="1" i="1" dirty="0" smtClean="0">
              <a:solidFill>
                <a:schemeClr val="tx1"/>
              </a:solidFill>
            </a:endParaRPr>
          </a:p>
          <a:p>
            <a:pPr>
              <a:defRPr/>
            </a:pPr>
            <a:endParaRPr lang="en-US" sz="12800" b="1" i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9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96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96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en-US" sz="9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SEPTEMBRE  2015</a:t>
            </a:r>
            <a:endParaRPr lang="en-US" sz="9600" b="1" dirty="0">
              <a:solidFill>
                <a:schemeClr val="bg2"/>
              </a:solidFill>
            </a:endParaRPr>
          </a:p>
          <a:p>
            <a:pPr>
              <a:defRPr/>
            </a:pPr>
            <a:endParaRPr lang="fr-FR" sz="6600" dirty="0"/>
          </a:p>
          <a:p>
            <a:pPr>
              <a:defRPr/>
            </a:pPr>
            <a:endParaRPr lang="en-US" sz="12800" b="1" i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2800" b="1" i="1" dirty="0" smtClean="0">
                <a:solidFill>
                  <a:schemeClr val="tx1"/>
                </a:solidFill>
              </a:rPr>
              <a:t>Présenté par:            Dr. Lamine </a:t>
            </a:r>
            <a:r>
              <a:rPr lang="en-US" sz="12800" b="1" i="1" dirty="0">
                <a:solidFill>
                  <a:schemeClr val="tx1"/>
                </a:solidFill>
              </a:rPr>
              <a:t>N</a:t>
            </a:r>
            <a:r>
              <a:rPr lang="en-US" sz="12800" b="1" i="1" dirty="0" smtClean="0">
                <a:solidFill>
                  <a:schemeClr val="tx1"/>
                </a:solidFill>
              </a:rPr>
              <a:t>diaye </a:t>
            </a:r>
            <a:endParaRPr lang="fr-FR" sz="12800" b="1" dirty="0">
              <a:solidFill>
                <a:schemeClr val="tx1"/>
              </a:solidFill>
            </a:endParaRPr>
          </a:p>
        </p:txBody>
      </p:sp>
      <p:sp>
        <p:nvSpPr>
          <p:cNvPr id="3076" name="AutoShape 4" descr="Résultat de recherche d'images pour &quot;logo wafcef 2&quot;"/>
          <p:cNvSpPr>
            <a:spLocks noChangeAspect="1" noChangeArrowheads="1"/>
          </p:cNvSpPr>
          <p:nvPr/>
        </p:nvSpPr>
        <p:spPr bwMode="auto">
          <a:xfrm>
            <a:off x="3959225" y="15954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sp>
        <p:nvSpPr>
          <p:cNvPr id="3077" name="AutoShape 10" descr="data:image/jpeg;base64,/9j/4AAQSkZJRgABAQAAAQABAAD/2wCEAAkGBxQTEhUUERQWFhUUGR8bGBYXGB0YGhgcGBoYFx4WFx8YHiggHxomHBcaIjEiJSkrLi4uGiE0ODMsNygtLi0BCgoKDg0OGxAQGywkICUsLDQtLDQsLCwsLCwvLCwsLDQsLSwsLCwsLCwsLCwsLCwsLCwsLCwsLCwsLCwsLCwsLP/AABEIAIoBbAMBEQACEQEDEQH/xAAbAAEAAgMBAQAAAAAAAAAAAAAABQYDBAcBAv/EAEgQAAIBAgQEAwUFBAcGBQUAAAECAwARBBIhMQUGE0EiUWEHMnGBkRQjQlKxcqHB0RYzNWKCkvAVJFOisrMXNFST4UNzdITC/8QAGwEBAAMBAQEBAAAAAAAAAAAAAAECAwQFBgf/xAA5EQACAQIEAwUGBAUFAQAAAAAAAQIDEQQSITETQVEFIjJhcRSBkaGxwSMz0fAVQlLh8QY0NXKCJP/aAAwDAQACEQMRAD8A7jQCgFAKAUAoBQCgFAKAUAoBQCgFAKAUAoBQCgFAKAUAoBQCgFAKAUAoBQCgFAKAUAoBQCgFAeE0BB43mqBCQl5WC5rJa2W+W4ZiFOumhNUc0cs8XTi7LV7kevOZIiIg0mBKkv2Clzeynsp2vUZ/Iz9svlajufeF53iKhpI3RWYorCzZiNNAPF/y1KqIRx0GrtNa2LJhsUsguhB8/Md7EHUH0NXOyMlLYzULCgFAQ/EOOqjhF1JIBNrgXuLgAgtYjW1u4uSLVdQvqVbI158RIfCxIBsbZraFwWUxCxHuEAnzvVtERqex4qeI+NmItcHKdWASy2k1OZi+zCwA+NLJi7RK8M40kuh0N7A2IBI3HiAIPofkTY1RxaLJkpVSRQCgFAKAUAoBQCgFAKAUAoBQCgFAYcZiVijeR7hY1LMQCTZQSbAanQbCpjFyaSAjxSsoZTdWAII1BB1BFGmtBc9GIW9r7+lLEXMlQSYZ8Uqe9cfIn9KlRb2IcktxhsWr3ym9t9LfrRxa3IUk9jPUFjQl4xEpILG4Nj4T2+VaKlJ6mbqxRh/pFh+pFFn8cxKoCCLlVLntpoP0Hep4M7OVtESqkW7IlayLmpxHiMcCq0zBVZ1QE7ZnNlB8rnS9WjBydkQ3Y26qSYcXiFjR5H91FLN30UEn9wqUm3ZAwcG4pHiYUnhJMcgJUkFToSux1GoNWqQcJOMt0QndXN2qEigFAY55lRSzkBVFyTsAO9CG0ldnJ+ZuaZcY/RgzCImyoL5pPVvT+79a5pzcnZHz+Jxk8RLJT2+pPcvcsiQ5pnQSIojkSI5tAgUK+a6g2AuADqN6vGF9z0KWAkrTqaO3yNw8HiQsIl/qvD4pHvoDsFIsLOw2O58xVsq5HT7LRgldM9i5ZjdA8bGNo2bQ+Nb+IML2DWOZiNdL0y8yk8DC6yPb7lFzYjAyiSJvC3uspzRuB+FttRsQQCPSsbuDujxqkK+Dq32+jOo8r8wJi4sy+F10dPynzHmp7GuiMlJXPbwuJjXhdb80TVWOkieYseY4yFtmIO7ZR5BbgEgkm2gJte21XgrsrJlb4zIcJgJcWY43eMAhWvlbO0aEmx9zyQeHQNa5FtIrNNRKyeWNzRXnjFai+EzAiw1sUaTp9Ut1LBcoz23I286nhR8yM7PjFc9YhY3YnCNYMQACVK/elSx6ugZYxbQ6yKPWpVKN+Yc2SuBg62Gw2LVQrTxxsyrsOoL5LnXJdyQL6HL6FaS0k49C1uZZ+DYsyRi5uRpfXX+9qB6jYag6Cs5KzLJnKeJcdxI5gEAxEoh68a9IOcliiki21rmutQjwb21sc7k+Ja52WuI6Tivsv4/ipuKNHNiJZI8svgdyy6MANCe1dtaEVTul0OenJuWprcU5ox3EeINhYcT9lj6jolnMf9WSLsy+Is1vdBtrarRpwpwzNXIcpSlZOxaOB8C4zhMRCHxX2nDs4EuZy7Kp3P3vit+yflWM50pRelmXjGae90X7jXEVw8Ekz7RqWt5kbL8SbD51yt2VzroUXWqRprmzgcfNGNDiX7RObPexkfpk3zZCM1sv93yrnu9z7Z4LDOOTJHbor9L/ANzv3CeILiIY5o/dkUMPS/b4g6fKuhO6ufE1qUqVR05bpnJsXxfEDjXTE83T+0hcnUfJa48OW9relY3eY+mhh6X8Pz5FfLvZX+Jse1vi08WMRYp5Y16CkrHIyAnPKL2UgXsBr6UqN5jPsWhSqUG5xTeZ7pPkj2TlrjMaCWPFPJYZsgnkYnv7snhPwNTlkuYWN7OnLJKml55V9VqSvs+58knlGGxduob5JLZSxUXKONs1gdRba1qmE76M5u0+y4UocajtzX3XkdGrU8EUAoCK4+2IAQYdImUkibqMVIS2pSwN230NaU8muZvyIdyh8sycWXBwCGLCdIIAnUZ1fKNBmA2NdtZYd1G5N3v5GSzWLJy3LjTIwxqQrbLk6JJB1a9y3fbSuaqqVvw2/eWje+pJ45znbU7+dZoiW59Ydy8cgbUAXBPb/VqPRoLVO5r4E2imt5D+NXluisfCyMadvzN9TWySMm2azmrFCicYE+ImnxOGJy8MyEf3mz3axHkASfRfWuyGSEVCX85pFO11yO1cE4kuJw8U6e7Kga3lcaqfUG4+VePUg4ScXyOpO6uVL2zm3DHv/wASP/qrq7P/AD17ylXwnns+5hkDHh+O0xMIGRib9aO2hBO5A79x6g0xVGNuLT8L+TEJfystPMn/AJTE/wD2ZP8Aoaual44+qLvYh/Zd/ZeF/Zb/ALj1rjPz5FafhRaq5i4oBQHPfajxkjLhkO4zyfD8Kn5i/wAhWFaXI8ftSvZKmvVkFg5I8GiLI2TEYhcxbvFEdlB/Cz6knQ2FhYkGs7qGnNno9kdnNU+M1qWTlfNG+dRaO1iBbXuACoszX7Cyi/a/iniRprNJ2R6NWzVuZLSzKzBmiX/CSGOp0vpffbWvP/isc+sHb5/ArwZZd0OMYwtEYoEIvYAWtcakhQNL+hIvqPQ9ccdSqS4cHq9vMrGDi800UnF4+GO6zEdOUgSR9/ISqLXV1/hlsAQqaOSjubVcJ7VTcGr+ZpcLxT8PxgubqCAxGzxNYhx/hIYVKeSR8fBywmIyvlo/Q7OjAgEbGuo+kTuQnFJLNIQ4VrZcpF84CXFvIhpM1x5CroqySx0SdIqyRlAB4ZLBLC1r3BAAt5dhVLvctYq+MbCgfdQ8PJAuR4GN9NFCpr8f0q2eXUjKuhlwjYR2KjDYQFbXzhEa58lyHT576bg0zy6jKixvAphKABVyWATQKLaZbAWt2qL63FjT4bLeQnqByynMBbwZCtkNjuOo2+u1S9iEce5jkEPMYeUhVE8TFjoApVBmJ7D19K7Ya0LI55aVDuU+IVELuwVFGYsSAAALkknS1q4Urux1XOFexxS3FWZdhHK1/RnQD9RXfiNKfwOWl4iw83+y9cVJJiOHzR3d2LxMbr1A3jyut8pzXupGhvtWVPEZVaSLypX1RAcscy4/huNTCYsuyM6o0cjZ8okIAkiY301vYGx1Gh20nThUhmiUjKUZWZb/AGzcWyxRYZW1c53A/Kvug+hbX/DXl1HyPqewqF5yqtbaL1f9vqU9OKYP/ZZwxz/aC/VzZPDn90C99smnzqmmWx6roYn2zjK2S1t+X+dS1+xvjd1kwjnVfvI/gbBlHwNj/iNXpvkeZ27hrNVlz0f2/fkVzGf27/8AtL+oqr8R3w/43/wbPto/86n/AOOv/cmpU8RTsH/bv/s/ojsEEgWJWYgAICSTYAAbkntW3I+Vkm5tLqcO4IerxlWh1VsU7rb8mdmv8MtYLWR9jiPw8A1PfIl77JfU7zXQfFigFAYcZ7jfsn9DUrcHMuVYuK/Y4Ps8mDEWQZA6uWC6+9bS9ehXeH4ksyle/kYxzW0sWblyPGiVvtrQt7uToggDU3vm1vtXNVdK34d/eWje+pN4l4sxzKSe/wDq9ZK5LsaeKxgy5I1yg7+Zq8Y63ZSUuSPeGMAkpYXAAuPPek90RDZmE4+H/gD6j+VXyS6kZ49Cr808TEEMsoFvyD1Y2UfK/wC6umjDNJRMd2a3IfMvDcLgRFNOOpLdpgUc3ZxYqSFsbLYfI1OJoVqlXMlotjohKKRs+yDiyA4nBI+eOJy8Da+KNmsRZtbg2J9XNVx1N92o1q9/Umm90SHtq/suT9tP1qnZ35695NXwG3zjywcVBFNhzkxeHAaFxoTax6Z9DbS+x9Cazw9fhycZaxe5Mo3V1uYuGczrjeG4nMMmIihkWeI6FWCOL23ykg/CxHapnQdKrG2zaswpZom37Lv7Lwv7Lf8Aceq4z8+Qp+FFqrmLigFAce41F1+KsjbNMqfIWW30BrllrM+crLiYxxfWxXuZZWxGPm83myL6AN01HwsBXNUeab9T9EoJU6K9L/c6XzHwqTCYZWwlmWIWZStzl0GYZbXsdTfzvWmLwNOvFKV9D5jE4mvSvVp2b53V/gc9hxmILoil79TMqWNgzG+3l/C9YSoUowd1yPChicTKoopve6Xr9jpwBAGvi3uNNQL3/cfpXgqbpyzQ3Wq/fmro+1y5o2kc+9pWHHXSZVy9ZfF5MyWBYfHMB8Qa991OJGNS1ro6MBJ5XB8ma+LbPhMJIfeAeE/CJgV/5Xt8q3WsE/cfJ/6ipKOIUlzOt8nzl8Fhyd8gH+Xw/wAK7IO8UdODnmoRfkaHNCqkgkewFr5vygjI7G7qoAXJqb27DWt4aqxtIkOL8WSPCGd0DqMoZLgi7OqEEkWsrG5PpVFG7sWvpcoOO5mwkpBOEKMLeJJFQ6uY9bC2nvE7hSDetOD5lc76M2MFzphkUKuC3y6sykks/T8RI3Fsx8lINTwfMZ30LvFxJWwaSqBGJIwVBtZcwvrbSyi5PoprLL3rFr6GtysrNmkbNY6qGN8uezEDbw2C2uAddd6tPoREjOfuQI+I5ZFfpToLZ7Zgy75XFxtrY9rnerUqzp6cis6akUb/AMKeJH7t8XH0fLqysLekZXL8r10e0097a+4z4UtrnQ+ReSouHI2VjJLJbPIRa4GyqOy6+ev6c1Wq6jNYQUSrcW9m+NTESz8OxpjM0jOUZnj1cliCUuG1Ol1raNeDSU0ZunK94s95a9mEoxK4riWIEzqwbKpZszLbKXd7EgW90DsO2lRPELLlghGk73kzY45yHisXjzPM8PRLqMuZswiW3hAyAXIv33Y61wODcrn02H7Uo4fDcOCeaz1srXfvLp/RrCf+mg/9tf5VfKuh5PtmI/rfxZRsP7P8Vh8cMRhWhEayZlVmcHI3vIbIRsSBr5Vnkad0exLtWhVw3Cqp3a1dlvye5mxHIeJbif2sND0+sJLZmz5QRpbJa+nnU5HmuVj2pRWD4FnfLbZW+pm9oPJOIxuJWWFogoiCEOzA3DyN+FDpZhScG3dFOzO0qWGpOE073vpbovNdCG/8OOIyeGbFpk8jLLJ/ysAP31HDfU6/4xg4d6FN39Ir5lz5O5KiwN2uZJmFjIRaw/Kg7D6k1eMEjycd2lUxWm0en6loq55woBQGvxAnpPlGZsrWXzNjYfM1Md1cFY5UxWEXCoMPKmUL4gzjMrfiDKT4Te9xYVvXjUzvMiitbQycG4kkuLlWGQSRpkJIOZUkJYFFP7IUkdj8aTg4wTkrP7EJ6m/j/fb41nEiW5ovWiM2bWC/qpvh/Ool4kWj4WRDVujFlanwv27iUGFteKD76fy02U/PKLeTmt83CoufN6IvTjdnSP6OYT/0sH/tJ/KvO41T+p/E6bIpnPOATh+IwnEMPGsaRv051QBQUfTMQBbufnl8q7MNJ1oSpSd29V6ozmsrUja9s7huFOVNwXjIPmCb3qvZ/wDuF7xV8BeMJ7ifsj9BXE9zU577RuX5Ii+PwQsxjZMTGNpI2XKXt5gan4A9te7CVYytSqddH0ZlNW7yJ32Xf2Xhv2W/7j1jjPz5FqfhRaq5i4oBQHH+Iy9HizM2y4gMfgxBv9GrlelQ+cqvJjbv+ornHkMGPluNY5y9vMZ+oPqCK5p92b9T9Epd+ivQ77hMQsiK6G6uoYHzBFxXpJ3Pn5Rs7M0+NRrkuVF8y+K2osb7/Uf4q5MfbgSuiaa76Ih2A3vYe9bew0IHqS1q+ew1NSqJy2W/0+rsdlWeWNlzKR7W8arTwxJ/9KPUflLkEKfWyj617+Iaukjp7Oi1ByfMi8QuTBYRTu5ll+Tsqr9QhNFpBHzP+pKmauorkdZ5Kiy4HDg90v8A5iW/jXXBWijXBRy0Ip9CQ4nghMhRrel9RsRqO4IJFvWtE7M6WrlYDGMNDiFzRnKpViSSBlyszAXLXFgwGuQA6nS8oqSJp1JU5Zo7oiuJcpRSIzwzMpcTMBKLqWxAH40FgosNr71hKi+R69DtdprPHTu7dImxDy7BGyyyyuxDxuAoCIGiiEerPoV77g7VKou5lU7Ubi4xWlmvc3c3YvvxHHECqx2AUXVVVCth52GQg5rZhbS11rdJQR5k5yqScnuy14LCrGgRQLDyAGvwGg+HYaVm3cIquMwOOzSPHI2szFVudI0DEAXfJ4tAAVte2a4rROPMq0z2SLGtovXRyfvHLJ08pYW6K3NmAIOoGgbNc2u7o1N0YPFdLFrJI7OdYWS0eoiQ2jAOi9QEWY663veovG6sTZ6mpLhscqyCNmK5o8uY5pCOnHnKsXsBnzaEefpU3gR3j5CY84aJIQRMGLyNM2W+SxEd7ynxsR6ZVf3bip7mZ32/foO9Y+eIwY8oXjeTxNKRF4QyApLkuwYXFxHYX0JOtrWhOHMO57hoMaHDXk6ZGTIT4gfu26hzO1l0kGhLXYbjY3Gw1PopjTC0arMMTIAryvIghU7tJFbMQLAhbJ+Jcw3qe7e/Id63mZsKMf70g96WMOgI8AUQ55IjuY2IlBU62IItqDDycgsxqzYPGhsxeVlbEP4F1yxhpMhNpV0IKaA6WFwTepvH5CzPXw+NZMq9ZZDkErs69Mt1YszQBWzBMgkOmU5SL+LZeFyO8feIXGBOl9+7JKpMoygSJ0wDlCyKR49bXHz7wsu5OpbhWRc9oBQGLEyhEZjchQSQN9BfT1oCi8a5f4fNIZZ8IhZhmLxSt4vBK/iyWBNoWF9TqK6KeLrQVoy0KOnF7o3uG8Rw2FHSTDNAkdiRtbMucsb6mwsTubEXttWU6kpu8ncsopbG1/tmN8x6RBBsczkG+ZEuMoN1JkGo8jVbsZUMdxGGN2VonIBYXBOyBCza2uAHvoTsfhU52RkR8f7fw6Z16cmU6E73F0UEa3yszsoPcoR3FMzGRGPEcQw6WzRM1wDeN848RUAXuNbMT5aWvqL24kiOHE+cA2EwbNLFGepic5kcOzgGLMbFn2BY5RYWJOl6mdac0lJ7ExilsSUnMyglchLKCTZhawzAMCd1Zo3A7+A6dqyLGnxXjEGJjMEkXVjmISytuM+XMSLFRmXMCbXGu+lWhNwkpR3IaurGnxX7I+Cjw8sEhw/TVkUuQcq36YLBs1yq3G+g110q8a84z4iepDimrExiOYFhAzxnKCFBVs34Uck5gtgEYt8Eb0vkWMcvNKDQxsdNQCDYXZbN2DXU3B8x3NqAkeX4o1w8YgTJGbsqflzMWKnyIJPh7bdqtKTk7shKxI1UkUAoDmntS4TZ1xCjwuMj+jD3T8xp8hXPWjzPD7UoWaqr0ZXuN4c42AYmPWeBQuIXuyL7s4HfTQ//ABWNSOdZlvzPoOw+0VUp8Ob1R7yXzy+DHSlBkg7AWzJf8t9CPQn4VWlXcdHsevicGqrzR0Z0iDm3BYiKTLNYKmZ7hlKLcDNqPMiupzpzi1c8uWGqwaTRVeO894aNCmEXrSGx6jrZFI2NjYm3YWtXIuDSjkpo6qeBqTearp9Sk8JwD4yZnlc5Ac88zfhXc/4jsAP0FRCLqS19524nEU8LSu9LbEwkZx2LRI1yobIi/wDDhTQfRdfia3XelY/PZyljMTfq/kdohiCqFUWCgADyA0ArrPo0klZH3Qk18Zg0lXLIoI/n61KbWxDVyJblePNmU21LbWsSCCQEKjYncHc1bOyMplPLyNL1nPj3uoy65Sl9b9mO1t6Z3awy63JTDwKgsgsP17XJ3J03NUvcsZaAUAoBQCgFAKAUAoBQCgFAKAUAoBQCgPLUB7QHhF96AWoD2gFAKAUAoAaA8AoD2gFAKAUAoDXx+DSaNo5BdXFiP5etQ1cpOCnFxlszkXFuFYjh04dCcoPglGzD8rjz8x37VzOLg7o+dq0auEqZo7cn+p7ieFYbEhJCDhJZbkBF6kT6kZgg8a3IO2lVlSjLXY+kwfbclFcVbnvCeWzGmJX7ThW6sJjUiS3izo3iDKCNFNRGk0mrrU759qUJuLT2fkauD5SiBBnxAe5Nkw4LZsoJI6jgILAG++1QqC5sit23TWlNXZ84jEtMVw2GiyRhvDClyzMNM8hOrNpubAVbfuxR8ji8bXxlS3yOlcmcsjCRlnsZnAzEbKPyL6eZ710U4ZUepg8IqEbvd7llrQ7RQCgFAKAUAoBQCgFAKAUAoBQCgFAKAUAoBQCgFAKAUAoBQCgFAKAUAoBQCgFAKAUAoBQCgFAYsRArqVdQytoQRcH43oRKKkrMrWO5LRjeJyoyGPIdRlIAsCLMCAALknTTbSqOCOKeCi3eLtpY08PylOgiXPGRF3zMCbiUE+6bH7zt5a30tVQaKRwc4qKutP7/AKn1hOSXGXqTAZHLKyi7jMc2Uk6EXJ3U+8dKlU+ohgWkk5bMsnC+DQ4e/SQAt7zWFzb4DQegsKukkdlOjCnrFEhUmooBQCgFAKAUAoBQCgFAKAUAoBQCgFAKAUAoBQCgFAKAUAoBQCgFAKAUAoBQCgFAKAUAoBQCgFAKAUAoBQCgFAKAUAoBQGhxXi0cA8ZuxBIQWuQLXbXQKLi7EgC411FAVabmOWW5U2VWW6xkJ4T7zNLKPdHYgIGNwCd6A+OGR4nqRu+cp4i6q00l8w8IzPcHL6NY37UB8R4bFAMZXlJWI5bGVAZNPE5TIMve1xobE6XIGbB8fniUvIc0YOhkIIYBQWZHjByoL7kyDtcUBaeFcWjnBy3DAAsjaMAb2byKmxswuDY+RoDfoBQCgFAKAUBB4vizJIUOhEkeuhXpyPkvpqGvca/KtVBNX9TCVRp29PgIOJvnXNbpu7IpW1wRI6gkHdSoGo7g302OCtpuQqkr67GFONPaMnUbykLewaQxrqNFGjNc/lqeGrv5EcZ6fM+TxiUdRjlyoHvpqLSzIrb7DIt/iT2pw1ol5fQjiyV3y1+psT8VcF7bBGynKbZ0QPvsdyLf3KhQWhZ1ZXfp8zPh8c5cK1h4rEaXtkzDUab1DirXLRm72f70Nnhk7Ot23uR27MR2+HeqzST0LU5Nq7NyqmgoBQCgNcSmsc7LWNXCcQMhcrbIhKX/ADMps1vQHT1IPlrOdl5U8qV9zZ6xqM7KWPesaZ2LGth+IXd42tnSxt5q18rj/KR8VPpU5mXlTtFSWz+psiU0zspY2K1KigFAKAUB4zAC5NgO9AUrjntDijJTDr1mvbNeyfIjVvlp61yTxSWkdTN1FyIlOauJyapCij1Qj/rbWsuPWey+RXPJnsnMvFU1MSMPRM3/AEtejrV1yXwGaSNzhXtGGbJi4jGfzLc2/aU6j99Xhi+U1YsqnUvOFxKSKHjYMp2ZTcH6V2RaaujQzVIFAKAUAoDS4vj+jGWAzMTZFvbMx/gACxtewUntQFKuspExlSWNlzSM10JIDK6SC5CwKCpUDuRqxYlhWUlFZnsQPEea8jAYMKFUe+0Y3/uIfCg2G2Y21JqLnh4ntWWa1LbqbXL3PsyzD7XIWiIN7Itwex8IBtS5XDdpzz/ivT0LnHztgyzKZgMovmPutpfwkbn03qT1Fj6DbWY38bwqKZCVsM4vcDRtmBYDRtgb6EdiKHWndXRU+JRzQMGXToH3rqCvUbWRyVBeMk6628NiFIzgSXLg3ElxEQcWB2YA3sR5HupFmB7qwPegN6gFAKAUAoCicNjV+IYlZBiD99plzdCwjBtL+H5H0rvq3VGLVtvfuebBReIne+/u25lfwfFJY8NMJCbuH+zy38SFGytErbgW1AB/WumVGEqkXHla6+5xxrSjSknzvlfv2JlzfFhHOIKGCM5YS3vEDxMF7am9/OsFpRurXu9zolrWs72yrYycQb/eMUpeQEBVhVWYDMw92w0Nye/maQXcg0l5io/xJpt8rElL1HkihlLAJD1JBHozvsRp/DzNZLLGLnHm7K/Q2lmlJQlyV3bmzI6qIY5YM5SJzdXOrAnW/qOxqEm5uE92iXZQU4bJkvwOEhCze9Icx9Adh9KxqtZrLkdFCLUbvmSNZG4oBQCgNRa50XK77P5s2Aiv765lkvuJA7Fr+tzf505HXjo2rvppb0toWChyHooCAea/FVVT7mFPU/xSLkv66N9ak6lG2FbfOWnw1+xYBvRbnKbdblBQCgFADQHLebeYHxkpw2GP3QPiYaB7bkkfgH7/AKV51eq5vLHYxnPkic5c5UjiAZx4vM+98vyj4a1vSwyWrISRZ44o12Vfpf8AWupQXQvmPp1Q7qv0FMq6DMQXHOW4plOmvbzH7J3+R0rCphoyKtJlM4bxCXhk+VrtC58S/uuPJx5d/wBOOE5UZWexWMrM6xhcQsiK6EMrAFSO4OoNekmnqjoMtSBQCgFAUXm7HF5+mjLmH3aqwuQSnUklA/KA0SkkWALjW9qAjudbQ4KKMKbzkEk6WWMAqjebagnzbMe9Q9jyu1qmWko9Wc+qD5wUB7QHWfZrxzrQdFyM8IAHmydj8tvp51Y+l7MxPEp5HuvoWDjeFzxlhbMgJGgNx+JbHQ3A0vpcKe1D0yqco44R4lob28RiZc2YkqC6Sam4WwcAWsAyC+lgBfaAUAoBQCgKDh5Zxj8T9mDsokDSpeMK11sNWGYbdj2r0ZqHBjnttpueVGVT2ieS7V9Vp0M0PDI3L8OYHwEyCbS4LENYD/ERvVXUlG1deliVShJvDv1uIgS0k8Tsjx5YcoynOEsL+IaedVnNQShPVPUmKcm6kXZrT1sZsdCCJZWRj1st9R4GTa1q5HjHTcYyVl19eppOkmpS62NzHE54chPVyD7y4AIPZgdPOuinKOWTbWW/7sKl80beK25kweX7O8WuYHxbdz2toarOffU1qi9KKlB03uTeC/q1+AH00rBu7udcVZWM9QSKAUAoDTFc5cqWP4bicJiHxGBQSwy+KfDXsxfYyRab27emx0tY9CnVpVqap1naS2l5dGeL7R8FtJ1omGhR4jcHyOW+tRoH2ZX/AJbNeT/U8PPAnvHw6CWeU/iZckSX/E5Jv62sL2oPYOH3q8lFfFv0JTlfgbYdXknfqYmcgzSdtNkXQeEfAUMMTXVRqMFaK2ROLvUI5jbroKCgFAKArHtC4oYMIwX3pT0x6Aglj9AR8658TPLD1KzdkVnkbhwVc7DU6n+A+mvzrLCUr6s5cxIcV5uEONhw2W6vbqv4vu+pmEewy6sljcj3ha9ei+heKurkLD7RXKY5ukl8GrEAPfNklaOzWJK3Cg62OugIF6i5dx2PvH+0CSOKF2iRGkmlicO4XJ0r6nM6gMfIsdxYmlxlTZNYXmcvjZMMekuQ2Clm6rjprJ1VAXL07nLqd1Ot9Kcyn8tzzm3AiWMnv/Hsfrp865cVSvHMZ5j49lnEyUkw73vGcy38joV+R1/xVjhJ3TizppvQv1dpoKAUAoDn7QzPIHyP0epKC/UGW7zyxWKb3CkAH+WgFs5i4KmLhMT6d1Ybqw2P+u1DDEUI1oZZFCT2ZTX8U8YHmFYn6afrUWPH/g876yRU+NcKfDSmKXLmAv4TfQ3t8Nr2oebiKEqM8sjQqDAz4HFvFIskbFWQ3BH6HzHpQ0p1JU5KUXqdf5IlxMsTTYpr9UgotgAqC+th+a/0Aqx9PgpVZwz1eexDYrByxSxuubo5oluFFgUljUlmz3uQmX3LanXWh2l/oBQCgFAKAp3DcC743FFJWjs6khQDn30N/h++u+rNKjBNX0POpwcq82nbVGdGEfEZXc2BTS/fRdvoazm//lT6MmLUcU2+htcPwwWGUgWLtc/M3t++uaLk2pS3N4RUYu3UzYqCy7XVwLj1FjVnGM1aRZqy0PpcDGsiWRRpf9fOsI4enFO0S1lmRq4LCDqyRqbWFwd9CQf3UpSUYcLo/kzOELVW0T8KZVA8vLSrnSfdAKAUAoCrS85YFWKtiUDKSCLNoQbEe751gdqwWIauosrs/FpeKYo4fCStFhYheWVDld9x4TuAdgNNiT2FDrVGGEpcSqryey5IteD5awkShUw8endlDMfVma5JqThnia03dyZH8b5QjdS+D/3bED3XiOQN/dkC6EHztp+6hrRxkou1XvR6PX4Eby1z7EYzHj3EU8RyMSDZyCRfwg2a4Nx9Kg2xHZ8s2airxevp++RZeEcfw2JYrh5VkKgEgA6C9r6gURx1cPVpK842J2tzmFAKAUBQfa1/V4cebt+grixvhXqZVdhwecLGB6//AB/Ct8PNRgcOY30xJOii58hWsq8Url4KU5ZYmwqMRuL+V6xWMV9jtlg5JaO584gMgBYWB9f3VqsTF6I5Z05wV2a/2wVbixMcxixeJBRh6Gq1KsXFoZit8kT5OJ2G0mcH6Z//AOa83Du1Wx1UXsdar1DpFAKAUBXsNH/u+IjGrRTSNb4v9pUf5XWgJ+KQMAym4IuD5g6g0B9UBzP2rcLCtHiFsC/gYdyQLg/QEfSoZ4Xa9FK1Rehz+oPELd7NuGRTYhusA3TXMqnUE3AufO2n1qUep2XRhOo3LkdakcKpJ2UXPwFSfSEJjUJw+HjaweSWIkequJ3X/KjUBP0AoBQCgFAYIcIiszKoDP7xG5t51ZybSTexVQim2luYuI4BZVN1Ga3hbuD/ACrOd3BxT3IlTjLVo1G4pEi5JVKnuuXT5EaEVz+1RjpK6ZDkkrM+sHxeCY9NTr2Ui17eVaU8RGb0CnCWhIvAp3Fb3ZeyIniOBl60bwZFCqwYte2tuw1PnvWM4yc1JGUoSzJxNngmNaVWLWIViquoIVwLeJQSdL3G+tqvG/MtTm5IkasaCgFAKA5TxCb7yQfaeEDxNo8YzjU6Mbe95+tYo9ynHuruVNlz0/wZfYu69PEr+PMhPnlykD94NQiva6eaL5anRjUHkHq1KIOM4yVf9rYpkkw0YzOM2JAMZIyhhb8xYMb+hqeZ9HFP2SCak9vDvzt7rF45HkvJJ99gZPCNMIuVh4t3093+NOZ5mMVoruzX/b7F4rY80UAoBQFC9rSHpQN2EhHzK3H6GuLG+FepnUWxAYHG+Af63rl4tkeVN2djbTi8kdzFYk9j3qs6ja0NcPiFTldmxLzm8a5njU+l9P3fCsXUktbHpRxcJu0dyN/ps046axqPPXt6etTGrPoXzcRZbbmy+LGljfTytXRxjyK8Y055Yu9jFNjPCacW+hmpD2dQdTHtJ2jVj82so/cTV8Mr1Lno0VsdXr0zpFAKAUBEYtjDP1ACUmUIwFtJFuUOpA8YOTU7hB3oDU5V42kq5BddTkVrZlGv3TW0DLY+HcAWOqtYCxUBz32tYRisEo91SykeRaxB/wCUioZ43a9NuMZckc1qDwDofK3DfseEfHlwzNCciWOUXIsGO5JYAaWqx7uEorD0XXvrY28Nx11wmfEsWeZs7KCBdSAUhS+xdVBI7KSTqRcejg3OVJSnuyyYCU4ibq2ISEFVBsbyNbObi+qAZNO5cdqHUTVAKAUAoBQEZxbinRaMBcwdvGb+4lwuf/M6/K/lUpGVSpkaPeK4x0aFIwpMrlbtewyo730/Zt86CpNppLmY8bPIvRQiMvKxUkglRlRnvbc+7bfvUWT3InKSsupqmdSrs8SZ8PKqkroNchzqd7ZXvY+Vtaq4R3sVzKzbWqZvYnGOZTFCFzKoZ2e9lDEhVAG5OVu+lvWrF5TebLEcXxTRwE5BI7WUR30Zm0y69tz8BUipJxje12beClV40ZPdZQR8CLgVBeLTSaM9CwoBQCgIF+XcGxLNhMOSTckwoSSdSSSu9YKx0rE1krKcviyuY/lmXCYn7Zw5VKkWkwosgYd8n4fIgdiDa97VJ2QxUK1LhV3rylv8SQw3PWFOk3VgcbxyxOCPmqkVBjLAVV4bSXVNGvjObXxAMXDIZJHYW67oY4o7/iJcAkga2t9aF4YONPvV5JLpe7fwM3LfJEEERGISPESsczSSIG1PZc9zb17nWpIxGPqVJXg3FdE/0J7A8MghJMMMUZbQmNFQkX2OUC4qDknVqTVpyb9Xcla3MRQCgFARHNXCftWGeL8W6Hycbfy+dZVoZ4OJEldWOOYWVkJRrhlJFj2sdQfnXkSV9GeXiab3M/2yssrOSx4X6ng0u23xqVE6MJ+dHWxp/Y2hbsL2vb661rKNkeziMtKm3I3BjaycWeDUp5Ha5jxeL09TV4qxpQp3dzpfs64KYMPncWkmsx8wtvCp+pPzr1MNTyR13Z60I2Rba6S4oBQCgMOMwqyoyOLq2/b1BB7EEAgjYgGgKTxLh0kcyFnIfYSAeGYD3dAyhJwSLgWz7rrdQBJ8K5rBBE4IKAFr6OoY2XOvcnbw3ubgC4NAZ+aOlisJJGroWYXQFgpzKbgENYjUW1oc+Ko8Wk4lF4Jyf94GxUkaxpYlVcOz2/CAhJt59/KoseRh+y5571Ni2ca5gjdehFHmz2XKV3vayWIKoxuLZ9f7p1tJ7rhFrK1oamE4U0k5Eb5lQ+FhcJEGN/Euz4lbWF75blm/ClCUraF1wmGWNFRBZVFgP5k7nuSd6EmagFAKAUAoCAxHDXnkxBZyilRCBlBuoGYsL7XZyNPyCpOaVNzlLW3IwsrTDBdVWzK7CS2ZbFYZVJuLEKWGh73HnQq055M3XX4GfjuAZjh0iZ0sz2dbkr91JYk72vYanvaiLVYNuKjpv9DXxRAwM/gMboCZAbm7LYlwzauCACG8rbWsBEvynpbqbrz9HEO7g9OVEsyqWsyZ7q2UG1wy2+dC98s23s7HmLVp5o8hZFiXqZim7PdVFnG4XPcbi42oJJzmrcjJy/G0Ykha56bnKxFgyv4xa2mhZlsPy0ZNFON4vkS1QbCgFAKAr3NPGDhMM84QOUK+EnLfMwXex86wOrC0VWqqDdrkOvPAWPFO8YP2bJbI5Bk6lgLK6hlAJtmsR5VJ0ewNyhFPxX91vQkk4464mDD4iNAcSjMjIxYKUXOUYMo7fiH0qTH2dOnKpB+Fq/vNfl/m4YnEPCY8ilS8D5r9VFdkLWtp7t7a6VBevg+FTU73ezXR2uaWH50foxYiSBRFJMYSVkOZDmKhyCtiNNgRQ0lgo55U1LVK+2+l+pcra1HM842q3KigFAKAUBSuduTeuTNhwBL+JdhJ6+j+veuSvh8/ejuZzgpHMZ1ZSVkVlYbgggj4g157unqefVwz3Ri1Gob4djUpo5mpR1sfc0zubu16lyTNqterW8VzxTbbUn/WlUuIYdy1f9y+8mclszCfFqQBqkTDU+TOOw/u/XyPbQwz8Uz0KdJI6QBXebntAKAUAoBQGOeFXUq6hlO6kXB+INAQeP5bzAqj3Q2+7lzMLAMModWElvG2jFgLmwoCFk5dlQIqxSFY7W6eIUggZveDrHqcwvv7i+twPr+j8srEywNYizB5winw5NFhz/G1xud70BJ8L5TWP3msDuseZcw8nkZjI252Kg3sRagLDBCqKFRQqjQKosB8AKAyUAoBQCgFAKAUAoBQHxNEHUqwBVgQQdiDoRQhpNWZocN4fJFZTNniUWVWTx27Bnvrb4X01JqTKnTlHTNdemvxJKoNhQCgFAKAUBEcwcBXFwNA7sqva5W1/CQe9x2qmQ3oV3RmppbEd/QmJuscRJJO86CNnfKCFUhgFCKACCAb27UyG3t01lUEopO+nX33PDyaGJaXEzSOIjFG5CAxKwysVCqAXI0zG9MnmPbWlaMUle7Wuvz2Mv8AQvDq2HaIdJsMQQyAAuMuUq9xqCN++ppkI9tqNSUtVLr9jUwfIUadNWnmeKKTqrC2QJnvmucqgnU7E0yF59oSd2opNq19b2+Jauj60yHDcy1cgUAoBQCgFARvFuAwYkWmjVj+bZh8GGtZzpxnuiGkyr4v2aQn+qmkT0YBx/A/vrmeDjyZm6SMeG9mUYP3k7t6KoT9S1Fg1zYVJFk4RythsPrHGC3538TfInb5WrohRhDZF1FImq1LCgFAKAUAoBQCgFAKAUAoBQCgFAKAUAoBQCgFAKAUAoBQCgFAKAUAoBQCgFAKAUAoBQCgFAKAUAoBQCgFAKAUAoBQC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fr-FR" altLang="fr-FR" sz="1800">
              <a:latin typeface="Arial" panose="020B0604020202020204" pitchFamily="34" charset="0"/>
            </a:endParaRPr>
          </a:p>
        </p:txBody>
      </p:sp>
      <p:pic>
        <p:nvPicPr>
          <p:cNvPr id="3079" name="Picture 9" descr="senegal-white.gif (6013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588000"/>
            <a:ext cx="647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>
          <a:xfrm>
            <a:off x="457200" y="6292850"/>
            <a:ext cx="8153400" cy="477838"/>
          </a:xfrm>
        </p:spPr>
        <p:txBody>
          <a:bodyPr/>
          <a:lstStyle/>
          <a:p>
            <a:pPr algn="ctr">
              <a:defRPr/>
            </a:pPr>
            <a:r>
              <a:rPr lang="fr-FR" smtClean="0"/>
              <a:t>THECOGAS SENEGAL SARL  modèle de développement durable  Dr LAMINE NDIAYE SEPT 2015</a:t>
            </a:r>
            <a:endParaRPr lang="en-US" dirty="0"/>
          </a:p>
        </p:txBody>
      </p:sp>
      <p:pic>
        <p:nvPicPr>
          <p:cNvPr id="3082" name="Picture 9" descr="senegal-white.gif (6013 bytes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925" y="5649913"/>
            <a:ext cx="647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ogo Sénéga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88" y="233047"/>
            <a:ext cx="414042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115616" y="3120433"/>
            <a:ext cx="66967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0000"/>
                </a:solidFill>
                <a:latin typeface="Helvetica Neue"/>
              </a:rPr>
              <a:t>Atelier </a:t>
            </a:r>
            <a:r>
              <a:rPr lang="fr-FR" sz="2400" b="1" dirty="0">
                <a:solidFill>
                  <a:srgbClr val="FF0000"/>
                </a:solidFill>
                <a:latin typeface="Helvetica Neue"/>
              </a:rPr>
              <a:t>Politique </a:t>
            </a:r>
            <a:r>
              <a:rPr lang="fr-FR" sz="2400" b="1" dirty="0" smtClean="0">
                <a:solidFill>
                  <a:srgbClr val="FF0000"/>
                </a:solidFill>
                <a:latin typeface="Helvetica Neue"/>
              </a:rPr>
              <a:t>Bioénergie </a:t>
            </a:r>
            <a:r>
              <a:rPr lang="fr-FR" sz="2400" b="1" dirty="0">
                <a:solidFill>
                  <a:srgbClr val="FF0000"/>
                </a:solidFill>
                <a:latin typeface="Helvetica Neue"/>
              </a:rPr>
              <a:t>de la </a:t>
            </a:r>
            <a:r>
              <a:rPr lang="fr-FR" sz="1600" b="1" dirty="0">
                <a:solidFill>
                  <a:srgbClr val="FF0000"/>
                </a:solidFill>
                <a:latin typeface="Helvetica Neue"/>
              </a:rPr>
              <a:t>CEDEAO: </a:t>
            </a:r>
            <a:endParaRPr lang="fr-FR" sz="1600" b="1" dirty="0" smtClean="0">
              <a:solidFill>
                <a:srgbClr val="FF0000"/>
              </a:solidFill>
              <a:latin typeface="Helvetica Neue"/>
            </a:endParaRPr>
          </a:p>
          <a:p>
            <a:pPr algn="ctr"/>
            <a:r>
              <a:rPr lang="fr-FR" sz="1600" b="1" dirty="0" smtClean="0">
                <a:solidFill>
                  <a:srgbClr val="FF0000"/>
                </a:solidFill>
                <a:latin typeface="Helvetica Neue"/>
              </a:rPr>
              <a:t>30 </a:t>
            </a:r>
            <a:r>
              <a:rPr lang="fr-FR" sz="1600" b="1" dirty="0">
                <a:solidFill>
                  <a:srgbClr val="FF0000"/>
                </a:solidFill>
                <a:latin typeface="Helvetica Neue"/>
              </a:rPr>
              <a:t>Sept &amp; 1 </a:t>
            </a:r>
            <a:r>
              <a:rPr lang="fr-FR" sz="1600" b="1" dirty="0" smtClean="0">
                <a:solidFill>
                  <a:srgbClr val="FF0000"/>
                </a:solidFill>
                <a:latin typeface="Helvetica Neue"/>
              </a:rPr>
              <a:t>Oct.2015 </a:t>
            </a:r>
            <a:endParaRPr lang="fr-FR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15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POLE DE TRANSPORT ET RAFFINAGE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/>
          <a:lstStyle/>
          <a:p>
            <a:r>
              <a:rPr lang="fr-FR" sz="1600" dirty="0" smtClean="0"/>
              <a:t>Le biogaz  produit est transporté par un réseau de gazoduc   vers le pole  de raffinage qui est essentiellement composé d’une unité de désulfurisation</a:t>
            </a:r>
            <a:r>
              <a:rPr lang="fr-FR" sz="2000" dirty="0" smtClean="0"/>
              <a:t> </a:t>
            </a:r>
            <a:r>
              <a:rPr lang="fr-FR" sz="1600" dirty="0" smtClean="0"/>
              <a:t>et d’une unité de rétention de l‘eau</a:t>
            </a:r>
            <a:r>
              <a:rPr lang="fr-FR" sz="2000" dirty="0" smtClean="0"/>
              <a:t>, </a:t>
            </a:r>
            <a:r>
              <a:rPr lang="fr-FR" sz="1600" dirty="0" smtClean="0"/>
              <a:t>Objectif: éliminer l’eau et réduire au strict minimum l’hydrogène sulfuré (H2S)&lt; 200 ppm </a:t>
            </a:r>
            <a:endParaRPr lang="fr-FR" sz="2000" dirty="0" smtClean="0"/>
          </a:p>
          <a:p>
            <a:r>
              <a:rPr lang="fr-FR" sz="1600" dirty="0" smtClean="0"/>
              <a:t>Dans le circuit de transport, sont installés des puits de condensation qui piègent l’eau issue du déplacement du biogaz</a:t>
            </a:r>
            <a:endParaRPr lang="fr-FR" sz="1800" dirty="0" smtClean="0"/>
          </a:p>
          <a:p>
            <a:endParaRPr lang="fr-FR" dirty="0"/>
          </a:p>
        </p:txBody>
      </p:sp>
      <p:pic>
        <p:nvPicPr>
          <p:cNvPr id="5" name="Image 4" descr="D:\C3E\miseaniveau\sogas\phase2\photos chantiers\photo (1)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284984"/>
            <a:ext cx="187220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lamine\Pictures\Photo Stream\My Photo Stream\IMG_03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284984"/>
            <a:ext cx="1944216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Users\lamine\Pictures\Photo Stream\My Photo Stream\IMG_039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3212976"/>
            <a:ext cx="205172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683568" y="5949280"/>
            <a:ext cx="201622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Réseau gazoduc+soupape sécurité</a:t>
            </a:r>
            <a:endParaRPr lang="fr-FR" sz="1000" dirty="0"/>
          </a:p>
        </p:txBody>
      </p:sp>
      <p:sp>
        <p:nvSpPr>
          <p:cNvPr id="9" name="ZoneTexte 8"/>
          <p:cNvSpPr txBox="1"/>
          <p:nvPr/>
        </p:nvSpPr>
        <p:spPr>
          <a:xfrm>
            <a:off x="2915816" y="5949280"/>
            <a:ext cx="1944216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Cheminée puits condensation</a:t>
            </a:r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5004048" y="5949280"/>
            <a:ext cx="1800200" cy="246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Le système de raffinage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7164288" y="5949280"/>
            <a:ext cx="1440160" cy="24622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Le désulfurisateur</a:t>
            </a:r>
            <a:endParaRPr lang="fr-FR" sz="1000" dirty="0"/>
          </a:p>
        </p:txBody>
      </p:sp>
      <p:pic>
        <p:nvPicPr>
          <p:cNvPr id="12" name="Image 11" descr="C:\Users\lamine\Pictures\Photo Stream\My Photo Stream\IMG_03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068960"/>
            <a:ext cx="2124000" cy="274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space réservé du pied de page 12"/>
          <p:cNvSpPr>
            <a:spLocks noGrp="1"/>
          </p:cNvSpPr>
          <p:nvPr>
            <p:ph type="ftr" sz="quarter" idx="11"/>
          </p:nvPr>
        </p:nvSpPr>
        <p:spPr>
          <a:xfrm>
            <a:off x="395536" y="6356350"/>
            <a:ext cx="8424936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POLE DE PRODUCTION D’ENERGIE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le biogaz épuré et asséché  est utilisé comme biocarburant pour  le moteur du pôle de production d’énergie et de chaleur.</a:t>
            </a:r>
          </a:p>
          <a:p>
            <a:r>
              <a:rPr lang="fr-FR" sz="2000" dirty="0" smtClean="0"/>
              <a:t>Le pole de production d’énergie est composé de trois parties</a:t>
            </a:r>
          </a:p>
          <a:p>
            <a:pPr lvl="3"/>
            <a:r>
              <a:rPr lang="fr-FR" sz="1200" dirty="0" smtClean="0"/>
              <a:t> </a:t>
            </a:r>
            <a:r>
              <a:rPr lang="fr-FR" sz="1400" b="1" dirty="0" smtClean="0"/>
              <a:t>un moteur à biogaz accouplé à un alternateur pour la production d’énergie électrique</a:t>
            </a:r>
          </a:p>
          <a:p>
            <a:pPr lvl="3"/>
            <a:r>
              <a:rPr lang="fr-FR" sz="1400" b="1" dirty="0" smtClean="0"/>
              <a:t>une chaudière pour la production d’énergie thermique  utilisée pour chauffer de l’eau</a:t>
            </a:r>
          </a:p>
          <a:p>
            <a:pPr lvl="3"/>
            <a:r>
              <a:rPr lang="fr-FR" sz="1400" b="1" dirty="0" smtClean="0"/>
              <a:t>Un système d’automate pour gérer la sécurité et la production</a:t>
            </a:r>
            <a:endParaRPr lang="fr-FR" sz="1400" b="1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704856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pic>
        <p:nvPicPr>
          <p:cNvPr id="1026" name="Picture 2" descr="C:\Users\lamine\Pictures\Photo Stream\My Photo Stream\IMG_02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20272" y="3573016"/>
            <a:ext cx="1800000" cy="1944216"/>
          </a:xfrm>
          <a:prstGeom prst="rect">
            <a:avLst/>
          </a:prstGeom>
          <a:noFill/>
        </p:spPr>
      </p:pic>
      <p:sp>
        <p:nvSpPr>
          <p:cNvPr id="9" name="ZoneTexte 8"/>
          <p:cNvSpPr txBox="1"/>
          <p:nvPr/>
        </p:nvSpPr>
        <p:spPr>
          <a:xfrm>
            <a:off x="683568" y="5661248"/>
            <a:ext cx="172819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Alimentation du PCCE en  bio méthane</a:t>
            </a:r>
            <a:endParaRPr lang="fr-FR" sz="1000" dirty="0"/>
          </a:p>
        </p:txBody>
      </p:sp>
      <p:sp>
        <p:nvSpPr>
          <p:cNvPr id="10" name="ZoneTexte 9"/>
          <p:cNvSpPr txBox="1"/>
          <p:nvPr/>
        </p:nvSpPr>
        <p:spPr>
          <a:xfrm>
            <a:off x="2699792" y="5661248"/>
            <a:ext cx="187220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Production énergie électrique</a:t>
            </a:r>
            <a:endParaRPr lang="fr-FR" sz="10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788024" y="5661248"/>
            <a:ext cx="201622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Chaudière : chaleur et eau chaude</a:t>
            </a:r>
            <a:endParaRPr lang="fr-FR" sz="1000" dirty="0"/>
          </a:p>
        </p:txBody>
      </p:sp>
      <p:sp>
        <p:nvSpPr>
          <p:cNvPr id="12" name="ZoneTexte 11"/>
          <p:cNvSpPr txBox="1"/>
          <p:nvPr/>
        </p:nvSpPr>
        <p:spPr>
          <a:xfrm>
            <a:off x="6948264" y="5661248"/>
            <a:ext cx="1872208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Transfert énergie électrique</a:t>
            </a:r>
            <a:endParaRPr lang="fr-FR" sz="1000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63760"/>
            <a:ext cx="2160000" cy="192547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736" y="3663760"/>
            <a:ext cx="2160000" cy="192716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1392" y="3578578"/>
            <a:ext cx="2016222" cy="2078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POLE DE CONSOMMATION D’ENERGIE 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000" dirty="0" smtClean="0"/>
              <a:t>L’énergie électrique produite est acheminée vers les frigos pour satisfaire l’ensemble de ses besoins. Un inverseur mis en place par le projet  permet de basculer entre le PCCE et SENELEC. </a:t>
            </a:r>
          </a:p>
          <a:p>
            <a:r>
              <a:rPr lang="fr-FR" sz="2000" dirty="0" smtClean="0"/>
              <a:t>L’énergie thermique est transformée en eau chaude et redistribuée dans les circuits  de l’abattoir.</a:t>
            </a:r>
          </a:p>
          <a:p>
            <a:endParaRPr lang="fr-FR" sz="24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776864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pic>
        <p:nvPicPr>
          <p:cNvPr id="5" name="Image 4" descr="C:\Users\lamine\Pictures\Photo Stream\My Photo Stream\IMG_02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3717032"/>
            <a:ext cx="2155460" cy="200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lamine\Pictures\Photo Stream\My Photo Stream\IMG_0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717032"/>
            <a:ext cx="2052000" cy="2028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99592" y="5805265"/>
            <a:ext cx="2160240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L’inverseur mis en place</a:t>
            </a:r>
            <a:endParaRPr lang="fr-FR" sz="1000" dirty="0"/>
          </a:p>
        </p:txBody>
      </p:sp>
      <p:sp>
        <p:nvSpPr>
          <p:cNvPr id="8" name="ZoneTexte 7"/>
          <p:cNvSpPr txBox="1"/>
          <p:nvPr/>
        </p:nvSpPr>
        <p:spPr>
          <a:xfrm>
            <a:off x="3275856" y="5805264"/>
            <a:ext cx="2088232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/>
              <a:t>Circuit eau chaude en cours de connexion avec le PCCE</a:t>
            </a:r>
            <a:endParaRPr lang="fr-FR" sz="800" dirty="0"/>
          </a:p>
        </p:txBody>
      </p:sp>
      <p:pic>
        <p:nvPicPr>
          <p:cNvPr id="9" name="Image 8" descr="H:\DCIM\102_FUJI\DSCF278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17032"/>
            <a:ext cx="2304000" cy="1949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5652120" y="5733256"/>
            <a:ext cx="2232248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800" dirty="0" smtClean="0"/>
              <a:t>Le réseau eau chaude en attente de connexion avec le circuit de l’abattoir</a:t>
            </a:r>
            <a:endParaRPr lang="fr-FR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92896"/>
            <a:ext cx="8229600" cy="114300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chemeClr val="bg1">
                    <a:lumMod val="95000"/>
                  </a:schemeClr>
                </a:solidFill>
                <a:latin typeface="Algerian" panose="04020705040A02060702" pitchFamily="82" charset="0"/>
              </a:rPr>
              <a:t>FILM SUR LA VALORISATION DES DECHETS DE L ABATTOIR</a:t>
            </a:r>
            <a:endParaRPr lang="fr-FR" sz="3200" dirty="0">
              <a:solidFill>
                <a:schemeClr val="bg1">
                  <a:lumMod val="95000"/>
                </a:schemeClr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748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3672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LES RESULTATS DE L’ACTIVITE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b="1" dirty="0" smtClean="0"/>
              <a:t> </a:t>
            </a:r>
            <a:endParaRPr lang="fr-FR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616094"/>
            <a:ext cx="6173676" cy="45100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PRODUCTION D ENERGIE EN 2014 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202" y="2130914"/>
            <a:ext cx="6809221" cy="396238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1247" y="339534"/>
            <a:ext cx="8229600" cy="1143000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LES EFFETS SUR LA CONSOMMATION  </a:t>
            </a:r>
            <a:b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D ELECTRICITE 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 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46" y="1712721"/>
            <a:ext cx="7280294" cy="4528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MODE DE FINANCEMENT</a:t>
            </a:r>
            <a:endParaRPr lang="fr-FR" sz="28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ACCOMPAGNEMENT DU GOUVERNEMENT NEERLANDAIS A HAUTEUR DE 60% DANS LE CADRE D’UN PROGRAMME DE SOUTIEN </a:t>
            </a:r>
            <a:r>
              <a:rPr lang="fr-FR" sz="2400" dirty="0" smtClean="0"/>
              <a:t>AUX MARCHES EMERGENTS</a:t>
            </a:r>
            <a:endParaRPr lang="fr-FR" sz="2400" dirty="0" smtClean="0"/>
          </a:p>
          <a:p>
            <a:r>
              <a:rPr lang="fr-FR" sz="2400" dirty="0" smtClean="0"/>
              <a:t>PARTICIPATION DES ASSOCIES A HAUTEUR DES 40% RESTANT</a:t>
            </a:r>
          </a:p>
          <a:p>
            <a:r>
              <a:rPr lang="fr-FR" sz="2400" dirty="0" smtClean="0"/>
              <a:t>CREATION D’ UNE SOCIETE DEDIEE  : THECOGAS SN SARL  </a:t>
            </a:r>
          </a:p>
          <a:p>
            <a:r>
              <a:rPr lang="fr-FR" sz="2400" dirty="0" smtClean="0"/>
              <a:t>BUSINESS MODELE : </a:t>
            </a:r>
          </a:p>
          <a:p>
            <a:pPr lvl="1">
              <a:buFontTx/>
              <a:buChar char="-"/>
            </a:pPr>
            <a:r>
              <a:rPr lang="fr-FR" sz="2000" dirty="0" smtClean="0"/>
              <a:t>CONTRAT ACHAT ELECTRICITE  AVEC L’ABATTOIR : </a:t>
            </a:r>
            <a:r>
              <a:rPr lang="fr-FR" sz="1200" dirty="0" smtClean="0"/>
              <a:t> </a:t>
            </a:r>
            <a:r>
              <a:rPr lang="fr-FR" sz="1400" dirty="0" smtClean="0"/>
              <a:t>PRIX KWH 13% MOINS CHER QU’AGENCE NATIONALE</a:t>
            </a:r>
            <a:endParaRPr lang="fr-FR" sz="1200" dirty="0" smtClean="0"/>
          </a:p>
          <a:p>
            <a:pPr lvl="1">
              <a:buFontTx/>
              <a:buChar char="-"/>
            </a:pPr>
            <a:r>
              <a:rPr lang="fr-FR" sz="1800" dirty="0" smtClean="0"/>
              <a:t>EXCLUSIVITE SUR LES SUBSTRATS A VALORISER</a:t>
            </a:r>
          </a:p>
          <a:p>
            <a:pPr lvl="1">
              <a:buFontTx/>
              <a:buChar char="-"/>
            </a:pPr>
            <a:r>
              <a:rPr lang="fr-FR" sz="1800" dirty="0" smtClean="0"/>
              <a:t>CENTRE DE DEMONSTRATION ET DE FORMATION</a:t>
            </a:r>
          </a:p>
          <a:p>
            <a:pPr lvl="1">
              <a:buFontTx/>
              <a:buChar char="-"/>
            </a:pPr>
            <a:r>
              <a:rPr lang="fr-FR" sz="1800" dirty="0" smtClean="0"/>
              <a:t>VENTE DE DIGESTAT AUX AGRICULTEURS ET INDUSTRIELS</a:t>
            </a:r>
          </a:p>
          <a:p>
            <a:pPr lvl="1">
              <a:buFontTx/>
              <a:buChar char="-"/>
            </a:pPr>
            <a:r>
              <a:rPr lang="fr-FR" sz="1800" dirty="0" smtClean="0"/>
              <a:t>CHALEUR OFFERTE A L </a:t>
            </a:r>
            <a:r>
              <a:rPr lang="fr-FR" sz="1800" dirty="0" smtClean="0"/>
              <a:t>ABATTOIR </a:t>
            </a:r>
            <a:endParaRPr lang="fr-FR" sz="1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281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Leçon APPRISE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5"/>
          </a:xfrm>
        </p:spPr>
        <p:txBody>
          <a:bodyPr>
            <a:normAutofit fontScale="62500" lnSpcReduction="20000"/>
          </a:bodyPr>
          <a:lstStyle/>
          <a:p>
            <a:r>
              <a:rPr lang="fr-FR" sz="2600" dirty="0" smtClean="0"/>
              <a:t>1</a:t>
            </a:r>
            <a:r>
              <a:rPr lang="fr-FR" sz="2600" b="1" dirty="0" smtClean="0"/>
              <a:t>/ </a:t>
            </a:r>
            <a:r>
              <a:rPr lang="fr-FR" sz="3400" b="1" dirty="0" smtClean="0"/>
              <a:t>la valorisation des déchets :  cela marche parfaitement ; </a:t>
            </a:r>
            <a:r>
              <a:rPr lang="fr-FR" sz="2900" b="1" dirty="0" smtClean="0"/>
              <a:t>c est </a:t>
            </a:r>
            <a:r>
              <a:rPr lang="fr-FR" sz="3400" b="1" dirty="0" smtClean="0"/>
              <a:t>possible de monter des unités de méthanisation industrielles partout,  La technologie est mature, les substrats sont disponibles</a:t>
            </a:r>
          </a:p>
          <a:p>
            <a:r>
              <a:rPr lang="fr-FR" b="1" dirty="0" smtClean="0"/>
              <a:t>2/ la rentabilité financière dépend du résultat d’exploitation globale : vente d’énergie et de digestat;</a:t>
            </a:r>
          </a:p>
          <a:p>
            <a:r>
              <a:rPr lang="fr-FR" b="1" dirty="0" smtClean="0"/>
              <a:t>3/ l’impact sur l’environnement est réel: moins de nuisance olfactive, moins de pollution visuelle, moins de rejet sur le </a:t>
            </a:r>
            <a:r>
              <a:rPr lang="fr-FR" b="1" smtClean="0"/>
              <a:t>milieu récepteur,</a:t>
            </a:r>
            <a:endParaRPr lang="fr-FR" b="1" dirty="0" smtClean="0"/>
          </a:p>
          <a:p>
            <a:r>
              <a:rPr lang="fr-FR" b="1" dirty="0" smtClean="0"/>
              <a:t>4/ l’effet du digestat sur l’agriculture est une réalité: biofertilisant  mérite d’etre mieux connu  . Il y a un marché à créer et une bonne politique de communication à mettre en place,</a:t>
            </a:r>
          </a:p>
          <a:p>
            <a:r>
              <a:rPr lang="fr-FR" b="1" dirty="0" smtClean="0"/>
              <a:t>5/ La méthanisation c’est le projet d’un terroir géré par un privé : forte implication des collectivités locales et de la communauté internationale et ce dans le cadre d’un PPP</a:t>
            </a:r>
          </a:p>
          <a:p>
            <a:r>
              <a:rPr lang="fr-FR" b="1" dirty="0" smtClean="0"/>
              <a:t>6/ Les applications énergétiques sont multiples </a:t>
            </a:r>
          </a:p>
          <a:p>
            <a:r>
              <a:rPr lang="fr-FR" b="1" dirty="0" smtClean="0"/>
              <a:t>7/ un nouvel intérêt de la communauté universitaire, scientifique</a:t>
            </a:r>
          </a:p>
          <a:p>
            <a:r>
              <a:rPr lang="fr-FR" b="1" dirty="0" smtClean="0"/>
              <a:t>8/ énergie pour les industries mais également pour les populations,</a:t>
            </a:r>
            <a:endParaRPr lang="fr-FR" dirty="0" smtClean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980728"/>
            <a:ext cx="8229600" cy="564672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fr-FR" sz="3000" b="1" dirty="0" smtClean="0">
                <a:solidFill>
                  <a:schemeClr val="bg1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COUT MOYEN D UNE INSTALLATION</a:t>
            </a:r>
            <a:endParaRPr lang="fr-FR" sz="3000" b="1" dirty="0">
              <a:solidFill>
                <a:schemeClr val="bg1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899592" y="6356350"/>
            <a:ext cx="7776864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569" y="2132856"/>
            <a:ext cx="7430909" cy="3162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47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229600" cy="57606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pPr lvl="0"/>
            <a:r>
              <a:rPr lang="fr-FR" sz="4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fr-FR" sz="4000" b="1" dirty="0" smtClean="0">
                <a:latin typeface="Verdana" pitchFamily="34" charset="0"/>
                <a:ea typeface="Calibri" pitchFamily="34" charset="0"/>
                <a:cs typeface="Times New Roman" pitchFamily="18" charset="0"/>
              </a:rPr>
            </a:br>
            <a:r>
              <a:rPr lang="fr-FR" sz="3100" b="1" dirty="0" smtClean="0">
                <a:solidFill>
                  <a:schemeClr val="bg1"/>
                </a:solidFill>
                <a:latin typeface="Algerian" panose="04020705040A02060702" pitchFamily="82" charset="0"/>
                <a:ea typeface="Calibri" pitchFamily="34" charset="0"/>
                <a:cs typeface="Times New Roman" pitchFamily="18" charset="0"/>
              </a:rPr>
              <a:t>RAPPEL - DEFINITION</a:t>
            </a:r>
            <a:r>
              <a:rPr lang="fr-FR" sz="8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fr-FR" sz="800" dirty="0" smtClean="0">
                <a:latin typeface="Arial" pitchFamily="34" charset="0"/>
                <a:cs typeface="Arial" pitchFamily="34" charset="0"/>
              </a:rPr>
            </a:b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2411760" y="6356350"/>
            <a:ext cx="4680520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87624" y="1272387"/>
            <a:ext cx="6768752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mbria" pitchFamily="18" charset="0"/>
              </a:rPr>
              <a:t> </a:t>
            </a:r>
            <a:endParaRPr kumimoji="0" lang="fr-FR" sz="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La méthanisation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est la dégradation partielle de la matière organique en l’absence d’oxygène sous l’action combinée de plusieurs types de micro-organismes et dans des conditions de température et de PH bien définies.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 Une suite de réactions biologiques conduit à la formation de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  biogaz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(composé majoritairement de CH</a:t>
            </a:r>
            <a:r>
              <a:rPr kumimoji="0" lang="fr-FR" b="0" i="0" u="none" strike="noStrike" cap="none" normalizeH="0" baseline="-2500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4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 et de CO</a:t>
            </a:r>
            <a:r>
              <a:rPr kumimoji="0" lang="fr-FR" sz="105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2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) et d’un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fr-FR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Verdana" pitchFamily="34" charset="0"/>
              </a:rPr>
              <a:t>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 </a:t>
            </a: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digestat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lang="fr-FR" dirty="0" smtClean="0">
              <a:solidFill>
                <a:srgbClr val="000000"/>
              </a:solidFill>
              <a:latin typeface="Calibri" pitchFamily="34" charset="0"/>
              <a:ea typeface="Calibri" pitchFamily="34" charset="0"/>
              <a:cs typeface="Verdana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r-FR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Les micro-organismes 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impliqués dans la digestion sont des </a:t>
            </a:r>
            <a:r>
              <a:rPr kumimoji="0" lang="fr-FR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bactéries mésophiles</a:t>
            </a:r>
            <a:r>
              <a:rPr kumimoji="0" lang="fr-FR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Verdana" pitchFamily="34" charset="0"/>
              </a:rPr>
              <a:t> (températures moyennes entre 25 et 40°c) naturellement présentes dans les déjections animales.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dirty="0" smtClean="0"/>
              <a:t>Ne pas confondre </a:t>
            </a:r>
            <a:r>
              <a:rPr lang="fr-FR" b="1" dirty="0" smtClean="0"/>
              <a:t>biogaz et bio méthane</a:t>
            </a:r>
            <a:r>
              <a:rPr lang="fr-FR" dirty="0" smtClean="0"/>
              <a:t>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b="1" dirty="0" smtClean="0"/>
              <a:t>Le biogaz </a:t>
            </a:r>
            <a:r>
              <a:rPr lang="fr-FR" dirty="0" smtClean="0"/>
              <a:t>est le produit brut qui sort du digesteur.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dirty="0" smtClean="0"/>
              <a:t> Une fois qu’il est raffiné</a:t>
            </a:r>
            <a:r>
              <a:rPr lang="fr-FR" dirty="0"/>
              <a:t> </a:t>
            </a:r>
            <a:r>
              <a:rPr lang="fr-FR" dirty="0" smtClean="0"/>
              <a:t>et asséché, il devient un </a:t>
            </a:r>
            <a:r>
              <a:rPr lang="fr-FR" b="1" dirty="0" smtClean="0"/>
              <a:t>bio méthane</a:t>
            </a:r>
            <a:endParaRPr kumimoji="0" lang="fr-FR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710952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</a:rPr>
              <a:t>QUELQUES PHOTOS D UNE AD</a:t>
            </a:r>
            <a:endParaRPr lang="fr-FR" sz="4000" b="1" dirty="0">
              <a:solidFill>
                <a:schemeClr val="bg1"/>
              </a:solidFill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1567" y="2001659"/>
            <a:ext cx="2594863" cy="206455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01659"/>
            <a:ext cx="3024969" cy="2088232"/>
          </a:xfrm>
          <a:prstGeom prst="rect">
            <a:avLst/>
          </a:prstGeom>
        </p:spPr>
      </p:pic>
      <p:pic>
        <p:nvPicPr>
          <p:cNvPr id="1028" name="Picture 4" descr="IMG_19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25339"/>
            <a:ext cx="2952328" cy="204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MBRE DE STOCK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09471"/>
            <a:ext cx="3030141" cy="2462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7" y="4244460"/>
            <a:ext cx="2952328" cy="2427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708" y="4209471"/>
            <a:ext cx="2570722" cy="24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5" y="64832"/>
            <a:ext cx="4248471" cy="361491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79" y="0"/>
            <a:ext cx="4716016" cy="3599858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05" y="3614914"/>
            <a:ext cx="4218478" cy="322666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79" y="3613587"/>
            <a:ext cx="4686023" cy="32266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69865" y="3043490"/>
            <a:ext cx="3642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AVEC L’AMBASSADEUR ET LE VICE PRESIDENT DE L’UNION EUROPEENNE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22471" y="3258933"/>
            <a:ext cx="45720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</a:rPr>
              <a:t>AVEC LE DG ONUDI M. LI WONG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831475" y="6148467"/>
            <a:ext cx="219573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>
                <a:solidFill>
                  <a:schemeClr val="bg1"/>
                </a:solidFill>
              </a:rPr>
              <a:t>MICRO-JARDINAGE  AVEC USAGE  DE BIOFERTTLISANT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40825" y="6256189"/>
            <a:ext cx="3913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EPANDAGE DE DIGESTAT POUR RANIMER UNE PELOUSE  A DAKAR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87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</a:rPr>
              <a:t>MERCI DE VOTRE ATTENTION</a:t>
            </a:r>
            <a:endParaRPr lang="fr-FR" sz="2800" b="1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lvl="2"/>
            <a:r>
              <a:rPr lang="fr-FR" sz="2000" dirty="0" smtClean="0"/>
              <a:t>Lamine Ndiaye Directeur de THECOGAS SN SARL</a:t>
            </a:r>
          </a:p>
          <a:p>
            <a:pPr lvl="2"/>
            <a:r>
              <a:rPr lang="fr-FR" sz="2000" dirty="0" smtClean="0"/>
              <a:t>TEL +221 77 139 10 86</a:t>
            </a:r>
          </a:p>
          <a:p>
            <a:pPr lvl="2"/>
            <a:r>
              <a:rPr lang="fr-FR" sz="2000" dirty="0" err="1" smtClean="0"/>
              <a:t>E.mail</a:t>
            </a:r>
            <a:r>
              <a:rPr lang="fr-FR" sz="2000" dirty="0" smtClean="0"/>
              <a:t>. </a:t>
            </a:r>
            <a:r>
              <a:rPr lang="fr-FR" sz="2000" dirty="0" smtClean="0">
                <a:hlinkClick r:id="rId2"/>
              </a:rPr>
              <a:t>Lamine.ndiaye@compagnie3e.com</a:t>
            </a:r>
            <a:endParaRPr lang="fr-FR" sz="2000" dirty="0" smtClean="0"/>
          </a:p>
          <a:p>
            <a:pPr lvl="2"/>
            <a:r>
              <a:rPr lang="fr-FR" sz="2000" dirty="0" smtClean="0"/>
              <a:t>Site web : www.compagnie3e.com</a:t>
            </a:r>
            <a:endParaRPr lang="fr-FR" sz="2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848872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576064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en-GB" sz="2800" b="1" dirty="0" smtClean="0">
                <a:solidFill>
                  <a:schemeClr val="bg1"/>
                </a:solidFill>
                <a:latin typeface="Algerian" panose="04020705040A02060702" pitchFamily="82" charset="0"/>
                <a:ea typeface="Verdana" panose="020B0604030504040204" pitchFamily="34" charset="0"/>
                <a:cs typeface="Verdana" panose="020B0604030504040204" pitchFamily="34" charset="0"/>
              </a:rPr>
              <a:t>OBJECTIFS DE LA METHANISATION</a:t>
            </a:r>
            <a:endParaRPr lang="fr-FR" sz="2800" b="1" dirty="0">
              <a:solidFill>
                <a:schemeClr val="bg1"/>
              </a:solidFill>
              <a:latin typeface="Algerian" panose="04020705040A02060702" pitchFamily="82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3744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dirty="0" smtClean="0">
                <a:latin typeface="Arial Rounded MT Bold" panose="020F0704030504030204" pitchFamily="34" charset="0"/>
              </a:rPr>
              <a:t>Traitement des déchets organiques, par méthanisation afin de:</a:t>
            </a:r>
          </a:p>
          <a:p>
            <a:pPr>
              <a:buBlip>
                <a:blip r:embed="rId2"/>
              </a:buBlip>
            </a:pPr>
            <a:r>
              <a:rPr lang="fr-FR" sz="2400" dirty="0" smtClean="0">
                <a:latin typeface="Arial Rounded MT Bold" panose="020F0704030504030204" pitchFamily="34" charset="0"/>
              </a:rPr>
              <a:t>Produire de l’électricité,  de la chaleur et du digestat,</a:t>
            </a:r>
          </a:p>
          <a:p>
            <a:pPr>
              <a:buBlip>
                <a:blip r:embed="rId2"/>
              </a:buBlip>
            </a:pPr>
            <a:r>
              <a:rPr lang="fr-FR" sz="2400" dirty="0" smtClean="0">
                <a:latin typeface="Arial Rounded MT Bold" panose="020F0704030504030204" pitchFamily="34" charset="0"/>
              </a:rPr>
              <a:t>Lever les pressions environnementales  et créer un </a:t>
            </a:r>
            <a:r>
              <a:rPr lang="fr-FR" sz="2400" dirty="0">
                <a:latin typeface="Arial Rounded MT Bold" panose="020F0704030504030204" pitchFamily="34" charset="0"/>
              </a:rPr>
              <a:t>environnement plus sain et plus agréable pour les </a:t>
            </a:r>
            <a:r>
              <a:rPr lang="fr-FR" sz="2400" dirty="0" smtClean="0">
                <a:latin typeface="Arial Rounded MT Bold" panose="020F0704030504030204" pitchFamily="34" charset="0"/>
              </a:rPr>
              <a:t>populations; </a:t>
            </a:r>
          </a:p>
          <a:p>
            <a:pPr>
              <a:buBlip>
                <a:blip r:embed="rId2"/>
              </a:buBlip>
            </a:pPr>
            <a:r>
              <a:rPr lang="fr-FR" sz="2400" dirty="0">
                <a:latin typeface="Arial Rounded MT Bold" panose="020F0704030504030204" pitchFamily="34" charset="0"/>
              </a:rPr>
              <a:t>Créer </a:t>
            </a:r>
            <a:r>
              <a:rPr lang="fr-FR" sz="2400" dirty="0" smtClean="0">
                <a:latin typeface="Arial Rounded MT Bold" panose="020F0704030504030204" pitchFamily="34" charset="0"/>
              </a:rPr>
              <a:t>des emplois.</a:t>
            </a:r>
          </a:p>
          <a:p>
            <a:pPr marL="0" indent="0">
              <a:buNone/>
            </a:pPr>
            <a:endParaRPr lang="fr-FR" sz="2400" dirty="0">
              <a:latin typeface="Arial Rounded MT Bold" panose="020F070403050403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163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7354" y="692696"/>
            <a:ext cx="8229600" cy="866360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PROCESSUS DE METHANISATION</a:t>
            </a:r>
            <a:endParaRPr lang="fr-FR" sz="2800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97470"/>
            <a:ext cx="6480719" cy="350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4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PROCESSUS DE METHANISATION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/>
          </a:p>
        </p:txBody>
      </p:sp>
      <p:pic>
        <p:nvPicPr>
          <p:cNvPr id="5" name="Picture 2" descr="C:\Users\Omar\Documents\docword\docworld2013\energie\Methanisation\PROCESS METHANISATIO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497273"/>
            <a:ext cx="8229600" cy="273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1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820472" cy="922114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fr-FR" sz="2800" b="1" dirty="0" smtClean="0">
                <a:solidFill>
                  <a:schemeClr val="bg1"/>
                </a:solidFill>
                <a:latin typeface="Algerian" panose="04020705040A02060702" pitchFamily="82" charset="0"/>
              </a:rPr>
              <a:t>LA VALORISATION DES DECHETS DE L’ABATTOIR DE DAKAR</a:t>
            </a:r>
            <a:endParaRPr lang="fr-FR" sz="2800" b="1" dirty="0"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sz="1600" b="1" dirty="0" smtClean="0"/>
              <a:t> </a:t>
            </a:r>
          </a:p>
          <a:p>
            <a:pPr lvl="1">
              <a:buNone/>
            </a:pPr>
            <a:r>
              <a:rPr lang="fr-FR" sz="1400" b="1" dirty="0" smtClean="0"/>
              <a:t>L’abattoir de Dakar est le plus grand du Sénégal </a:t>
            </a:r>
            <a:r>
              <a:rPr lang="fr-FR" sz="1600" b="1" dirty="0" smtClean="0"/>
              <a:t>.</a:t>
            </a:r>
          </a:p>
          <a:p>
            <a:pPr lvl="1" algn="just"/>
            <a:r>
              <a:rPr lang="fr-FR" sz="1400" b="1" dirty="0" smtClean="0"/>
              <a:t>Journalièrement y sont abattus en moyenne : 200 bovins,1500 ovins/caprins  </a:t>
            </a:r>
          </a:p>
          <a:p>
            <a:pPr lvl="1" algn="just"/>
            <a:r>
              <a:rPr lang="fr-FR" sz="1400" b="1" dirty="0" smtClean="0"/>
              <a:t>L’abattoir consomme journalièrement 200 m3 d’eau et plus de  2500 kWh d’électricité provenant de SENELEC.</a:t>
            </a:r>
          </a:p>
          <a:p>
            <a:pPr lvl="1" algn="just"/>
            <a:r>
              <a:rPr lang="fr-FR" sz="1400" b="1" dirty="0" smtClean="0"/>
              <a:t>Malgré ses équipements très modernes, le fonctionnement quotidien  </a:t>
            </a:r>
            <a:r>
              <a:rPr lang="fr-FR" sz="1400" b="1" dirty="0"/>
              <a:t>de l’usine produit plus de </a:t>
            </a:r>
            <a:r>
              <a:rPr lang="fr-FR" sz="1400" b="1" dirty="0" smtClean="0"/>
              <a:t>200 </a:t>
            </a:r>
            <a:r>
              <a:rPr lang="fr-FR" sz="1400" b="1" dirty="0"/>
              <a:t>tonnes de déchets tout état confondu (liquide comme solide) qui sont vécus comme une nuisance tant sur le plan environnemental que sanitaire</a:t>
            </a:r>
            <a:r>
              <a:rPr lang="fr-FR" sz="1400" b="1" dirty="0" smtClean="0"/>
              <a:t>. Une bonne partie des déchets est stocké sur place, le reste jeté à la baie de Hann et Mbeubeuss (déchèterie).</a:t>
            </a:r>
            <a:endParaRPr lang="fr-FR" sz="1400" b="1" dirty="0"/>
          </a:p>
          <a:p>
            <a:pPr>
              <a:buFontTx/>
              <a:buChar char="-"/>
            </a:pPr>
            <a:endParaRPr lang="fr-FR" sz="1600" dirty="0"/>
          </a:p>
        </p:txBody>
      </p:sp>
      <p:pic>
        <p:nvPicPr>
          <p:cNvPr id="4" name="Image 3" descr="D:\C3E\miseaniveau\sogas\phase2\photos chantiers\DSCF239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4149080"/>
            <a:ext cx="2160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 descr="D:\C3E\miseaniveau\sogas\phase2\photos chantiers\DSCF23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4077072"/>
            <a:ext cx="2160000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D:\C3E\miseaniveau\SALLE HABILLAGE DES BOVINS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4149080"/>
            <a:ext cx="23760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899592" y="5877272"/>
            <a:ext cx="2376264" cy="2462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000" dirty="0" smtClean="0"/>
              <a:t>La nouvelle chaine d’abattage des bovins</a:t>
            </a:r>
            <a:endParaRPr lang="fr-FR" sz="1000" dirty="0"/>
          </a:p>
        </p:txBody>
      </p:sp>
      <p:sp>
        <p:nvSpPr>
          <p:cNvPr id="9" name="ZoneTexte 8"/>
          <p:cNvSpPr txBox="1"/>
          <p:nvPr/>
        </p:nvSpPr>
        <p:spPr>
          <a:xfrm>
            <a:off x="3563888" y="5805264"/>
            <a:ext cx="216024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Dépôt de contenus de panse</a:t>
            </a:r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6012160" y="5733256"/>
            <a:ext cx="216024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Un environnement bien pollué</a:t>
            </a:r>
            <a:endParaRPr lang="fr-FR" sz="1200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7704856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PROJET DE VALORISATION DES DECHETS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4143" y="1648053"/>
            <a:ext cx="8363272" cy="4680520"/>
          </a:xfrm>
        </p:spPr>
        <p:txBody>
          <a:bodyPr>
            <a:normAutofit fontScale="85000" lnSpcReduction="20000"/>
          </a:bodyPr>
          <a:lstStyle/>
          <a:p>
            <a:r>
              <a:rPr lang="fr-FR" sz="3300" b="1" dirty="0" smtClean="0"/>
              <a:t>But du projet </a:t>
            </a:r>
            <a:r>
              <a:rPr lang="fr-FR" dirty="0" smtClean="0"/>
              <a:t>: </a:t>
            </a:r>
            <a:r>
              <a:rPr lang="fr-FR" sz="2400" b="1" dirty="0" smtClean="0"/>
              <a:t>meilleure</a:t>
            </a:r>
            <a:r>
              <a:rPr lang="fr-FR" dirty="0" smtClean="0"/>
              <a:t> </a:t>
            </a:r>
            <a:r>
              <a:rPr lang="fr-FR" sz="2100" b="1" dirty="0" smtClean="0"/>
              <a:t>efficacité énergétique et </a:t>
            </a:r>
            <a:r>
              <a:rPr lang="fr-FR" sz="2000" b="1" dirty="0"/>
              <a:t>meilleure </a:t>
            </a:r>
            <a:r>
              <a:rPr lang="fr-FR" sz="2100" b="1" dirty="0" smtClean="0"/>
              <a:t>protection de l’environnement  </a:t>
            </a:r>
            <a:endParaRPr lang="fr-FR" sz="2000" b="1" dirty="0" smtClean="0"/>
          </a:p>
          <a:p>
            <a:endParaRPr lang="fr-FR" sz="2000" b="1" dirty="0" smtClean="0"/>
          </a:p>
          <a:p>
            <a:r>
              <a:rPr lang="fr-FR" sz="2900" b="1" dirty="0" smtClean="0"/>
              <a:t>Objectifs  mise en place</a:t>
            </a:r>
            <a:endParaRPr lang="fr-FR" sz="2200" dirty="0" smtClean="0"/>
          </a:p>
          <a:p>
            <a:r>
              <a:rPr lang="fr-FR" sz="2200" dirty="0" smtClean="0"/>
              <a:t>- d’</a:t>
            </a:r>
            <a:r>
              <a:rPr lang="fr-FR" sz="2200" b="1" dirty="0" smtClean="0"/>
              <a:t>un digesteur de 2500 m3</a:t>
            </a:r>
          </a:p>
          <a:p>
            <a:r>
              <a:rPr lang="fr-FR" sz="2200" b="1" dirty="0" smtClean="0"/>
              <a:t>- d’un gazomètre de 1500 m3</a:t>
            </a:r>
          </a:p>
          <a:p>
            <a:r>
              <a:rPr lang="fr-FR" sz="2200" b="1" dirty="0" smtClean="0"/>
              <a:t>- d’un PCCE de 100 KW</a:t>
            </a:r>
          </a:p>
          <a:p>
            <a:r>
              <a:rPr lang="fr-FR" sz="2200" b="1" dirty="0" smtClean="0"/>
              <a:t>- de divers autres équipements et installations</a:t>
            </a:r>
          </a:p>
          <a:p>
            <a:endParaRPr lang="fr-FR" sz="2200" dirty="0" smtClean="0"/>
          </a:p>
          <a:p>
            <a:pPr marL="342900" lvl="2" indent="-342900"/>
            <a:r>
              <a:rPr lang="fr-FR" sz="2900" b="1" dirty="0" smtClean="0"/>
              <a:t>Impacts</a:t>
            </a:r>
            <a:r>
              <a:rPr lang="fr-FR" sz="2900" dirty="0" smtClean="0"/>
              <a:t> </a:t>
            </a:r>
            <a:endParaRPr lang="fr-FR" sz="1900" dirty="0" smtClean="0"/>
          </a:p>
          <a:p>
            <a:pPr lvl="2"/>
            <a:r>
              <a:rPr lang="fr-FR" sz="2100" b="1" dirty="0" smtClean="0"/>
              <a:t>La Diminution de la pollution de l’environnement </a:t>
            </a:r>
          </a:p>
          <a:p>
            <a:pPr lvl="2"/>
            <a:r>
              <a:rPr lang="fr-FR" sz="2100" b="1" dirty="0" smtClean="0"/>
              <a:t>La consommation d’énergie propre</a:t>
            </a:r>
          </a:p>
          <a:p>
            <a:pPr lvl="2"/>
            <a:r>
              <a:rPr lang="fr-FR" sz="2100" b="1" dirty="0" smtClean="0"/>
              <a:t>La diminution des coûts de production</a:t>
            </a:r>
          </a:p>
          <a:p>
            <a:pPr lvl="2"/>
            <a:r>
              <a:rPr lang="fr-FR" sz="2100" b="1" dirty="0" smtClean="0"/>
              <a:t>La moindre dépendance vis-à-vis de SENELEC.</a:t>
            </a:r>
          </a:p>
          <a:p>
            <a:pPr lvl="2"/>
            <a:r>
              <a:rPr lang="fr-FR" sz="2100" b="1" dirty="0" smtClean="0"/>
              <a:t>La mise à disposition d’engrais bio pour l’agriculture.</a:t>
            </a:r>
          </a:p>
          <a:p>
            <a:pPr lvl="1"/>
            <a:endParaRPr lang="fr-FR" sz="1600" dirty="0" smtClean="0"/>
          </a:p>
          <a:p>
            <a:pPr lvl="2"/>
            <a:endParaRPr lang="fr-FR" sz="4400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11560" y="6356350"/>
            <a:ext cx="7632848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MISE EN ŒUVRE DU PROJET :</a:t>
            </a:r>
            <a:b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</a:br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 LE principe DES QUATRES POLES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pPr lvl="2"/>
            <a:r>
              <a:rPr lang="fr-FR" dirty="0" smtClean="0"/>
              <a:t>POLE BIOLOGIE</a:t>
            </a:r>
          </a:p>
          <a:p>
            <a:pPr lvl="2"/>
            <a:r>
              <a:rPr lang="fr-FR" dirty="0" smtClean="0"/>
              <a:t>POLE TRANSPORT ET RAFFINAGE</a:t>
            </a:r>
          </a:p>
          <a:p>
            <a:pPr lvl="2"/>
            <a:r>
              <a:rPr lang="fr-FR" dirty="0" smtClean="0"/>
              <a:t>POLE DE PRODUCTION D ’ENERGIE</a:t>
            </a:r>
          </a:p>
          <a:p>
            <a:pPr lvl="2"/>
            <a:r>
              <a:rPr lang="fr-FR" dirty="0" smtClean="0"/>
              <a:t>POLE DE CONSOMMATION ELECTRIQUE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683568" y="6356350"/>
            <a:ext cx="7272808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801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lang="fr-FR" sz="2800" dirty="0" smtClean="0">
                <a:solidFill>
                  <a:schemeClr val="bg1"/>
                </a:solidFill>
                <a:latin typeface="Algerian" panose="04020705040A02060702" pitchFamily="82" charset="0"/>
              </a:rPr>
              <a:t>POLE BIOLOGIE</a:t>
            </a:r>
            <a:endParaRPr lang="fr-FR" sz="2800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r>
              <a:rPr lang="fr-FR" sz="2800" dirty="0" smtClean="0"/>
              <a:t>C’est le pôle de production du biogaz par dégradation de la matière organique  provenant des principaux déchets biodégradables de l’usine : contenus de panse, eaux usées , sang. Tout cela se passe dans un milieu anaérobie  bien maîtrisé</a:t>
            </a:r>
            <a:r>
              <a:rPr lang="fr-FR" dirty="0" smtClean="0"/>
              <a:t>.</a:t>
            </a:r>
          </a:p>
          <a:p>
            <a:endParaRPr lang="fr-FR" dirty="0"/>
          </a:p>
        </p:txBody>
      </p:sp>
      <p:pic>
        <p:nvPicPr>
          <p:cNvPr id="5" name="Image 4" descr="C:\Users\lamine\Pictures\Photo Stream\My Photo Stream\IMG_03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3573016"/>
            <a:ext cx="1726623" cy="219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C:\Users\lamine\Pictures\Photo Stream\My Photo Stream\IMG_02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573016"/>
            <a:ext cx="18002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C:\Users\lamine\Pictures\Photo Stream\My Photo Stream\IMG_037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573016"/>
            <a:ext cx="208800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C:\Users\lamine\Pictures\Photo Stream\My Photo Stream\IMG_033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573016"/>
            <a:ext cx="1800200" cy="224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827584" y="5877272"/>
            <a:ext cx="172819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Contenu de panse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2699792" y="5877272"/>
            <a:ext cx="1800200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 smtClean="0"/>
              <a:t>Sang et eau nettoyage</a:t>
            </a:r>
            <a:endParaRPr lang="fr-FR" sz="1200" dirty="0"/>
          </a:p>
        </p:txBody>
      </p:sp>
      <p:sp>
        <p:nvSpPr>
          <p:cNvPr id="12" name="ZoneTexte 11"/>
          <p:cNvSpPr txBox="1"/>
          <p:nvPr/>
        </p:nvSpPr>
        <p:spPr>
          <a:xfrm>
            <a:off x="4716016" y="5877272"/>
            <a:ext cx="2016224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 smtClean="0"/>
              <a:t>Digesteur rempli de biogaz</a:t>
            </a:r>
            <a:endParaRPr lang="fr-FR" sz="1100" dirty="0"/>
          </a:p>
        </p:txBody>
      </p:sp>
      <p:sp>
        <p:nvSpPr>
          <p:cNvPr id="13" name="ZoneTexte 12"/>
          <p:cNvSpPr txBox="1"/>
          <p:nvPr/>
        </p:nvSpPr>
        <p:spPr>
          <a:xfrm>
            <a:off x="6948264" y="5877272"/>
            <a:ext cx="1800200" cy="2616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100" dirty="0" smtClean="0"/>
              <a:t>Contrôle qualité du  biogaz</a:t>
            </a:r>
            <a:endParaRPr lang="fr-FR" sz="1100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1"/>
          </p:nvPr>
        </p:nvSpPr>
        <p:spPr>
          <a:xfrm>
            <a:off x="1043608" y="6356350"/>
            <a:ext cx="7416824" cy="365125"/>
          </a:xfrm>
        </p:spPr>
        <p:txBody>
          <a:bodyPr/>
          <a:lstStyle/>
          <a:p>
            <a:r>
              <a:rPr lang="fr-FR" smtClean="0"/>
              <a:t>THECOGAS SENEGAL SARL  modèle de développement durable  Dr LAMINE NDIAYE SEPT 2015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2227</TotalTime>
  <Words>1330</Words>
  <Application>Microsoft Office PowerPoint</Application>
  <PresentationFormat>Affichage à l'écran (4:3)</PresentationFormat>
  <Paragraphs>157</Paragraphs>
  <Slides>22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1" baseType="lpstr">
      <vt:lpstr>Algerian</vt:lpstr>
      <vt:lpstr>Arial</vt:lpstr>
      <vt:lpstr>Arial Rounded MT Bold</vt:lpstr>
      <vt:lpstr>Calibri</vt:lpstr>
      <vt:lpstr>Cambria</vt:lpstr>
      <vt:lpstr>Helvetica Neue</vt:lpstr>
      <vt:lpstr>Times New Roman</vt:lpstr>
      <vt:lpstr>Verdana</vt:lpstr>
      <vt:lpstr>Thème Office</vt:lpstr>
      <vt:lpstr>Présentation PowerPoint</vt:lpstr>
      <vt:lpstr> RAPPEL - DEFINITION </vt:lpstr>
      <vt:lpstr>OBJECTIFS DE LA METHANISATION</vt:lpstr>
      <vt:lpstr>PROCESSUS DE METHANISATION</vt:lpstr>
      <vt:lpstr>PROCESSUS DE METHANISATION</vt:lpstr>
      <vt:lpstr>LA VALORISATION DES DECHETS DE L’ABATTOIR DE DAKAR</vt:lpstr>
      <vt:lpstr>PROJET DE VALORISATION DES DECHETS</vt:lpstr>
      <vt:lpstr>MISE EN ŒUVRE DU PROJET :  LE principe DES QUATRES POLES</vt:lpstr>
      <vt:lpstr>POLE BIOLOGIE</vt:lpstr>
      <vt:lpstr>POLE DE TRANSPORT ET RAFFINAGE</vt:lpstr>
      <vt:lpstr>POLE DE PRODUCTION D’ENERGIE</vt:lpstr>
      <vt:lpstr>POLE DE CONSOMMATION D’ENERGIE </vt:lpstr>
      <vt:lpstr>FILM SUR LA VALORISATION DES DECHETS DE L ABATTOIR</vt:lpstr>
      <vt:lpstr>LES RESULTATS DE L’ACTIVITE</vt:lpstr>
      <vt:lpstr>PRODUCTION D ENERGIE EN 2014 </vt:lpstr>
      <vt:lpstr>LES EFFETS SUR LA CONSOMMATION    D ELECTRICITE </vt:lpstr>
      <vt:lpstr>MODE DE FINANCEMENT</vt:lpstr>
      <vt:lpstr>Leçon APPRISE</vt:lpstr>
      <vt:lpstr>COUT MOYEN D UNE INSTALLATION</vt:lpstr>
      <vt:lpstr>QUELQUES PHOTOS D UNE AD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lamine</dc:creator>
  <cp:lastModifiedBy>PC</cp:lastModifiedBy>
  <cp:revision>172</cp:revision>
  <dcterms:created xsi:type="dcterms:W3CDTF">2013-09-04T12:09:06Z</dcterms:created>
  <dcterms:modified xsi:type="dcterms:W3CDTF">2015-09-29T22:43:31Z</dcterms:modified>
</cp:coreProperties>
</file>