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78" r:id="rId2"/>
    <p:sldId id="257" r:id="rId3"/>
    <p:sldId id="258" r:id="rId4"/>
    <p:sldId id="259" r:id="rId5"/>
    <p:sldId id="260" r:id="rId6"/>
    <p:sldId id="261" r:id="rId7"/>
    <p:sldId id="262" r:id="rId8"/>
    <p:sldId id="263" r:id="rId9"/>
    <p:sldId id="264" r:id="rId10"/>
    <p:sldId id="265" r:id="rId11"/>
    <p:sldId id="266" r:id="rId12"/>
    <p:sldId id="267" r:id="rId13"/>
    <p:sldId id="277" r:id="rId14"/>
    <p:sldId id="268" r:id="rId15"/>
    <p:sldId id="269" r:id="rId16"/>
    <p:sldId id="270" r:id="rId17"/>
    <p:sldId id="271" r:id="rId18"/>
    <p:sldId id="272" r:id="rId19"/>
    <p:sldId id="273" r:id="rId20"/>
    <p:sldId id="275" r:id="rId21"/>
    <p:sldId id="279" r:id="rId2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581F1A24-C362-4C97-9A59-02DFA2EE96FA}" type="datetimeFigureOut">
              <a:rPr lang="fr-FR" smtClean="0"/>
              <a:pPr/>
              <a:t>27/09/2015</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ED85B67A-8946-4B2B-988A-A1D59FAF6236}"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81F1A24-C362-4C97-9A59-02DFA2EE96FA}" type="datetimeFigureOut">
              <a:rPr lang="fr-FR" smtClean="0"/>
              <a:pPr/>
              <a:t>27/09/2015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85B67A-8946-4B2B-988A-A1D59FAF6236}"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581F1A24-C362-4C97-9A59-02DFA2EE96FA}" type="datetimeFigureOut">
              <a:rPr lang="fr-FR" smtClean="0"/>
              <a:pPr/>
              <a:t>27/09/2015</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ED85B67A-8946-4B2B-988A-A1D59FAF6236}"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581F1A24-C362-4C97-9A59-02DFA2EE96FA}" type="datetimeFigureOut">
              <a:rPr lang="fr-FR" smtClean="0"/>
              <a:pPr/>
              <a:t>27/09/2015</a:t>
            </a:fld>
            <a:endParaRPr lang="fr-FR"/>
          </a:p>
        </p:txBody>
      </p:sp>
      <p:sp>
        <p:nvSpPr>
          <p:cNvPr id="9" name="Espace réservé du numéro de diapositive 8"/>
          <p:cNvSpPr>
            <a:spLocks noGrp="1"/>
          </p:cNvSpPr>
          <p:nvPr>
            <p:ph type="sldNum" sz="quarter" idx="15"/>
          </p:nvPr>
        </p:nvSpPr>
        <p:spPr/>
        <p:txBody>
          <a:bodyPr rtlCol="0"/>
          <a:lstStyle/>
          <a:p>
            <a:fld id="{ED85B67A-8946-4B2B-988A-A1D59FAF6236}"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581F1A24-C362-4C97-9A59-02DFA2EE96FA}" type="datetimeFigureOut">
              <a:rPr lang="fr-FR" smtClean="0"/>
              <a:pPr/>
              <a:t>27/09/2015</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ED85B67A-8946-4B2B-988A-A1D59FAF6236}"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581F1A24-C362-4C97-9A59-02DFA2EE96FA}" type="datetimeFigureOut">
              <a:rPr lang="fr-FR" smtClean="0"/>
              <a:pPr/>
              <a:t>27/09/2015</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ED85B67A-8946-4B2B-988A-A1D59FAF6236}"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581F1A24-C362-4C97-9A59-02DFA2EE96FA}" type="datetimeFigureOut">
              <a:rPr lang="fr-FR" smtClean="0"/>
              <a:pPr/>
              <a:t>27/09/2015</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ED85B67A-8946-4B2B-988A-A1D59FAF6236}"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581F1A24-C362-4C97-9A59-02DFA2EE96FA}" type="datetimeFigureOut">
              <a:rPr lang="fr-FR" smtClean="0"/>
              <a:pPr/>
              <a:t>27/09/2015</a:t>
            </a:fld>
            <a:endParaRPr lang="fr-FR"/>
          </a:p>
        </p:txBody>
      </p:sp>
      <p:sp>
        <p:nvSpPr>
          <p:cNvPr id="7" name="Espace réservé du numéro de diapositive 6"/>
          <p:cNvSpPr>
            <a:spLocks noGrp="1"/>
          </p:cNvSpPr>
          <p:nvPr>
            <p:ph type="sldNum" sz="quarter" idx="11"/>
          </p:nvPr>
        </p:nvSpPr>
        <p:spPr/>
        <p:txBody>
          <a:bodyPr rtlCol="0"/>
          <a:lstStyle/>
          <a:p>
            <a:fld id="{ED85B67A-8946-4B2B-988A-A1D59FAF6236}"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581F1A24-C362-4C97-9A59-02DFA2EE96FA}" type="datetimeFigureOut">
              <a:rPr lang="fr-FR" smtClean="0"/>
              <a:pPr/>
              <a:t>27/09/2015</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ED85B67A-8946-4B2B-988A-A1D59FAF6236}"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581F1A24-C362-4C97-9A59-02DFA2EE96FA}" type="datetimeFigureOut">
              <a:rPr lang="fr-FR" smtClean="0"/>
              <a:pPr/>
              <a:t>27/09/2015</a:t>
            </a:fld>
            <a:endParaRPr lang="fr-FR"/>
          </a:p>
        </p:txBody>
      </p:sp>
      <p:sp>
        <p:nvSpPr>
          <p:cNvPr id="22" name="Espace réservé du numéro de diapositive 21"/>
          <p:cNvSpPr>
            <a:spLocks noGrp="1"/>
          </p:cNvSpPr>
          <p:nvPr>
            <p:ph type="sldNum" sz="quarter" idx="15"/>
          </p:nvPr>
        </p:nvSpPr>
        <p:spPr/>
        <p:txBody>
          <a:bodyPr rtlCol="0"/>
          <a:lstStyle/>
          <a:p>
            <a:fld id="{ED85B67A-8946-4B2B-988A-A1D59FAF6236}"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581F1A24-C362-4C97-9A59-02DFA2EE96FA}" type="datetimeFigureOut">
              <a:rPr lang="fr-FR" smtClean="0"/>
              <a:pPr/>
              <a:t>27/09/2015</a:t>
            </a:fld>
            <a:endParaRPr lang="fr-FR"/>
          </a:p>
        </p:txBody>
      </p:sp>
      <p:sp>
        <p:nvSpPr>
          <p:cNvPr id="18" name="Espace réservé du numéro de diapositive 17"/>
          <p:cNvSpPr>
            <a:spLocks noGrp="1"/>
          </p:cNvSpPr>
          <p:nvPr>
            <p:ph type="sldNum" sz="quarter" idx="11"/>
          </p:nvPr>
        </p:nvSpPr>
        <p:spPr/>
        <p:txBody>
          <a:bodyPr rtlCol="0"/>
          <a:lstStyle/>
          <a:p>
            <a:fld id="{ED85B67A-8946-4B2B-988A-A1D59FAF6236}"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81F1A24-C362-4C97-9A59-02DFA2EE96FA}" type="datetimeFigureOut">
              <a:rPr lang="fr-FR" smtClean="0"/>
              <a:pPr/>
              <a:t>27/09/2015</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ED85B67A-8946-4B2B-988A-A1D59FAF6236}"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gi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a:xfrm>
            <a:off x="107504" y="2348880"/>
            <a:ext cx="9036496" cy="2632256"/>
          </a:xfrm>
        </p:spPr>
        <p:txBody>
          <a:bodyPr>
            <a:noAutofit/>
          </a:bodyPr>
          <a:lstStyle/>
          <a:p>
            <a:pPr algn="ctr"/>
            <a:r>
              <a:rPr lang="fr-FR" sz="4000" b="1" i="1" dirty="0" smtClean="0">
                <a:solidFill>
                  <a:srgbClr val="00B050"/>
                </a:solidFill>
              </a:rPr>
              <a:t>Les marchés ruraux de bois énergie</a:t>
            </a:r>
          </a:p>
          <a:p>
            <a:pPr algn="ctr"/>
            <a:r>
              <a:rPr lang="fr-FR" sz="4000" b="1" i="1" dirty="0" smtClean="0">
                <a:solidFill>
                  <a:srgbClr val="00B050"/>
                </a:solidFill>
              </a:rPr>
              <a:t>Méthodologie de mise en place</a:t>
            </a:r>
          </a:p>
          <a:p>
            <a:pPr algn="ctr"/>
            <a:r>
              <a:rPr lang="fr-FR" sz="2400" i="1" dirty="0" err="1" smtClean="0">
                <a:solidFill>
                  <a:schemeClr val="tx1"/>
                </a:solidFill>
              </a:rPr>
              <a:t>Hamadi</a:t>
            </a:r>
            <a:r>
              <a:rPr lang="fr-FR" sz="2400" i="1" dirty="0" smtClean="0">
                <a:solidFill>
                  <a:schemeClr val="tx1"/>
                </a:solidFill>
              </a:rPr>
              <a:t> KONANDJI</a:t>
            </a:r>
            <a:endParaRPr lang="fr-FR" sz="2400" i="1" dirty="0">
              <a:solidFill>
                <a:schemeClr val="tx1"/>
              </a:solidFill>
            </a:endParaRPr>
          </a:p>
        </p:txBody>
      </p:sp>
      <p:sp>
        <p:nvSpPr>
          <p:cNvPr id="5" name="Espace réservé du pied de page 4"/>
          <p:cNvSpPr>
            <a:spLocks noGrp="1"/>
          </p:cNvSpPr>
          <p:nvPr>
            <p:ph type="ftr" sz="quarter" idx="11"/>
          </p:nvPr>
        </p:nvSpPr>
        <p:spPr>
          <a:xfrm>
            <a:off x="1475656" y="6237312"/>
            <a:ext cx="5256584" cy="484163"/>
          </a:xfrm>
        </p:spPr>
        <p:txBody>
          <a:bodyPr/>
          <a:lstStyle/>
          <a:p>
            <a:pPr algn="ctr"/>
            <a:r>
              <a:rPr lang="fr-FR" sz="1400" b="1" dirty="0" smtClean="0">
                <a:solidFill>
                  <a:srgbClr val="0070C0"/>
                </a:solidFill>
              </a:rPr>
              <a:t>ECREEE/WACCA – Ateliers  Dakar 30 septembre-02 octobre 2015</a:t>
            </a:r>
            <a:endParaRPr lang="fr-FR" sz="1400" b="1" dirty="0">
              <a:solidFill>
                <a:srgbClr val="0070C0"/>
              </a:solidFill>
            </a:endParaRPr>
          </a:p>
        </p:txBody>
      </p:sp>
      <p:sp>
        <p:nvSpPr>
          <p:cNvPr id="4" name="Espace réservé du numéro de diapositive 3"/>
          <p:cNvSpPr>
            <a:spLocks noGrp="1"/>
          </p:cNvSpPr>
          <p:nvPr>
            <p:ph type="sldNum" sz="quarter" idx="12"/>
          </p:nvPr>
        </p:nvSpPr>
        <p:spPr/>
        <p:txBody>
          <a:bodyPr/>
          <a:lstStyle/>
          <a:p>
            <a:fld id="{91D13C24-7491-4313-BA54-B353254E8205}" type="slidenum">
              <a:rPr lang="fr-FR" sz="2800" b="1" smtClean="0"/>
              <a:pPr/>
              <a:t>1</a:t>
            </a:fld>
            <a:endParaRPr lang="fr-FR" sz="2800" b="1" dirty="0"/>
          </a:p>
        </p:txBody>
      </p:sp>
      <p:pic>
        <p:nvPicPr>
          <p:cNvPr id="7" name="Grafik 5" descr="01 Logo with www adress final.jpg"/>
          <p:cNvPicPr>
            <a:picLocks noChangeAspect="1"/>
          </p:cNvPicPr>
          <p:nvPr/>
        </p:nvPicPr>
        <p:blipFill>
          <a:blip r:embed="rId2" cstate="print"/>
          <a:srcRect/>
          <a:stretch>
            <a:fillRect/>
          </a:stretch>
        </p:blipFill>
        <p:spPr bwMode="auto">
          <a:xfrm>
            <a:off x="3923928" y="188640"/>
            <a:ext cx="1702647" cy="158417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214290"/>
            <a:ext cx="8229600" cy="5911873"/>
          </a:xfrm>
        </p:spPr>
        <p:txBody>
          <a:bodyPr>
            <a:normAutofit lnSpcReduction="10000"/>
          </a:bodyPr>
          <a:lstStyle/>
          <a:p>
            <a:pPr>
              <a:buNone/>
            </a:pPr>
            <a:endParaRPr lang="fr-FR" b="1" u="sng" dirty="0" smtClean="0"/>
          </a:p>
          <a:p>
            <a:pPr lvl="0">
              <a:buNone/>
            </a:pPr>
            <a:r>
              <a:rPr lang="fr-FR" b="1" dirty="0" smtClean="0"/>
              <a:t>III. Marché ruraux : définitions et </a:t>
            </a:r>
            <a:r>
              <a:rPr lang="fr-FR" b="1" dirty="0" smtClean="0"/>
              <a:t>typologie (suite)</a:t>
            </a:r>
            <a:endParaRPr lang="fr-FR" dirty="0" smtClean="0"/>
          </a:p>
          <a:p>
            <a:pPr>
              <a:buNone/>
            </a:pPr>
            <a:r>
              <a:rPr lang="fr-FR" b="1" u="sng" dirty="0" smtClean="0"/>
              <a:t>Typologie</a:t>
            </a:r>
            <a:endParaRPr lang="fr-FR" b="1" u="sng" dirty="0" smtClean="0"/>
          </a:p>
          <a:p>
            <a:pPr lvl="0" algn="just"/>
            <a:r>
              <a:rPr lang="fr-FR" u="sng" dirty="0"/>
              <a:t>Marchés ruraux dits orientés</a:t>
            </a:r>
            <a:r>
              <a:rPr lang="fr-FR" dirty="0"/>
              <a:t>: structures approvisionnées par des zones délimitées avec fixation de « quota » pour limiter les prélèvements</a:t>
            </a:r>
          </a:p>
          <a:p>
            <a:pPr lvl="0" algn="just"/>
            <a:r>
              <a:rPr lang="fr-FR" u="sng" dirty="0"/>
              <a:t>Marchés ruraux dits contrôlés </a:t>
            </a:r>
            <a:r>
              <a:rPr lang="fr-FR" dirty="0"/>
              <a:t>: l’approvisionnement se fait à partir de zones aménagées avec plan d’aménagement – les quotas sont également fixés par l’administration </a:t>
            </a:r>
          </a:p>
          <a:p>
            <a:pPr algn="just">
              <a:buNone/>
            </a:pPr>
            <a:r>
              <a:rPr lang="fr-FR" dirty="0"/>
              <a:t>Quel que soit la typologie, le marché rural est une structure villageoise commerciale qui exploite sa forêt villageoise pour  approvisionner son marché rural</a:t>
            </a:r>
            <a:r>
              <a:rPr lang="fr-FR" dirty="0" smtClean="0"/>
              <a:t>.</a:t>
            </a:r>
          </a:p>
          <a:p>
            <a:pPr algn="just">
              <a:buNone/>
            </a:pPr>
            <a:r>
              <a:rPr lang="fr-FR" sz="2000" b="1" i="1" dirty="0" smtClean="0"/>
              <a:t>NB: Les MR orientés ont pratiquement ont actuellement disparus</a:t>
            </a:r>
            <a:r>
              <a:rPr lang="fr-FR" sz="2000" b="1" i="1" dirty="0" smtClean="0"/>
              <a:t>  au profit des seuls contrôlés</a:t>
            </a:r>
            <a:endParaRPr lang="fr-FR" sz="2000" b="1" i="1" dirty="0"/>
          </a:p>
          <a:p>
            <a:pPr>
              <a:buNone/>
            </a:pPr>
            <a:endParaRPr lang="fr-FR"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332656"/>
            <a:ext cx="9144000" cy="5793507"/>
          </a:xfrm>
        </p:spPr>
        <p:txBody>
          <a:bodyPr>
            <a:normAutofit/>
          </a:bodyPr>
          <a:lstStyle/>
          <a:p>
            <a:pPr algn="just">
              <a:buNone/>
            </a:pPr>
            <a:r>
              <a:rPr lang="fr-FR" sz="3200" b="1" dirty="0" smtClean="0">
                <a:solidFill>
                  <a:srgbClr val="0070C0"/>
                </a:solidFill>
              </a:rPr>
              <a:t>B. Processus et procédure de création des marchés ruraux de bois</a:t>
            </a:r>
          </a:p>
          <a:p>
            <a:pPr algn="just">
              <a:buNone/>
            </a:pPr>
            <a:r>
              <a:rPr lang="fr-FR" dirty="0" smtClean="0"/>
              <a:t>La </a:t>
            </a:r>
            <a:r>
              <a:rPr lang="fr-FR" dirty="0"/>
              <a:t>démarche comporte une séquence d’opérations à effectuer pour arriver à créer plusieurs dizaines de marchés ruraux à moindre coût. </a:t>
            </a:r>
            <a:endParaRPr lang="fr-FR" sz="2400" dirty="0"/>
          </a:p>
          <a:p>
            <a:pPr lvl="0" algn="just">
              <a:buNone/>
            </a:pPr>
            <a:r>
              <a:rPr lang="fr-FR" b="1" dirty="0" smtClean="0"/>
              <a:t>I.	Les </a:t>
            </a:r>
            <a:r>
              <a:rPr lang="fr-FR" b="1" dirty="0"/>
              <a:t>Préalables à la création du marché rural</a:t>
            </a:r>
            <a:endParaRPr lang="fr-FR" sz="2400" dirty="0"/>
          </a:p>
          <a:p>
            <a:pPr algn="just">
              <a:buNone/>
            </a:pPr>
            <a:r>
              <a:rPr lang="fr-FR" dirty="0"/>
              <a:t>Les préalables ont pour but de susciter l’intérêt des populations rurales pour la création des MR au niveau de leurs terroirs.</a:t>
            </a:r>
          </a:p>
          <a:p>
            <a:pPr lvl="1" algn="just"/>
            <a:r>
              <a:rPr lang="fr-FR" sz="2400" dirty="0"/>
              <a:t>le Cadre règlementaire et fiscal (Administration CT, PTF,</a:t>
            </a:r>
          </a:p>
          <a:p>
            <a:pPr lvl="1" algn="just"/>
            <a:r>
              <a:rPr lang="fr-FR" sz="2400" dirty="0"/>
              <a:t>le SDA (Administration, CT, Prestataires privés contractuels, PTF)</a:t>
            </a:r>
          </a:p>
          <a:p>
            <a:pPr lvl="1" algn="just"/>
            <a:r>
              <a:rPr lang="fr-FR" sz="2400" dirty="0" smtClean="0"/>
              <a:t>La Campagne </a:t>
            </a:r>
            <a:r>
              <a:rPr lang="fr-FR" sz="2400" dirty="0"/>
              <a:t>nationale d’information (Administration,  Prestataires privés contractuels, Société civile, PTF)</a:t>
            </a:r>
          </a:p>
          <a:p>
            <a:pPr>
              <a:buNone/>
            </a:pP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188640"/>
            <a:ext cx="8686800" cy="6883698"/>
          </a:xfrm>
        </p:spPr>
        <p:txBody>
          <a:bodyPr>
            <a:normAutofit/>
          </a:bodyPr>
          <a:lstStyle/>
          <a:p>
            <a:pPr>
              <a:buNone/>
            </a:pPr>
            <a:r>
              <a:rPr lang="fr-FR" sz="3200" b="1" dirty="0" smtClean="0">
                <a:solidFill>
                  <a:srgbClr val="0070C0"/>
                </a:solidFill>
              </a:rPr>
              <a:t>B.</a:t>
            </a:r>
            <a:r>
              <a:rPr lang="fr-FR" b="1" dirty="0" smtClean="0"/>
              <a:t> </a:t>
            </a:r>
            <a:r>
              <a:rPr lang="fr-FR" sz="3200" b="1" dirty="0" smtClean="0">
                <a:solidFill>
                  <a:srgbClr val="0070C0"/>
                </a:solidFill>
              </a:rPr>
              <a:t>Processus et Procédure de création des marchés ruraux de bois (suite</a:t>
            </a:r>
            <a:r>
              <a:rPr lang="fr-FR" sz="3200" b="1" dirty="0" smtClean="0"/>
              <a:t>)</a:t>
            </a:r>
          </a:p>
          <a:p>
            <a:pPr>
              <a:buNone/>
            </a:pPr>
            <a:r>
              <a:rPr lang="fr-FR" b="1" dirty="0" smtClean="0"/>
              <a:t>II</a:t>
            </a:r>
            <a:r>
              <a:rPr lang="fr-FR" b="1" dirty="0"/>
              <a:t>.  La Phase préparatoire à la création du MR</a:t>
            </a:r>
            <a:endParaRPr lang="fr-FR" dirty="0"/>
          </a:p>
          <a:p>
            <a:pPr algn="just">
              <a:buNone/>
            </a:pPr>
            <a:r>
              <a:rPr lang="fr-FR" dirty="0"/>
              <a:t>Les différentes étapes de cette phase ont pour but de parvenir à un choix plus affiné des villages prioritaires pour la création des MR.</a:t>
            </a:r>
          </a:p>
          <a:p>
            <a:pPr lvl="0" algn="just"/>
            <a:r>
              <a:rPr lang="fr-FR" i="1" dirty="0"/>
              <a:t>Identification des massifs forestiers prioritaires (conditions de base=existence de la ressource : indications du SDA, tri des villages (Administration</a:t>
            </a:r>
            <a:r>
              <a:rPr lang="fr-FR" dirty="0"/>
              <a:t>,  Prestataires privés, CT, Population PTF</a:t>
            </a:r>
            <a:r>
              <a:rPr lang="fr-FR" i="1" dirty="0"/>
              <a:t>);</a:t>
            </a:r>
            <a:endParaRPr lang="fr-FR" dirty="0"/>
          </a:p>
          <a:p>
            <a:pPr lvl="0" algn="just"/>
            <a:r>
              <a:rPr lang="fr-FR" i="1" dirty="0"/>
              <a:t>Campagne locale d’information : actions d’information de proximité dans les villages à l’ endroit des autorités décentralisées et coutumières avec évaluation de la réceptivité de l’intérêt des villages (C.T</a:t>
            </a:r>
            <a:r>
              <a:rPr lang="fr-FR" dirty="0"/>
              <a:t>, Prestataires Privés, Administration, Population, Société civile, PTF</a:t>
            </a:r>
            <a:r>
              <a:rPr lang="fr-FR" dirty="0" smtClean="0"/>
              <a:t>)</a:t>
            </a:r>
            <a:r>
              <a:rPr lang="fr-FR" i="1" dirty="0" smtClean="0"/>
              <a:t>;</a:t>
            </a:r>
            <a:endParaRPr lang="fr-FR"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332656"/>
            <a:ext cx="8686800" cy="6739682"/>
          </a:xfrm>
        </p:spPr>
        <p:txBody>
          <a:bodyPr>
            <a:normAutofit lnSpcReduction="10000"/>
          </a:bodyPr>
          <a:lstStyle/>
          <a:p>
            <a:pPr>
              <a:buNone/>
            </a:pPr>
            <a:r>
              <a:rPr lang="fr-FR" b="1" dirty="0"/>
              <a:t>II.  La Phase préparatoire à la création du </a:t>
            </a:r>
            <a:r>
              <a:rPr lang="fr-FR" b="1" dirty="0" smtClean="0"/>
              <a:t>MR(suite)</a:t>
            </a:r>
            <a:endParaRPr lang="fr-FR" dirty="0"/>
          </a:p>
          <a:p>
            <a:pPr algn="just">
              <a:buNone/>
            </a:pPr>
            <a:r>
              <a:rPr lang="fr-FR" dirty="0"/>
              <a:t>Les différentes étapes de cette phase ont pour but de parvenir à un choix plus affiné des villages prioritaires pour la création des MR.</a:t>
            </a:r>
          </a:p>
          <a:p>
            <a:pPr lvl="0" algn="just"/>
            <a:r>
              <a:rPr lang="fr-FR" i="1" dirty="0" smtClean="0"/>
              <a:t>Connaissance </a:t>
            </a:r>
            <a:r>
              <a:rPr lang="fr-FR" i="1" dirty="0"/>
              <a:t>du milieu : adhésion et motivation des populations (analyse des structures sociales, identification des groupes susceptibles de participer aux nouveaux schémas de gestion et d’exploitation forestière)</a:t>
            </a:r>
            <a:r>
              <a:rPr lang="fr-FR" strike="sngStrike" dirty="0"/>
              <a:t> </a:t>
            </a:r>
            <a:r>
              <a:rPr lang="fr-FR" dirty="0"/>
              <a:t>Prestataires Privés, Administration, Population, Société civile, CT, PTF</a:t>
            </a:r>
            <a:r>
              <a:rPr lang="fr-FR" i="1" dirty="0"/>
              <a:t> ;</a:t>
            </a:r>
            <a:endParaRPr lang="fr-FR" dirty="0"/>
          </a:p>
          <a:p>
            <a:pPr algn="just"/>
            <a:r>
              <a:rPr lang="fr-FR" i="1" dirty="0"/>
              <a:t>Dossier d’agrément pour l’établissement du MR=obtention agrément administratif (enquête bucherons ; enquête foncière, enquête pastorale, proposition de la délimitation de la forêt villageoise et du quota annuel d’exploitation, mise en place de la structure locale de gestion, formation préliminaire des acteurs locaux : gestionnaire du marché et membres de la structure local de gestion,)</a:t>
            </a:r>
            <a:r>
              <a:rPr lang="fr-FR" dirty="0"/>
              <a:t> : Administration, Prestataires Privés</a:t>
            </a:r>
            <a:r>
              <a:rPr lang="fr-FR" dirty="0" smtClean="0"/>
              <a:t>, CT, PTF</a:t>
            </a: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260648"/>
            <a:ext cx="9144000" cy="6597352"/>
          </a:xfrm>
        </p:spPr>
        <p:txBody>
          <a:bodyPr>
            <a:normAutofit/>
          </a:bodyPr>
          <a:lstStyle/>
          <a:p>
            <a:pPr>
              <a:buNone/>
            </a:pPr>
            <a:r>
              <a:rPr lang="fr-FR" sz="3200" b="1" dirty="0" smtClean="0">
                <a:solidFill>
                  <a:srgbClr val="0070C0"/>
                </a:solidFill>
              </a:rPr>
              <a:t>B. Processus et Procédure de création du MR (suite</a:t>
            </a:r>
            <a:r>
              <a:rPr lang="fr-FR" sz="3200" b="1" dirty="0" smtClean="0"/>
              <a:t>)</a:t>
            </a:r>
            <a:endParaRPr lang="fr-FR" sz="3200" b="1" dirty="0" smtClean="0"/>
          </a:p>
          <a:p>
            <a:pPr>
              <a:buNone/>
            </a:pPr>
            <a:r>
              <a:rPr lang="fr-FR" b="1" dirty="0" smtClean="0"/>
              <a:t>III</a:t>
            </a:r>
            <a:r>
              <a:rPr lang="fr-FR" b="1" dirty="0"/>
              <a:t>. La Phase d’officialisation de la création du MR</a:t>
            </a:r>
            <a:endParaRPr lang="fr-FR" sz="2400" dirty="0"/>
          </a:p>
          <a:p>
            <a:pPr lvl="1" algn="just"/>
            <a:r>
              <a:rPr lang="fr-FR" i="1" dirty="0"/>
              <a:t>Constitution légale de la structure locale de gestion et du groupement des producteurs,</a:t>
            </a:r>
            <a:endParaRPr lang="fr-FR" sz="2000" dirty="0"/>
          </a:p>
          <a:p>
            <a:pPr lvl="1" algn="just"/>
            <a:r>
              <a:rPr lang="fr-FR" i="1" dirty="0"/>
              <a:t>Matérialisation des limites légales de la forêt villageoise,</a:t>
            </a:r>
            <a:endParaRPr lang="fr-FR" sz="2000" dirty="0"/>
          </a:p>
          <a:p>
            <a:pPr lvl="1" algn="just"/>
            <a:r>
              <a:rPr lang="fr-FR" i="1" dirty="0"/>
              <a:t>confirmation et notification officielle du quota annuel d’exploitation,</a:t>
            </a:r>
            <a:endParaRPr lang="fr-FR" sz="2000" dirty="0"/>
          </a:p>
          <a:p>
            <a:pPr lvl="1" algn="just"/>
            <a:r>
              <a:rPr lang="fr-FR" i="1" dirty="0"/>
              <a:t>promulgation par l’autorité compétente, d’un texte officiel consacrant la création formelle du MR et le statut de  personnalité morale de la structure locale de gestion,</a:t>
            </a:r>
            <a:endParaRPr lang="fr-FR" sz="2000" dirty="0"/>
          </a:p>
          <a:p>
            <a:pPr lvl="1" algn="just"/>
            <a:r>
              <a:rPr lang="fr-FR" i="1" dirty="0"/>
              <a:t>l’attribution par  un acte administratif adapté de sécurisation foncière de la concession de la forêt villageoise au nom de la structure de gestion comme représentant la communauté villageoise</a:t>
            </a:r>
            <a:endParaRPr lang="fr-FR" sz="2000" dirty="0"/>
          </a:p>
          <a:p>
            <a:pPr>
              <a:buNone/>
            </a:pPr>
            <a:endParaRPr lang="fr-FR"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0"/>
            <a:ext cx="8229600" cy="6858000"/>
          </a:xfrm>
        </p:spPr>
        <p:txBody>
          <a:bodyPr>
            <a:normAutofit fontScale="92500" lnSpcReduction="20000"/>
          </a:bodyPr>
          <a:lstStyle/>
          <a:p>
            <a:pPr>
              <a:buNone/>
            </a:pPr>
            <a:r>
              <a:rPr lang="fr-FR" b="1" dirty="0" smtClean="0"/>
              <a:t>III. La Phase d’officialisation de la création du MR(suite)</a:t>
            </a:r>
            <a:endParaRPr lang="fr-FR" sz="2400" dirty="0" smtClean="0"/>
          </a:p>
          <a:p>
            <a:pPr lvl="0" algn="just">
              <a:buBlip>
                <a:blip r:embed="rId2"/>
              </a:buBlip>
            </a:pPr>
            <a:r>
              <a:rPr lang="fr-FR" dirty="0"/>
              <a:t>La structure de gestion (locale pour le Niger « SLG », Rurale pour le Mali « SRG » et Village exploitant rationnellement leur terroir « VERT » pour le Tchad est la structure juridique avec qui l’Etat et / ou la collectivité décentralisée signe un contrat qui concrétise le transfert de la gestion forestière pour la zone délimitée associée au marché rural. Elle est chargée de l’organisation de l’exploitation, de la revente de justificatifs fiscaux (les taxes sont perçues et réparties par le trésor public) et d’un contrôle de l’application du plan d’aménagement.</a:t>
            </a:r>
            <a:endParaRPr lang="fr-FR" sz="2400" dirty="0"/>
          </a:p>
          <a:p>
            <a:pPr lvl="0" algn="just">
              <a:buBlip>
                <a:blip r:embed="rId2"/>
              </a:buBlip>
            </a:pPr>
            <a:r>
              <a:rPr lang="fr-FR" dirty="0"/>
              <a:t>Les recettes fiscales issues du bois-énergie sont réparties entre l’Etat, la Collectivité locale, le service forestier,  et la structure locale de gestion du marché rural, suivant une clef de répartition qui varie selon les pays. La part revenant à la structure locale de gestion est le plus souvent répartie à son tour entre investissements d’intérêt collectif  et un fond destiné à financer des travaux forestiers sur le terroir. </a:t>
            </a:r>
            <a:endParaRPr lang="fr-FR" sz="2400" dirty="0"/>
          </a:p>
          <a:p>
            <a:pPr lvl="0" algn="just">
              <a:buBlip>
                <a:blip r:embed="rId2"/>
              </a:buBlip>
            </a:pPr>
            <a:r>
              <a:rPr lang="fr-FR" dirty="0"/>
              <a:t>Les MR ruraux mis en place doivent bénéficier :</a:t>
            </a:r>
            <a:endParaRPr lang="fr-FR" sz="2400" dirty="0"/>
          </a:p>
          <a:p>
            <a:pPr lvl="1" algn="just"/>
            <a:r>
              <a:rPr lang="fr-FR" dirty="0"/>
              <a:t> d’une phase d’accompagnement ;</a:t>
            </a:r>
            <a:endParaRPr lang="fr-FR" sz="2000" dirty="0"/>
          </a:p>
          <a:p>
            <a:pPr lvl="1" algn="just"/>
            <a:r>
              <a:rPr lang="fr-FR" dirty="0"/>
              <a:t>d’une phase de suivi et évaluation de leur </a:t>
            </a:r>
            <a:r>
              <a:rPr lang="fr-FR" dirty="0" smtClean="0"/>
              <a:t>fonctionnement</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0" y="548680"/>
            <a:ext cx="9144000" cy="6309320"/>
          </a:xfrm>
        </p:spPr>
        <p:txBody>
          <a:bodyPr>
            <a:normAutofit/>
          </a:bodyPr>
          <a:lstStyle/>
          <a:p>
            <a:pPr>
              <a:buNone/>
            </a:pPr>
            <a:r>
              <a:rPr lang="fr-FR" b="1" dirty="0" smtClean="0"/>
              <a:t>B. Processus et procédure de création des MR de bois (suite)</a:t>
            </a:r>
          </a:p>
          <a:p>
            <a:pPr>
              <a:buNone/>
            </a:pPr>
            <a:r>
              <a:rPr lang="fr-FR" b="1" dirty="0" smtClean="0"/>
              <a:t>IV</a:t>
            </a:r>
            <a:r>
              <a:rPr lang="fr-FR" b="1" dirty="0"/>
              <a:t>. Impact de la mise en place de marchés ruraux </a:t>
            </a:r>
            <a:endParaRPr lang="fr-FR" dirty="0"/>
          </a:p>
          <a:p>
            <a:r>
              <a:rPr lang="fr-FR" dirty="0"/>
              <a:t>Quelques centaines de marchés de marchés ruraux mis en place au Niger et au Mali avec quelques milliers </a:t>
            </a:r>
            <a:r>
              <a:rPr lang="fr-FR" dirty="0" smtClean="0"/>
              <a:t>d’hectares </a:t>
            </a:r>
            <a:r>
              <a:rPr lang="fr-FR" dirty="0"/>
              <a:t>de forêts mis sous aménagement.</a:t>
            </a:r>
          </a:p>
          <a:p>
            <a:r>
              <a:rPr lang="fr-FR" dirty="0"/>
              <a:t>Malgré l’impact encore réduit, cette approche de gestion décentralisée des ressources forestières est porteuse d’espoir. La méthodologie employée est validée dans l’ensemble des pays qui l’ont mise en œuvre. </a:t>
            </a:r>
          </a:p>
          <a:p>
            <a:r>
              <a:rPr lang="fr-FR" dirty="0"/>
              <a:t>Le premier effet de la mise en place des marchés ruraux est de diminuer l’exploitation anarchique des ressources forestières, cause de dégradation environnementale. Mais d’autres impacts positifs sont apportés par les marchés ruraux.</a:t>
            </a:r>
          </a:p>
          <a:p>
            <a:pPr>
              <a:buNone/>
            </a:pPr>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116632"/>
            <a:ext cx="8686800" cy="6527078"/>
          </a:xfrm>
        </p:spPr>
        <p:txBody>
          <a:bodyPr>
            <a:normAutofit/>
          </a:bodyPr>
          <a:lstStyle/>
          <a:p>
            <a:pPr>
              <a:buNone/>
            </a:pPr>
            <a:endParaRPr lang="fr-FR" b="1" dirty="0" smtClean="0"/>
          </a:p>
          <a:p>
            <a:pPr>
              <a:buNone/>
            </a:pPr>
            <a:r>
              <a:rPr lang="fr-FR" b="1" dirty="0" smtClean="0"/>
              <a:t>IV</a:t>
            </a:r>
            <a:r>
              <a:rPr lang="fr-FR" b="1" dirty="0" smtClean="0"/>
              <a:t>. Impact de la mise en place de marchés ruraux (suite)</a:t>
            </a:r>
            <a:endParaRPr lang="fr-FR" dirty="0" smtClean="0"/>
          </a:p>
          <a:p>
            <a:pPr lvl="0" algn="just"/>
            <a:r>
              <a:rPr lang="fr-FR" dirty="0"/>
              <a:t>Le transfert de la responsabilité de la gestion forestière aux collectivités rurales constitue un formidable apprentissage de la gouvernance locale et de la démocratie. .</a:t>
            </a:r>
          </a:p>
          <a:p>
            <a:pPr lvl="0" algn="just"/>
            <a:r>
              <a:rPr lang="fr-FR" dirty="0"/>
              <a:t>Les populations villageoises se réapproprient un domaine forestier qui auparavant était considéré comme une source potentielle de désagrément.</a:t>
            </a:r>
          </a:p>
          <a:p>
            <a:pPr lvl="0" algn="just"/>
            <a:r>
              <a:rPr lang="fr-FR" dirty="0" smtClean="0"/>
              <a:t>La </a:t>
            </a:r>
            <a:r>
              <a:rPr lang="fr-FR" dirty="0"/>
              <a:t>ressource forestière exploitée de façon renouvelable - et non plus minière - permet d’assurer un approvisionnement de qualité des populations urbaines et limite le recours aux produits pétroliers importés.</a:t>
            </a:r>
          </a:p>
          <a:p>
            <a:pPr lvl="0" algn="just"/>
            <a:r>
              <a:rPr lang="fr-FR" dirty="0"/>
              <a:t>La perception des taxes forestières est une source de revenus pour les collectivités locales.</a:t>
            </a:r>
          </a:p>
          <a:p>
            <a:pPr>
              <a:buNone/>
            </a:pPr>
            <a:endParaRPr lang="fr-FR"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0"/>
            <a:ext cx="8229600" cy="6858000"/>
          </a:xfrm>
        </p:spPr>
        <p:txBody>
          <a:bodyPr>
            <a:normAutofit/>
          </a:bodyPr>
          <a:lstStyle/>
          <a:p>
            <a:pPr>
              <a:buNone/>
            </a:pPr>
            <a:endParaRPr lang="fr-FR" b="1" dirty="0" smtClean="0"/>
          </a:p>
          <a:p>
            <a:pPr>
              <a:buNone/>
            </a:pPr>
            <a:r>
              <a:rPr lang="fr-FR" b="1" dirty="0" smtClean="0"/>
              <a:t>IV</a:t>
            </a:r>
            <a:r>
              <a:rPr lang="fr-FR" b="1" dirty="0" smtClean="0"/>
              <a:t>. Impact de la mise en place de marchés ruraux(suite) </a:t>
            </a:r>
            <a:endParaRPr lang="fr-FR" dirty="0" smtClean="0"/>
          </a:p>
          <a:p>
            <a:pPr lvl="0" algn="just"/>
            <a:r>
              <a:rPr lang="fr-FR" dirty="0"/>
              <a:t>L’exploitation rationnelle des forêts naturelles a pour effet un accroissement de la productivité forestière ce qui augmentent les ressources disponibles et la capacité de stockage de CO2.</a:t>
            </a:r>
          </a:p>
          <a:p>
            <a:pPr lvl="0" algn="just"/>
            <a:r>
              <a:rPr lang="fr-FR" dirty="0"/>
              <a:t>L’amélioration des rendements de carbonisation par les formations mises en œuvre qui touche bien souvent les femmes.</a:t>
            </a:r>
          </a:p>
          <a:p>
            <a:pPr lvl="0" algn="just"/>
            <a:r>
              <a:rPr lang="fr-FR" dirty="0"/>
              <a:t>L’aide financière apportée pour la création et le suivi d’un marché rural (2 à 3 millions de F CAF) correspond à 80% à des coûts de mains d’œuvre et d’ingénierie locale, principalement rural.</a:t>
            </a:r>
          </a:p>
          <a:p>
            <a:pPr>
              <a:buNone/>
            </a:pPr>
            <a:endParaRPr lang="fr-FR"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0"/>
            <a:ext cx="8229600" cy="6126163"/>
          </a:xfrm>
        </p:spPr>
        <p:txBody>
          <a:bodyPr>
            <a:normAutofit lnSpcReduction="10000"/>
          </a:bodyPr>
          <a:lstStyle/>
          <a:p>
            <a:pPr>
              <a:buNone/>
            </a:pPr>
            <a:r>
              <a:rPr lang="fr-FR" b="1" dirty="0" smtClean="0"/>
              <a:t>IV. Impact de la mise en place de marchés ruraux(suite)</a:t>
            </a:r>
          </a:p>
          <a:p>
            <a:pPr lvl="0" algn="just"/>
            <a:r>
              <a:rPr lang="fr-FR" dirty="0"/>
              <a:t>L’exploitation du bois, la transformation en charbon de bois, le gardiennage et le contrôle constituent un gisement d’emploi et de revenus considérables pour les populations rurales : </a:t>
            </a:r>
            <a:r>
              <a:rPr lang="fr-FR" dirty="0" smtClean="0"/>
              <a:t>par exemple le </a:t>
            </a:r>
            <a:r>
              <a:rPr lang="fr-FR" dirty="0"/>
              <a:t>chiffre d’affaire des </a:t>
            </a:r>
            <a:r>
              <a:rPr lang="fr-FR" dirty="0" smtClean="0"/>
              <a:t>filières bois énergie </a:t>
            </a:r>
            <a:r>
              <a:rPr lang="fr-FR" dirty="0"/>
              <a:t>à Bamako est </a:t>
            </a:r>
            <a:r>
              <a:rPr lang="fr-FR" dirty="0" smtClean="0"/>
              <a:t>de + de </a:t>
            </a:r>
            <a:r>
              <a:rPr lang="fr-FR" dirty="0"/>
              <a:t>15 milliards de francs CFA par an. La mise en place de marchés ruraux augmente la part revenant aux producteurs.</a:t>
            </a:r>
          </a:p>
          <a:p>
            <a:pPr lvl="0" algn="just"/>
            <a:r>
              <a:rPr lang="fr-FR" dirty="0"/>
              <a:t>La ressource forestière exploitée de façon renouvelable - et non plus minière - permet d’assurer un approvisionnement de qualité des populations urbaines et limite le recours aux produits pétroliers importés.</a:t>
            </a:r>
          </a:p>
          <a:p>
            <a:pPr algn="just"/>
            <a:r>
              <a:rPr lang="fr-FR" dirty="0"/>
              <a:t>La perception des taxes forestières est une source de revenus pour les collectivités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b="1" dirty="0"/>
              <a:t>Plan de présentation</a:t>
            </a:r>
            <a:r>
              <a:rPr lang="fr-FR" dirty="0"/>
              <a:t/>
            </a:r>
            <a:br>
              <a:rPr lang="fr-FR" dirty="0"/>
            </a:br>
            <a:endParaRPr lang="fr-FR" dirty="0"/>
          </a:p>
        </p:txBody>
      </p:sp>
      <p:sp>
        <p:nvSpPr>
          <p:cNvPr id="3" name="Espace réservé du contenu 2"/>
          <p:cNvSpPr>
            <a:spLocks noGrp="1"/>
          </p:cNvSpPr>
          <p:nvPr>
            <p:ph sz="quarter" idx="1"/>
          </p:nvPr>
        </p:nvSpPr>
        <p:spPr>
          <a:xfrm>
            <a:off x="714348" y="1428736"/>
            <a:ext cx="7443814" cy="4525963"/>
          </a:xfrm>
        </p:spPr>
        <p:txBody>
          <a:bodyPr>
            <a:normAutofit fontScale="25000" lnSpcReduction="20000"/>
          </a:bodyPr>
          <a:lstStyle/>
          <a:p>
            <a:pPr lvl="0">
              <a:buNone/>
            </a:pPr>
            <a:r>
              <a:rPr lang="fr-FR" sz="7400" b="1" dirty="0" smtClean="0">
                <a:solidFill>
                  <a:srgbClr val="0070C0"/>
                </a:solidFill>
              </a:rPr>
              <a:t>A</a:t>
            </a:r>
            <a:r>
              <a:rPr lang="fr-FR" sz="4500" b="1" dirty="0" smtClean="0">
                <a:solidFill>
                  <a:srgbClr val="0070C0"/>
                </a:solidFill>
              </a:rPr>
              <a:t>.</a:t>
            </a:r>
            <a:r>
              <a:rPr lang="fr-FR" b="1" dirty="0" smtClean="0">
                <a:solidFill>
                  <a:srgbClr val="0070C0"/>
                </a:solidFill>
              </a:rPr>
              <a:t>  </a:t>
            </a:r>
            <a:r>
              <a:rPr lang="fr-FR" b="1" dirty="0" smtClean="0">
                <a:solidFill>
                  <a:srgbClr val="0070C0"/>
                </a:solidFill>
              </a:rPr>
              <a:t>         </a:t>
            </a:r>
            <a:r>
              <a:rPr lang="fr-FR" sz="10400" b="1" dirty="0" smtClean="0">
                <a:solidFill>
                  <a:srgbClr val="0070C0"/>
                </a:solidFill>
              </a:rPr>
              <a:t>SED </a:t>
            </a:r>
            <a:r>
              <a:rPr lang="fr-FR" sz="10400" b="1" dirty="0">
                <a:solidFill>
                  <a:srgbClr val="0070C0"/>
                </a:solidFill>
              </a:rPr>
              <a:t>et concept de marchés ruraux de bois</a:t>
            </a:r>
            <a:endParaRPr lang="fr-FR" sz="10400" dirty="0">
              <a:solidFill>
                <a:srgbClr val="0070C0"/>
              </a:solidFill>
            </a:endParaRPr>
          </a:p>
          <a:p>
            <a:pPr>
              <a:buNone/>
            </a:pPr>
            <a:r>
              <a:rPr lang="fr-FR" sz="10400" b="1" dirty="0"/>
              <a:t> </a:t>
            </a:r>
            <a:endParaRPr lang="fr-FR" sz="10400" dirty="0"/>
          </a:p>
          <a:p>
            <a:pPr lvl="0">
              <a:buNone/>
            </a:pPr>
            <a:r>
              <a:rPr lang="fr-FR" sz="6000" b="1" dirty="0" smtClean="0"/>
              <a:t>I.    </a:t>
            </a:r>
            <a:r>
              <a:rPr lang="fr-FR" sz="6000" b="1" dirty="0" smtClean="0"/>
              <a:t>   </a:t>
            </a:r>
            <a:r>
              <a:rPr lang="fr-FR" sz="8000" b="1" dirty="0" smtClean="0"/>
              <a:t>Premières </a:t>
            </a:r>
            <a:r>
              <a:rPr lang="fr-FR" sz="8000" b="1" dirty="0"/>
              <a:t>expériences de gestion </a:t>
            </a:r>
            <a:r>
              <a:rPr lang="fr-FR" sz="8000" b="1" dirty="0" smtClean="0"/>
              <a:t>participative et décentralisée </a:t>
            </a:r>
            <a:r>
              <a:rPr lang="fr-FR" sz="8000" b="1" dirty="0"/>
              <a:t>des forêts au sahel</a:t>
            </a:r>
            <a:endParaRPr lang="fr-FR" sz="8000" dirty="0"/>
          </a:p>
          <a:p>
            <a:pPr lvl="0">
              <a:buNone/>
            </a:pPr>
            <a:r>
              <a:rPr lang="fr-FR" sz="6000" b="1" dirty="0" smtClean="0"/>
              <a:t>II.	  </a:t>
            </a:r>
            <a:r>
              <a:rPr lang="fr-FR" sz="6000" b="1" dirty="0" smtClean="0"/>
              <a:t> </a:t>
            </a:r>
            <a:r>
              <a:rPr lang="fr-FR" sz="8000" b="1" dirty="0" smtClean="0"/>
              <a:t>Emergence </a:t>
            </a:r>
            <a:r>
              <a:rPr lang="fr-FR" sz="8000" b="1" dirty="0"/>
              <a:t>de la stratégie énergie domestique </a:t>
            </a:r>
            <a:endParaRPr lang="fr-FR" sz="8000" dirty="0"/>
          </a:p>
          <a:p>
            <a:pPr marL="571500" lvl="0" indent="-571500">
              <a:buNone/>
            </a:pPr>
            <a:r>
              <a:rPr lang="fr-FR" sz="6000" b="1" dirty="0" smtClean="0"/>
              <a:t>III. </a:t>
            </a:r>
            <a:r>
              <a:rPr lang="fr-FR" sz="6000" b="1" dirty="0" smtClean="0"/>
              <a:t> </a:t>
            </a:r>
            <a:r>
              <a:rPr lang="fr-FR" sz="6000" b="1" dirty="0" smtClean="0"/>
              <a:t> </a:t>
            </a:r>
            <a:r>
              <a:rPr lang="fr-FR" sz="8000" b="1" dirty="0" smtClean="0"/>
              <a:t>Marché </a:t>
            </a:r>
            <a:r>
              <a:rPr lang="fr-FR" sz="8000" b="1" dirty="0"/>
              <a:t>ruraux : définitions et </a:t>
            </a:r>
            <a:r>
              <a:rPr lang="fr-FR" sz="8000" b="1" dirty="0" smtClean="0"/>
              <a:t>typologie</a:t>
            </a:r>
          </a:p>
          <a:p>
            <a:pPr marL="571500" lvl="0" indent="-571500">
              <a:buNone/>
            </a:pPr>
            <a:endParaRPr lang="fr-FR" dirty="0"/>
          </a:p>
          <a:p>
            <a:pPr lvl="0">
              <a:buNone/>
            </a:pPr>
            <a:r>
              <a:rPr lang="fr-FR" sz="7000" b="1" dirty="0" smtClean="0">
                <a:solidFill>
                  <a:srgbClr val="0070C0"/>
                </a:solidFill>
              </a:rPr>
              <a:t>B.	</a:t>
            </a:r>
            <a:r>
              <a:rPr lang="fr-FR" sz="7000" b="1" dirty="0" smtClean="0">
                <a:solidFill>
                  <a:srgbClr val="0070C0"/>
                </a:solidFill>
              </a:rPr>
              <a:t>    </a:t>
            </a:r>
            <a:r>
              <a:rPr lang="fr-FR" sz="10400" b="1" dirty="0" smtClean="0">
                <a:solidFill>
                  <a:srgbClr val="0070C0"/>
                </a:solidFill>
              </a:rPr>
              <a:t>Processus </a:t>
            </a:r>
            <a:r>
              <a:rPr lang="fr-FR" sz="10400" b="1" dirty="0">
                <a:solidFill>
                  <a:srgbClr val="0070C0"/>
                </a:solidFill>
              </a:rPr>
              <a:t>et procédure de création des marchés </a:t>
            </a:r>
            <a:r>
              <a:rPr lang="fr-FR" sz="10400" b="1" dirty="0" smtClean="0">
                <a:solidFill>
                  <a:srgbClr val="0070C0"/>
                </a:solidFill>
              </a:rPr>
              <a:t>  ruraux </a:t>
            </a:r>
            <a:r>
              <a:rPr lang="fr-FR" sz="10400" b="1" dirty="0">
                <a:solidFill>
                  <a:srgbClr val="0070C0"/>
                </a:solidFill>
              </a:rPr>
              <a:t>de bois</a:t>
            </a:r>
            <a:endParaRPr lang="fr-FR" sz="10400" dirty="0">
              <a:solidFill>
                <a:srgbClr val="0070C0"/>
              </a:solidFill>
            </a:endParaRPr>
          </a:p>
          <a:p>
            <a:pPr lvl="0">
              <a:buNone/>
            </a:pPr>
            <a:r>
              <a:rPr lang="fr-FR" sz="6000" b="1" dirty="0" smtClean="0"/>
              <a:t>I.	</a:t>
            </a:r>
            <a:r>
              <a:rPr lang="fr-FR" sz="6000" b="1" dirty="0" smtClean="0"/>
              <a:t> </a:t>
            </a:r>
            <a:r>
              <a:rPr lang="fr-FR" sz="6000" b="1" dirty="0" smtClean="0"/>
              <a:t>  </a:t>
            </a:r>
            <a:r>
              <a:rPr lang="fr-FR" sz="8000" b="1" dirty="0" smtClean="0"/>
              <a:t>Les </a:t>
            </a:r>
            <a:r>
              <a:rPr lang="fr-FR" sz="8000" b="1" dirty="0"/>
              <a:t>Préalables à la création du marché rural</a:t>
            </a:r>
            <a:endParaRPr lang="fr-FR" sz="8000" dirty="0"/>
          </a:p>
          <a:p>
            <a:pPr lvl="0">
              <a:buNone/>
            </a:pPr>
            <a:r>
              <a:rPr lang="fr-FR" sz="6000" b="1" dirty="0" smtClean="0"/>
              <a:t>II.	</a:t>
            </a:r>
            <a:r>
              <a:rPr lang="fr-FR" sz="8000" b="1" dirty="0" smtClean="0"/>
              <a:t>  </a:t>
            </a:r>
            <a:r>
              <a:rPr lang="fr-FR" sz="8000" b="1" dirty="0" smtClean="0"/>
              <a:t> La </a:t>
            </a:r>
            <a:r>
              <a:rPr lang="fr-FR" sz="8000" b="1" dirty="0"/>
              <a:t>Phase préparatoire à la création du MR</a:t>
            </a:r>
            <a:endParaRPr lang="fr-FR" sz="8000" dirty="0"/>
          </a:p>
          <a:p>
            <a:pPr lvl="0">
              <a:buNone/>
            </a:pPr>
            <a:r>
              <a:rPr lang="fr-FR" sz="6000" b="1" dirty="0" smtClean="0"/>
              <a:t>III.  </a:t>
            </a:r>
            <a:r>
              <a:rPr lang="fr-FR" sz="6000" b="1" dirty="0" smtClean="0"/>
              <a:t> </a:t>
            </a:r>
            <a:r>
              <a:rPr lang="fr-FR" sz="8000" b="1" dirty="0" smtClean="0"/>
              <a:t>La </a:t>
            </a:r>
            <a:r>
              <a:rPr lang="fr-FR" sz="8000" b="1" dirty="0"/>
              <a:t>Phase d’officialisation de la création du </a:t>
            </a:r>
            <a:r>
              <a:rPr lang="fr-FR" sz="8000" b="1" dirty="0" smtClean="0"/>
              <a:t>MR</a:t>
            </a:r>
            <a:endParaRPr lang="fr-FR" sz="8000" dirty="0" smtClean="0"/>
          </a:p>
          <a:p>
            <a:pPr lvl="0">
              <a:buNone/>
            </a:pPr>
            <a:r>
              <a:rPr lang="fr-FR" sz="6000" b="1" dirty="0" smtClean="0"/>
              <a:t>IV. </a:t>
            </a:r>
            <a:r>
              <a:rPr lang="fr-FR" sz="6000" b="1" dirty="0" smtClean="0"/>
              <a:t>  </a:t>
            </a:r>
            <a:r>
              <a:rPr lang="fr-FR" sz="8000" b="1" dirty="0" smtClean="0"/>
              <a:t>Impacts </a:t>
            </a:r>
            <a:r>
              <a:rPr lang="fr-FR" sz="8000" b="1" dirty="0" smtClean="0"/>
              <a:t>de la mise en place des MR </a:t>
            </a:r>
            <a:endParaRPr lang="fr-FR" sz="8000" dirty="0" smtClean="0"/>
          </a:p>
          <a:p>
            <a:pPr>
              <a:buNone/>
            </a:pPr>
            <a:r>
              <a:rPr lang="fr-FR" sz="6000" b="1" dirty="0"/>
              <a:t> </a:t>
            </a:r>
            <a:endParaRPr lang="fr-FR" sz="6000" dirty="0"/>
          </a:p>
          <a:p>
            <a:endParaRPr lang="fr-FR"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214290"/>
            <a:ext cx="8229600" cy="6357982"/>
          </a:xfrm>
        </p:spPr>
        <p:txBody>
          <a:bodyPr>
            <a:normAutofit fontScale="92500" lnSpcReduction="10000"/>
          </a:bodyPr>
          <a:lstStyle/>
          <a:p>
            <a:pPr>
              <a:buNone/>
            </a:pPr>
            <a:r>
              <a:rPr lang="fr-FR" b="1" dirty="0" smtClean="0"/>
              <a:t>IV. Impact de la mise en place de marchés </a:t>
            </a:r>
            <a:r>
              <a:rPr lang="fr-FR" b="1" dirty="0" smtClean="0"/>
              <a:t>ruraux(suite)</a:t>
            </a:r>
            <a:endParaRPr lang="fr-FR" b="1" dirty="0" smtClean="0"/>
          </a:p>
          <a:p>
            <a:pPr>
              <a:buNone/>
            </a:pPr>
            <a:r>
              <a:rPr lang="fr-FR" dirty="0"/>
              <a:t>Les freins au développement sont clairement identifiés, ils sont de trois ordres : </a:t>
            </a:r>
          </a:p>
          <a:p>
            <a:pPr lvl="0"/>
            <a:r>
              <a:rPr lang="fr-FR" dirty="0"/>
              <a:t>Le manque d’efficacité du contrôle forestier, qui rend les productions des zones aménagées - où les taxes sont effectivement perçues -  plus « chères » que celles issues des autres zones  exploitées en grande partie frauduleusement sans acquittement de la taxe.</a:t>
            </a:r>
          </a:p>
          <a:p>
            <a:pPr lvl="0"/>
            <a:r>
              <a:rPr lang="fr-FR" dirty="0"/>
              <a:t>Les lenteurs administratives sur de nombreux plans : mise en place des lois de décentralisation et de transfert des compétences, agrément des structures de gestion, validation des plans d’aménagement. Ces lenteurs freinent la dynamique instaurée lors de la phase d’élaboration du plan d’aménagement et limitent l’impact des moyens mis en œuvre.</a:t>
            </a:r>
          </a:p>
          <a:p>
            <a:pPr lvl="0"/>
            <a:r>
              <a:rPr lang="fr-FR" dirty="0"/>
              <a:t>L’insuffisance des financements pour atteindre un nombre significatif de marchés ruraux dans un bassin d’approvisionnement.</a:t>
            </a:r>
          </a:p>
          <a:p>
            <a:pPr>
              <a:buNone/>
            </a:pPr>
            <a:endParaRPr lang="fr-FR"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sz="1600" b="1" dirty="0" smtClean="0"/>
              <a:t>Scène d’ un marché rural de bois énergie ( Mali – SED/CCL)</a:t>
            </a:r>
            <a:endParaRPr lang="fr-FR" sz="1600" b="1" dirty="0"/>
          </a:p>
        </p:txBody>
      </p:sp>
      <p:pic>
        <p:nvPicPr>
          <p:cNvPr id="2050" name="Picture 2"/>
          <p:cNvPicPr>
            <a:picLocks noGrp="1" noChangeAspect="1" noChangeArrowheads="1"/>
          </p:cNvPicPr>
          <p:nvPr>
            <p:ph sz="quarter" idx="1"/>
          </p:nvPr>
        </p:nvPicPr>
        <p:blipFill>
          <a:blip r:embed="rId2" cstate="print"/>
          <a:srcRect/>
          <a:stretch>
            <a:fillRect/>
          </a:stretch>
        </p:blipFill>
        <p:spPr bwMode="auto">
          <a:xfrm>
            <a:off x="1403648" y="2132857"/>
            <a:ext cx="5760640" cy="308049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39552" y="548680"/>
            <a:ext cx="8190082" cy="5220317"/>
          </a:xfrm>
        </p:spPr>
        <p:txBody>
          <a:bodyPr>
            <a:normAutofit lnSpcReduction="10000"/>
          </a:bodyPr>
          <a:lstStyle/>
          <a:p>
            <a:pPr marL="514350" lvl="0" indent="-514350">
              <a:buNone/>
            </a:pPr>
            <a:r>
              <a:rPr lang="fr-FR" sz="3200" b="1" dirty="0" smtClean="0">
                <a:solidFill>
                  <a:srgbClr val="0070C0"/>
                </a:solidFill>
              </a:rPr>
              <a:t>A</a:t>
            </a:r>
            <a:r>
              <a:rPr lang="fr-FR" sz="3200" b="1" dirty="0" smtClean="0"/>
              <a:t>.   </a:t>
            </a:r>
            <a:r>
              <a:rPr lang="fr-FR" sz="3200" b="1" dirty="0" smtClean="0">
                <a:solidFill>
                  <a:srgbClr val="0070C0"/>
                </a:solidFill>
              </a:rPr>
              <a:t>SED </a:t>
            </a:r>
            <a:r>
              <a:rPr lang="fr-FR" sz="3200" b="1" dirty="0">
                <a:solidFill>
                  <a:srgbClr val="0070C0"/>
                </a:solidFill>
              </a:rPr>
              <a:t>et concept de marchés ruraux de </a:t>
            </a:r>
            <a:r>
              <a:rPr lang="fr-FR" sz="3200" b="1" dirty="0" smtClean="0">
                <a:solidFill>
                  <a:srgbClr val="0070C0"/>
                </a:solidFill>
              </a:rPr>
              <a:t>bois</a:t>
            </a:r>
          </a:p>
          <a:p>
            <a:pPr marL="514350" indent="-514350">
              <a:buNone/>
            </a:pPr>
            <a:r>
              <a:rPr lang="fr-FR" b="1" dirty="0" smtClean="0"/>
              <a:t>I.	Premières </a:t>
            </a:r>
            <a:r>
              <a:rPr lang="fr-FR" b="1" dirty="0"/>
              <a:t>expériences de gestion participative et décentralisée des forêts au sahel</a:t>
            </a:r>
            <a:endParaRPr lang="fr-FR" dirty="0"/>
          </a:p>
          <a:p>
            <a:r>
              <a:rPr lang="fr-FR" dirty="0"/>
              <a:t>Bilans énergétiques des pays du Sahel: prédominance du bois-énergie – entre 60% et plus de 90% </a:t>
            </a:r>
          </a:p>
          <a:p>
            <a:r>
              <a:rPr lang="fr-FR" dirty="0"/>
              <a:t>Deux principaux modes d’approvisionnement en bois énergie au Sahel :</a:t>
            </a:r>
          </a:p>
          <a:p>
            <a:pPr lvl="1"/>
            <a:r>
              <a:rPr lang="fr-FR" sz="2400" dirty="0"/>
              <a:t>Auto-approvisionnement en milieu rural et certaines villes secondaires ;</a:t>
            </a:r>
          </a:p>
          <a:p>
            <a:pPr lvl="1"/>
            <a:r>
              <a:rPr lang="fr-FR" sz="2400" dirty="0"/>
              <a:t>en milieu urbain, la filière commerciale avec plusieurs intervenants (bûcherons, transporteurs / grossistes, distributeurs /détaillants) </a:t>
            </a:r>
          </a:p>
          <a:p>
            <a:pPr>
              <a:buNone/>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67544" y="548680"/>
            <a:ext cx="8219256" cy="5577483"/>
          </a:xfrm>
        </p:spPr>
        <p:txBody>
          <a:bodyPr>
            <a:normAutofit fontScale="92500" lnSpcReduction="10000"/>
          </a:bodyPr>
          <a:lstStyle/>
          <a:p>
            <a:pPr marL="571500" indent="-571500">
              <a:buNone/>
            </a:pPr>
            <a:r>
              <a:rPr lang="fr-FR" b="1" dirty="0" smtClean="0"/>
              <a:t>I.      Premières </a:t>
            </a:r>
            <a:r>
              <a:rPr lang="fr-FR" b="1" dirty="0" smtClean="0"/>
              <a:t>expériences de gestion participative et décentralisée des forêts au sahel(suite)</a:t>
            </a:r>
          </a:p>
          <a:p>
            <a:pPr marL="571500" indent="-571500">
              <a:buNone/>
            </a:pPr>
            <a:r>
              <a:rPr lang="fr-FR" dirty="0"/>
              <a:t>Actions entreprises dans les pays suite aux grandes sécheresses des décennies 1970 et 1980 pour résoudre, l’approvisionnement en bois </a:t>
            </a:r>
            <a:r>
              <a:rPr lang="fr-FR" dirty="0" smtClean="0"/>
              <a:t>: (</a:t>
            </a:r>
            <a:r>
              <a:rPr lang="fr-FR" dirty="0"/>
              <a:t>i) mise en œuvre d’importants programmes  de plantations forestières industrielles  avec  des essences à croissance rapide financés par les bailleurs de fonds ; (ii) mise en place des opérations pilotes d’aménagements forestiers ruraux en vue d’organiser les populations riveraines des massifs forestiers pour l’exploitation des forêts sous forme de coopératives contrôlées par des projets, donc par l’administration forestière. </a:t>
            </a:r>
          </a:p>
          <a:p>
            <a:pPr marL="571500" indent="-571500">
              <a:buNone/>
            </a:pPr>
            <a:r>
              <a:rPr lang="fr-FR" dirty="0"/>
              <a:t>La structure administrative et organisationnelle lourde, des coopératives ont fait qu’elles ont cessé de fonctionner après le retrait des bailleurs. </a:t>
            </a:r>
          </a:p>
          <a:p>
            <a:pPr marL="571500" indent="-571500">
              <a:buNone/>
            </a:pPr>
            <a:endParaRPr lang="fr-FR" b="1" dirty="0"/>
          </a:p>
          <a:p>
            <a:pPr marL="571500" indent="-571500">
              <a:buNone/>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67544" y="692696"/>
            <a:ext cx="8219256" cy="6165304"/>
          </a:xfrm>
        </p:spPr>
        <p:txBody>
          <a:bodyPr>
            <a:normAutofit/>
          </a:bodyPr>
          <a:lstStyle/>
          <a:p>
            <a:pPr marL="457200" lvl="0" indent="-457200">
              <a:buNone/>
            </a:pPr>
            <a:r>
              <a:rPr lang="fr-FR" sz="3200" b="1" dirty="0" smtClean="0">
                <a:solidFill>
                  <a:srgbClr val="0070C0"/>
                </a:solidFill>
              </a:rPr>
              <a:t>A. SED </a:t>
            </a:r>
            <a:r>
              <a:rPr lang="fr-FR" sz="3200" b="1" dirty="0" smtClean="0">
                <a:solidFill>
                  <a:srgbClr val="0070C0"/>
                </a:solidFill>
              </a:rPr>
              <a:t>et concept de marchés ruraux de </a:t>
            </a:r>
            <a:r>
              <a:rPr lang="fr-FR" sz="3200" b="1" dirty="0" smtClean="0">
                <a:solidFill>
                  <a:srgbClr val="0070C0"/>
                </a:solidFill>
              </a:rPr>
              <a:t>bois(suite)</a:t>
            </a:r>
            <a:endParaRPr lang="fr-FR" sz="3200" b="1" dirty="0" smtClean="0">
              <a:solidFill>
                <a:srgbClr val="0070C0"/>
              </a:solidFill>
            </a:endParaRPr>
          </a:p>
          <a:p>
            <a:pPr marL="457200" indent="-457200">
              <a:buNone/>
            </a:pPr>
            <a:r>
              <a:rPr lang="fr-FR" b="1" dirty="0" smtClean="0"/>
              <a:t>II</a:t>
            </a:r>
            <a:r>
              <a:rPr lang="fr-FR" b="1" dirty="0" smtClean="0"/>
              <a:t>. Emergence </a:t>
            </a:r>
            <a:r>
              <a:rPr lang="fr-FR" b="1" dirty="0"/>
              <a:t>de la stratégie énergie domestique et du concept de marché rural</a:t>
            </a:r>
            <a:endParaRPr lang="fr-FR" dirty="0"/>
          </a:p>
          <a:p>
            <a:r>
              <a:rPr lang="fr-FR" dirty="0"/>
              <a:t>Compte tenu des résultats peu encourageants des coopératives forestières,  il est apparu plus que jamais indispensable de continuer à développer et aménager des zones d’exploitation à production soutenable et de continuer les politiques visant à stabiliser la demande. D’où l’émergence de programmes novateurs faisant le lien entre les actions forestières et énergétiques. </a:t>
            </a:r>
          </a:p>
          <a:p>
            <a:r>
              <a:rPr lang="fr-FR" dirty="0"/>
              <a:t>C’est une nouvelle politique de gestion simultanée des sous-secteurs « forêts » et « énergie », appelée Stratégie Energie Domestique (SED)</a:t>
            </a:r>
          </a:p>
          <a:p>
            <a:pPr>
              <a:buNone/>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39552" y="548680"/>
            <a:ext cx="8147248" cy="5577483"/>
          </a:xfrm>
        </p:spPr>
        <p:txBody>
          <a:bodyPr>
            <a:normAutofit/>
          </a:bodyPr>
          <a:lstStyle/>
          <a:p>
            <a:pPr>
              <a:buNone/>
            </a:pPr>
            <a:r>
              <a:rPr lang="fr-FR" b="1" dirty="0" smtClean="0"/>
              <a:t>II. Emergence de la stratégie énergie domestique et du concept de marché rural(suite)</a:t>
            </a:r>
          </a:p>
          <a:p>
            <a:pPr lvl="0"/>
            <a:r>
              <a:rPr lang="fr-FR" dirty="0"/>
              <a:t>La SED est un instrument de planification et d'aménagement du territoire, concerté avec les collectivités locales et les professionnels du bois énergie,  qui propose un zonage du bassin d’approvisionnement en vue de satisfaire les besoins en bois énergie d’une ville d’une façon durable.</a:t>
            </a:r>
          </a:p>
          <a:p>
            <a:r>
              <a:rPr lang="fr-FR" dirty="0"/>
              <a:t>La SED ainsi bâtie repose sur un socle trilogique:</a:t>
            </a:r>
          </a:p>
          <a:p>
            <a:pPr>
              <a:buNone/>
            </a:pPr>
            <a:r>
              <a:rPr lang="fr-FR" dirty="0"/>
              <a:t>1-  Aménagement forestier</a:t>
            </a:r>
          </a:p>
          <a:p>
            <a:pPr>
              <a:buNone/>
            </a:pPr>
            <a:r>
              <a:rPr lang="fr-FR" dirty="0"/>
              <a:t>2- Economie d’énergie</a:t>
            </a:r>
          </a:p>
          <a:p>
            <a:pPr>
              <a:buNone/>
            </a:pPr>
            <a:r>
              <a:rPr lang="fr-FR" dirty="0"/>
              <a:t>3- Développement des énergies alternatives et substitution. </a:t>
            </a:r>
          </a:p>
          <a:p>
            <a:pPr>
              <a:buNone/>
            </a:pPr>
            <a:endParaRPr lang="fr-FR" dirty="0" smtClean="0"/>
          </a:p>
          <a:p>
            <a:pPr>
              <a:buNone/>
            </a:pP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251520" y="0"/>
            <a:ext cx="8640960" cy="6858000"/>
          </a:xfrm>
        </p:spPr>
        <p:txBody>
          <a:bodyPr>
            <a:normAutofit fontScale="70000" lnSpcReduction="20000"/>
          </a:bodyPr>
          <a:lstStyle/>
          <a:p>
            <a:pPr lvl="0">
              <a:buBlip>
                <a:blip r:embed="rId2"/>
              </a:buBlip>
            </a:pPr>
            <a:endParaRPr lang="fr-FR" dirty="0" smtClean="0"/>
          </a:p>
          <a:p>
            <a:pPr>
              <a:buNone/>
            </a:pPr>
            <a:r>
              <a:rPr lang="fr-FR" sz="3100" b="1" dirty="0" smtClean="0"/>
              <a:t>II.</a:t>
            </a:r>
            <a:r>
              <a:rPr lang="fr-FR" b="1" dirty="0" smtClean="0"/>
              <a:t> </a:t>
            </a:r>
            <a:r>
              <a:rPr lang="fr-FR" sz="3100" b="1" dirty="0" smtClean="0"/>
              <a:t>Emergence de la stratégie énergie domestique et du concept de marché rural(suite)</a:t>
            </a:r>
          </a:p>
          <a:p>
            <a:pPr lvl="0" algn="just">
              <a:buBlip>
                <a:blip r:embed="rId2"/>
              </a:buBlip>
            </a:pPr>
            <a:r>
              <a:rPr lang="fr-FR" sz="3400" dirty="0" smtClean="0"/>
              <a:t>La </a:t>
            </a:r>
            <a:r>
              <a:rPr lang="fr-FR" sz="3400" dirty="0"/>
              <a:t>SED sur le plan gestion de l’offre bois-énergie s’est schématiquement développée autour de trois points fondamentaux et complémentaires: l’élaboration </a:t>
            </a:r>
            <a:r>
              <a:rPr lang="fr-FR" sz="3400" dirty="0" smtClean="0"/>
              <a:t>des Schémas Directeurs d’ Approvisionnement (SDA) </a:t>
            </a:r>
            <a:r>
              <a:rPr lang="fr-FR" sz="3400" dirty="0"/>
              <a:t>des villes en bois, la création des marchés ruraux  de bois-énergie et les actions d’accompagnement (fiscalité incitative et contrôle forestier efficace). </a:t>
            </a:r>
          </a:p>
          <a:p>
            <a:pPr algn="just">
              <a:buNone/>
            </a:pPr>
            <a:r>
              <a:rPr lang="fr-FR" sz="3400" b="1" i="1" dirty="0"/>
              <a:t>C’est dans cette perspective que le concept de marché rural (MR), a été développé comme instrument fondamental de la mise en œuvre de la SED dans son volet approvisionnement en bois énergie des centres urbains pour</a:t>
            </a:r>
            <a:r>
              <a:rPr lang="fr-FR" sz="3400" dirty="0"/>
              <a:t>:</a:t>
            </a:r>
          </a:p>
          <a:p>
            <a:pPr algn="just">
              <a:buNone/>
            </a:pPr>
            <a:r>
              <a:rPr lang="fr-FR" sz="3400" dirty="0"/>
              <a:t>- organiser les ruraux sur la base des communautés </a:t>
            </a:r>
            <a:r>
              <a:rPr lang="fr-FR" sz="3400" dirty="0" smtClean="0"/>
              <a:t>villageoises;</a:t>
            </a:r>
            <a:endParaRPr lang="fr-FR" sz="3400" dirty="0"/>
          </a:p>
          <a:p>
            <a:pPr algn="just">
              <a:buNone/>
            </a:pPr>
            <a:r>
              <a:rPr lang="fr-FR" sz="3400" dirty="0"/>
              <a:t>- leur transférer le pouvoir de gestion de leurs forêts pour une gestion durable;</a:t>
            </a:r>
          </a:p>
          <a:p>
            <a:pPr algn="just">
              <a:buNone/>
            </a:pPr>
            <a:r>
              <a:rPr lang="fr-FR" sz="3400" dirty="0"/>
              <a:t>- leur conférer le monopole de l’exploitation des ressources de leurs terroirs en limitant  les prélèvements à la capacité de régénération des massifs </a:t>
            </a:r>
          </a:p>
          <a:p>
            <a:pPr>
              <a:buNone/>
            </a:pPr>
            <a:endParaRPr lang="fr-FR"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457200" y="0"/>
            <a:ext cx="8229600" cy="6126163"/>
          </a:xfrm>
        </p:spPr>
        <p:txBody>
          <a:bodyPr>
            <a:normAutofit/>
          </a:bodyPr>
          <a:lstStyle/>
          <a:p>
            <a:pPr>
              <a:buNone/>
            </a:pPr>
            <a:r>
              <a:rPr lang="fr-FR" b="1" dirty="0" smtClean="0"/>
              <a:t>II. Emergence de la stratégie énergie domestique et du concept de marché rural(suite)</a:t>
            </a:r>
          </a:p>
          <a:p>
            <a:pPr lvl="0" algn="just">
              <a:buBlip>
                <a:blip r:embed="rId2"/>
              </a:buBlip>
            </a:pPr>
            <a:r>
              <a:rPr lang="fr-FR" dirty="0" smtClean="0"/>
              <a:t>Le </a:t>
            </a:r>
            <a:r>
              <a:rPr lang="fr-FR" dirty="0"/>
              <a:t>zonage proposé par la SED définit des zones prioritaires pour le développement des marchés ruraux en prenant comme critères les ressources forestières, leurs accessibilités, la volonté et la capacité des populations locales à les gérer rationnellement et efficacement.</a:t>
            </a:r>
          </a:p>
          <a:p>
            <a:pPr algn="just">
              <a:buNone/>
            </a:pPr>
            <a:r>
              <a:rPr lang="fr-FR" b="1" i="1" dirty="0"/>
              <a:t>Le Niger fut le premier pays à adopter ces nouveaux concepts pour une reforme de l’exploitation du transport et  de la commercialisation du bois-énergie  en 1986 suivi du Mali en 1995</a:t>
            </a:r>
            <a:endParaRPr lang="fr-FR" dirty="0"/>
          </a:p>
          <a:p>
            <a:pPr>
              <a:buNone/>
            </a:pPr>
            <a:endParaRPr lang="fr-FR"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sz="quarter" idx="1"/>
          </p:nvPr>
        </p:nvSpPr>
        <p:spPr>
          <a:xfrm>
            <a:off x="539552" y="548680"/>
            <a:ext cx="8147248" cy="5577483"/>
          </a:xfrm>
        </p:spPr>
        <p:txBody>
          <a:bodyPr>
            <a:normAutofit lnSpcReduction="10000"/>
          </a:bodyPr>
          <a:lstStyle/>
          <a:p>
            <a:pPr marL="514350" lvl="0" indent="-514350">
              <a:buNone/>
            </a:pPr>
            <a:r>
              <a:rPr lang="fr-FR" sz="3200" b="1" dirty="0" smtClean="0">
                <a:solidFill>
                  <a:srgbClr val="0070C0"/>
                </a:solidFill>
              </a:rPr>
              <a:t>A.	SED </a:t>
            </a:r>
            <a:r>
              <a:rPr lang="fr-FR" sz="3200" b="1" dirty="0" smtClean="0">
                <a:solidFill>
                  <a:srgbClr val="0070C0"/>
                </a:solidFill>
              </a:rPr>
              <a:t>et concept de marchés ruraux de bois</a:t>
            </a:r>
          </a:p>
          <a:p>
            <a:pPr marL="514350" lvl="0" indent="-514350">
              <a:buNone/>
            </a:pPr>
            <a:r>
              <a:rPr lang="fr-FR" b="1" dirty="0" smtClean="0"/>
              <a:t>III. Marché </a:t>
            </a:r>
            <a:r>
              <a:rPr lang="fr-FR" b="1" dirty="0"/>
              <a:t>ruraux : définitions et typologie</a:t>
            </a:r>
            <a:endParaRPr lang="fr-FR" dirty="0"/>
          </a:p>
          <a:p>
            <a:pPr lvl="0">
              <a:buNone/>
            </a:pPr>
            <a:r>
              <a:rPr lang="fr-FR" u="sng" dirty="0"/>
              <a:t>Définition </a:t>
            </a:r>
            <a:r>
              <a:rPr lang="fr-FR" dirty="0"/>
              <a:t>: </a:t>
            </a:r>
          </a:p>
          <a:p>
            <a:pPr algn="just"/>
            <a:r>
              <a:rPr lang="fr-FR" dirty="0"/>
              <a:t>Les marchés ruraux de bois sont des places et endroits où sont installées des </a:t>
            </a:r>
            <a:r>
              <a:rPr lang="fr-FR" b="1" i="1" dirty="0"/>
              <a:t>structures organisées agréées</a:t>
            </a:r>
            <a:r>
              <a:rPr lang="fr-FR" b="1" dirty="0"/>
              <a:t> </a:t>
            </a:r>
            <a:r>
              <a:rPr lang="fr-FR" dirty="0"/>
              <a:t>par l’administration des forêts pour l’exploitation du bois à des </a:t>
            </a:r>
            <a:r>
              <a:rPr lang="fr-FR" i="1" dirty="0"/>
              <a:t>fins commerciales</a:t>
            </a:r>
            <a:r>
              <a:rPr lang="fr-FR" dirty="0"/>
              <a:t> hors des grandes agglomérations et </a:t>
            </a:r>
            <a:r>
              <a:rPr lang="fr-FR" i="1" dirty="0"/>
              <a:t>selon les prescriptions du SDA</a:t>
            </a:r>
            <a:r>
              <a:rPr lang="fr-FR" dirty="0"/>
              <a:t>.</a:t>
            </a:r>
          </a:p>
          <a:p>
            <a:pPr algn="just"/>
            <a:r>
              <a:rPr lang="fr-FR" dirty="0"/>
              <a:t>Le MR est approvisionné à partir d’une zone d’exploitation (forêt villageoise) délimitée de commun accord entre la structure, les populations des terroirs  voisins et l’administration forestière.</a:t>
            </a:r>
          </a:p>
          <a:p>
            <a:pPr marL="514350" indent="-514350">
              <a:buNone/>
            </a:pPr>
            <a:endParaRPr lang="fr-FR"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263</TotalTime>
  <Words>1089</Words>
  <Application>Microsoft Office PowerPoint</Application>
  <PresentationFormat>Affichage à l'écran (4:3)</PresentationFormat>
  <Paragraphs>114</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Oriel</vt:lpstr>
      <vt:lpstr>Diapositive 1</vt:lpstr>
      <vt:lpstr>Plan de présentation </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Scène d’ un marché rural de bois énergie ( Mali – SED/CCL)</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sur la méthodologie de création des marchés ruraux de bois </dc:title>
  <dc:creator> </dc:creator>
  <cp:lastModifiedBy>konandji</cp:lastModifiedBy>
  <cp:revision>35</cp:revision>
  <dcterms:created xsi:type="dcterms:W3CDTF">2015-09-26T16:17:39Z</dcterms:created>
  <dcterms:modified xsi:type="dcterms:W3CDTF">2015-09-27T12:11:15Z</dcterms:modified>
</cp:coreProperties>
</file>