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20"/>
  </p:notesMasterIdLst>
  <p:sldIdLst>
    <p:sldId id="270" r:id="rId3"/>
    <p:sldId id="271" r:id="rId4"/>
    <p:sldId id="289" r:id="rId5"/>
    <p:sldId id="290" r:id="rId6"/>
    <p:sldId id="258" r:id="rId7"/>
    <p:sldId id="259" r:id="rId8"/>
    <p:sldId id="268" r:id="rId9"/>
    <p:sldId id="265" r:id="rId10"/>
    <p:sldId id="302" r:id="rId11"/>
    <p:sldId id="303" r:id="rId12"/>
    <p:sldId id="304" r:id="rId13"/>
    <p:sldId id="305" r:id="rId14"/>
    <p:sldId id="306" r:id="rId15"/>
    <p:sldId id="307" r:id="rId16"/>
    <p:sldId id="309" r:id="rId17"/>
    <p:sldId id="286" r:id="rId18"/>
    <p:sldId id="297" r:id="rId1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13" autoAdjust="0"/>
    <p:restoredTop sz="84000" autoAdjust="0"/>
  </p:normalViewPr>
  <p:slideViewPr>
    <p:cSldViewPr>
      <p:cViewPr varScale="1">
        <p:scale>
          <a:sx n="58" d="100"/>
          <a:sy n="58" d="100"/>
        </p:scale>
        <p:origin x="821"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48647" y="0"/>
            <a:ext cx="2944283" cy="496570"/>
          </a:xfrm>
          <a:prstGeom prst="rect">
            <a:avLst/>
          </a:prstGeom>
        </p:spPr>
        <p:txBody>
          <a:bodyPr vert="horz" lIns="91440" tIns="45720" rIns="91440" bIns="45720" rtlCol="0"/>
          <a:lstStyle>
            <a:lvl1pPr algn="r">
              <a:defRPr sz="1200"/>
            </a:lvl1pPr>
          </a:lstStyle>
          <a:p>
            <a:fld id="{E01901A5-ED64-4D46-A38D-2A38F293DF27}" type="datetimeFigureOut">
              <a:rPr lang="it-IT" smtClean="0"/>
              <a:pPr/>
              <a:t>30/09/2015</a:t>
            </a:fld>
            <a:endParaRPr lang="it-IT"/>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2" y="9433106"/>
            <a:ext cx="2944283" cy="49657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48647" y="9433106"/>
            <a:ext cx="2944283" cy="496570"/>
          </a:xfrm>
          <a:prstGeom prst="rect">
            <a:avLst/>
          </a:prstGeom>
        </p:spPr>
        <p:txBody>
          <a:bodyPr vert="horz" lIns="91440" tIns="45720" rIns="91440" bIns="45720" rtlCol="0" anchor="b"/>
          <a:lstStyle>
            <a:lvl1pPr algn="r">
              <a:defRPr sz="1200"/>
            </a:lvl1pPr>
          </a:lstStyle>
          <a:p>
            <a:fld id="{3E9A056B-214D-4002-BE5C-D83B993092CA}" type="slidenum">
              <a:rPr lang="it-IT" smtClean="0"/>
              <a:pPr/>
              <a:t>‹#›</a:t>
            </a:fld>
            <a:endParaRPr lang="it-IT"/>
          </a:p>
        </p:txBody>
      </p:sp>
    </p:spTree>
    <p:extLst>
      <p:ext uri="{BB962C8B-B14F-4D97-AF65-F5344CB8AC3E}">
        <p14:creationId xmlns:p14="http://schemas.microsoft.com/office/powerpoint/2010/main" val="237971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defTabSz="874064">
              <a:defRPr/>
            </a:pPr>
            <a:fld id="{011EC1DD-A7D8-41FC-9D2C-0E72DA1F6E63}" type="slidenum">
              <a:rPr lang="it-IT" smtClean="0">
                <a:solidFill>
                  <a:prstClr val="black"/>
                </a:solidFill>
              </a:rPr>
              <a:pPr defTabSz="874064">
                <a:defRPr/>
              </a:pPr>
              <a:t>1</a:t>
            </a:fld>
            <a:endParaRPr lang="it-IT"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226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Among its partners</a:t>
            </a:r>
            <a:r>
              <a:rPr lang="it-IT" baseline="0" dirty="0" smtClean="0"/>
              <a:t> and observers, GBEP includes ECOWAS and governments of the West African Region</a:t>
            </a:r>
            <a:endParaRPr lang="it-IT" dirty="0"/>
          </a:p>
        </p:txBody>
      </p:sp>
      <p:sp>
        <p:nvSpPr>
          <p:cNvPr id="4" name="Slide Number Placeholder 3"/>
          <p:cNvSpPr>
            <a:spLocks noGrp="1"/>
          </p:cNvSpPr>
          <p:nvPr>
            <p:ph type="sldNum" sz="quarter" idx="10"/>
          </p:nvPr>
        </p:nvSpPr>
        <p:spPr/>
        <p:txBody>
          <a:bodyPr/>
          <a:lstStyle/>
          <a:p>
            <a:fld id="{3E9A056B-214D-4002-BE5C-D83B993092CA}" type="slidenum">
              <a:rPr lang="it-IT" smtClean="0"/>
              <a:pPr/>
              <a:t>10</a:t>
            </a:fld>
            <a:endParaRPr lang="it-IT"/>
          </a:p>
        </p:txBody>
      </p:sp>
    </p:spTree>
    <p:extLst>
      <p:ext uri="{BB962C8B-B14F-4D97-AF65-F5344CB8AC3E}">
        <p14:creationId xmlns:p14="http://schemas.microsoft.com/office/powerpoint/2010/main" val="285762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pPr>
              <a:defRPr/>
            </a:pPr>
            <a:fld id="{6991102E-C5A2-4D2E-B365-940E47D5B837}" type="slidenum">
              <a:rPr lang="it-IT" smtClean="0"/>
              <a:pPr>
                <a:defRPr/>
              </a:pPr>
              <a:t>11</a:t>
            </a:fld>
            <a:endParaRPr lang="it-IT" dirty="0"/>
          </a:p>
        </p:txBody>
      </p:sp>
    </p:spTree>
    <p:extLst>
      <p:ext uri="{BB962C8B-B14F-4D97-AF65-F5344CB8AC3E}">
        <p14:creationId xmlns:p14="http://schemas.microsoft.com/office/powerpoint/2010/main" val="30806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12</a:t>
            </a:fld>
            <a:endParaRPr lang="it-IT"/>
          </a:p>
        </p:txBody>
      </p:sp>
    </p:spTree>
    <p:extLst>
      <p:ext uri="{BB962C8B-B14F-4D97-AF65-F5344CB8AC3E}">
        <p14:creationId xmlns:p14="http://schemas.microsoft.com/office/powerpoint/2010/main" val="34166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13</a:t>
            </a:fld>
            <a:endParaRPr lang="it-IT"/>
          </a:p>
        </p:txBody>
      </p:sp>
    </p:spTree>
    <p:extLst>
      <p:ext uri="{BB962C8B-B14F-4D97-AF65-F5344CB8AC3E}">
        <p14:creationId xmlns:p14="http://schemas.microsoft.com/office/powerpoint/2010/main" val="396596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14</a:t>
            </a:fld>
            <a:endParaRPr lang="it-IT"/>
          </a:p>
        </p:txBody>
      </p:sp>
    </p:spTree>
    <p:extLst>
      <p:ext uri="{BB962C8B-B14F-4D97-AF65-F5344CB8AC3E}">
        <p14:creationId xmlns:p14="http://schemas.microsoft.com/office/powerpoint/2010/main" val="298179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15</a:t>
            </a:fld>
            <a:endParaRPr lang="it-IT"/>
          </a:p>
        </p:txBody>
      </p:sp>
    </p:spTree>
    <p:extLst>
      <p:ext uri="{BB962C8B-B14F-4D97-AF65-F5344CB8AC3E}">
        <p14:creationId xmlns:p14="http://schemas.microsoft.com/office/powerpoint/2010/main" val="251366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16</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6522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17</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1446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2</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1700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3</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114300" indent="0" algn="just" eaLnBrk="1" hangingPunct="1">
              <a:spcBef>
                <a:spcPts val="1200"/>
              </a:spcBef>
              <a:buNone/>
            </a:pPr>
            <a:r>
              <a:rPr lang="en-US" sz="1200" dirty="0" smtClean="0">
                <a:ea typeface="ＭＳ Ｐゴシック" pitchFamily="34" charset="-128"/>
              </a:rPr>
              <a:t>The International Energy Agency (IEA) presents different</a:t>
            </a:r>
            <a:r>
              <a:rPr lang="en-US" sz="1200" baseline="0" dirty="0" smtClean="0">
                <a:ea typeface="ＭＳ Ｐゴシック" pitchFamily="34" charset="-128"/>
              </a:rPr>
              <a:t> development scenarios with different impact on the global concentration of GHG and therefore different impacts on global temperatures.</a:t>
            </a:r>
          </a:p>
          <a:p>
            <a:pPr marL="114300" indent="0" algn="just" eaLnBrk="1" hangingPunct="1">
              <a:spcBef>
                <a:spcPts val="1200"/>
              </a:spcBef>
              <a:buNone/>
            </a:pPr>
            <a:r>
              <a:rPr lang="en-US" sz="1200" baseline="0" dirty="0" smtClean="0">
                <a:ea typeface="ＭＳ Ｐゴシック" pitchFamily="34" charset="-128"/>
              </a:rPr>
              <a:t>According to IEA, in order to contain the average global temperature increase within the 2° Celsius (if compared to 1990 levels) there needs to be substantial GHG emission reduction.</a:t>
            </a:r>
          </a:p>
          <a:p>
            <a:pPr marL="114300" indent="0" algn="just" eaLnBrk="1" hangingPunct="1">
              <a:spcBef>
                <a:spcPts val="1200"/>
              </a:spcBef>
              <a:buNone/>
            </a:pPr>
            <a:r>
              <a:rPr lang="en-US" sz="1200" baseline="0" dirty="0" smtClean="0">
                <a:ea typeface="ＭＳ Ｐゴシック" pitchFamily="34" charset="-128"/>
              </a:rPr>
              <a:t>A great deal of potential in emission reduction is expected to come from non-OECD countries (65% in orange in the picture).</a:t>
            </a:r>
            <a:endParaRPr lang="en-GB" dirty="0" smtClean="0"/>
          </a:p>
        </p:txBody>
      </p:sp>
    </p:spTree>
    <p:extLst>
      <p:ext uri="{BB962C8B-B14F-4D97-AF65-F5344CB8AC3E}">
        <p14:creationId xmlns:p14="http://schemas.microsoft.com/office/powerpoint/2010/main" val="116422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4</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dirty="0" smtClean="0"/>
              <a:t>According to IEA, bioenergy has</a:t>
            </a:r>
            <a:r>
              <a:rPr lang="en-GB" baseline="0" dirty="0" smtClean="0"/>
              <a:t> the potential to abate global GHG emission by 4% of total needs in order to stick within the 450 ppm/2°C scenario.</a:t>
            </a:r>
            <a:endParaRPr lang="en-GB" dirty="0" smtClean="0"/>
          </a:p>
        </p:txBody>
      </p:sp>
    </p:spTree>
    <p:extLst>
      <p:ext uri="{BB962C8B-B14F-4D97-AF65-F5344CB8AC3E}">
        <p14:creationId xmlns:p14="http://schemas.microsoft.com/office/powerpoint/2010/main" val="412031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Bioenergy accounted for roughly 10% (1340</a:t>
            </a:r>
            <a:r>
              <a:rPr lang="en-US" sz="1200" kern="1200" baseline="0" dirty="0" smtClean="0">
                <a:solidFill>
                  <a:schemeClr val="tx1"/>
                </a:solidFill>
                <a:latin typeface="+mn-lt"/>
                <a:ea typeface="+mn-ea"/>
                <a:cs typeface="+mn-cs"/>
              </a:rPr>
              <a:t> million tons of oil equivalent) </a:t>
            </a:r>
            <a:r>
              <a:rPr lang="it-IT" sz="1200" kern="1200" dirty="0" smtClean="0">
                <a:solidFill>
                  <a:schemeClr val="tx1"/>
                </a:solidFill>
                <a:latin typeface="+mn-lt"/>
                <a:ea typeface="+mn-ea"/>
                <a:cs typeface="+mn-cs"/>
              </a:rPr>
              <a:t>of </a:t>
            </a:r>
            <a:r>
              <a:rPr lang="en-US" sz="1200" kern="1200" dirty="0" smtClean="0">
                <a:solidFill>
                  <a:schemeClr val="tx1"/>
                </a:solidFill>
                <a:latin typeface="+mn-lt"/>
                <a:ea typeface="+mn-ea"/>
                <a:cs typeface="+mn-cs"/>
              </a:rPr>
              <a:t>world total primary energy supply (TPES) in 2012 , with most of this being traditional biomass in non-OECD countries. </a:t>
            </a:r>
          </a:p>
          <a:p>
            <a:endParaRPr lang="en-US"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This </a:t>
            </a:r>
            <a:r>
              <a:rPr lang="it-IT" sz="1200" kern="1200" dirty="0" err="1" smtClean="0">
                <a:solidFill>
                  <a:schemeClr val="tx1"/>
                </a:solidFill>
                <a:latin typeface="+mn-lt"/>
                <a:ea typeface="+mn-ea"/>
                <a:cs typeface="+mn-cs"/>
              </a:rPr>
              <a:t>makes</a:t>
            </a:r>
            <a:r>
              <a:rPr lang="it-IT" sz="1200" kern="1200" baseline="0" dirty="0" smtClean="0">
                <a:solidFill>
                  <a:schemeClr val="tx1"/>
                </a:solidFill>
                <a:latin typeface="+mn-lt"/>
                <a:ea typeface="+mn-ea"/>
                <a:cs typeface="+mn-cs"/>
              </a:rPr>
              <a:t> bioenergy the w</a:t>
            </a:r>
            <a:r>
              <a:rPr lang="it-IT" sz="1200" kern="1200" dirty="0" smtClean="0">
                <a:solidFill>
                  <a:schemeClr val="tx1"/>
                </a:solidFill>
                <a:latin typeface="+mn-lt"/>
                <a:ea typeface="+mn-ea"/>
                <a:cs typeface="+mn-cs"/>
              </a:rPr>
              <a:t>orld’s fourth </a:t>
            </a:r>
            <a:r>
              <a:rPr lang="en-US" sz="1200" kern="1200" dirty="0" smtClean="0">
                <a:solidFill>
                  <a:schemeClr val="tx1"/>
                </a:solidFill>
                <a:latin typeface="+mn-lt"/>
                <a:ea typeface="+mn-ea"/>
                <a:cs typeface="+mn-cs"/>
              </a:rPr>
              <a:t>largest source of energy (following oil, coal, and natural gas).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OECD countries, bioenergy supply mainly uses modern technologies and overall plays a considerably smaller role than in developing regions. Although bioenergy can be competitive with fossil fuels under </a:t>
            </a:r>
            <a:r>
              <a:rPr lang="en-US" sz="1200" kern="1200" dirty="0" err="1" smtClean="0">
                <a:solidFill>
                  <a:schemeClr val="tx1"/>
                </a:solidFill>
                <a:latin typeface="+mn-lt"/>
                <a:ea typeface="+mn-ea"/>
                <a:cs typeface="+mn-cs"/>
              </a:rPr>
              <a:t>favourable</a:t>
            </a:r>
            <a:r>
              <a:rPr lang="en-US" sz="1200" kern="1200" dirty="0" smtClean="0">
                <a:solidFill>
                  <a:schemeClr val="tx1"/>
                </a:solidFill>
                <a:latin typeface="+mn-lt"/>
                <a:ea typeface="+mn-ea"/>
                <a:cs typeface="+mn-cs"/>
              </a:rPr>
              <a:t> circumstances (when fossil fuel prices are</a:t>
            </a:r>
            <a:r>
              <a:rPr lang="en-US" sz="1200" kern="1200" baseline="0" dirty="0" smtClean="0">
                <a:solidFill>
                  <a:schemeClr val="tx1"/>
                </a:solidFill>
                <a:latin typeface="+mn-lt"/>
                <a:ea typeface="+mn-ea"/>
                <a:cs typeface="+mn-cs"/>
              </a:rPr>
              <a:t> high</a:t>
            </a:r>
            <a:r>
              <a:rPr lang="en-US" sz="1200" kern="1200" dirty="0" smtClean="0">
                <a:solidFill>
                  <a:schemeClr val="tx1"/>
                </a:solidFill>
                <a:latin typeface="+mn-lt"/>
                <a:ea typeface="+mn-ea"/>
                <a:cs typeface="+mn-cs"/>
              </a:rPr>
              <a:t>) in most cases of commercial use, support policies are needed to offset cost differences with</a:t>
            </a:r>
            <a:r>
              <a:rPr lang="en-US"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fossil fuels. </a:t>
            </a:r>
          </a:p>
          <a:p>
            <a:pPr>
              <a:spcBef>
                <a:spcPct val="0"/>
              </a:spcBef>
            </a:pPr>
            <a:endParaRPr lang="it-IT" dirty="0" smtClean="0"/>
          </a:p>
          <a:p>
            <a:pPr>
              <a:spcBef>
                <a:spcPct val="0"/>
              </a:spcBef>
            </a:pPr>
            <a:endParaRPr lang="it-IT" dirty="0" smtClean="0"/>
          </a:p>
          <a:p>
            <a:pPr>
              <a:spcBef>
                <a:spcPct val="0"/>
              </a:spcBef>
            </a:pPr>
            <a:r>
              <a:rPr lang="it-IT" dirty="0" smtClean="0"/>
              <a:t>Sources:</a:t>
            </a:r>
          </a:p>
          <a:p>
            <a:pPr>
              <a:spcBef>
                <a:spcPct val="0"/>
              </a:spcBef>
            </a:pPr>
            <a:r>
              <a:rPr lang="it-IT" dirty="0" smtClean="0"/>
              <a:t>IEA, 2012: 2012 Technology</a:t>
            </a:r>
            <a:r>
              <a:rPr lang="it-IT" baseline="0" dirty="0" smtClean="0"/>
              <a:t> Roadmap, Bioenergy for Heat and Power, International Energy Agency</a:t>
            </a:r>
            <a:endParaRPr lang="it-IT" dirty="0" smtClean="0"/>
          </a:p>
          <a:p>
            <a:pPr>
              <a:spcBef>
                <a:spcPct val="0"/>
              </a:spcBef>
            </a:pPr>
            <a:r>
              <a:rPr lang="it-IT" dirty="0" smtClean="0"/>
              <a:t>IEA,</a:t>
            </a:r>
            <a:r>
              <a:rPr lang="it-IT" baseline="0" dirty="0" smtClean="0"/>
              <a:t> 2013: 2014 Key World Energy Statistics, International Energy Agency - http://www.iea.org/publications/freepublications/publication/KeyWorld2014.pdf </a:t>
            </a:r>
            <a:endParaRPr lang="it-IT"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BCACFF-A2CD-40A1-881E-4E005146F6F2}" type="slidenum">
              <a:rPr lang="it-IT">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29378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Excluding demand for traditional biomass, primary energy demand for bioenergy is largest in the European Union, (130 </a:t>
            </a:r>
            <a:r>
              <a:rPr lang="en-US" sz="1200" kern="1200" dirty="0" err="1" smtClean="0">
                <a:solidFill>
                  <a:schemeClr val="tx1"/>
                </a:solidFill>
                <a:latin typeface="+mn-lt"/>
                <a:ea typeface="+mn-ea"/>
                <a:cs typeface="+mn-cs"/>
              </a:rPr>
              <a:t>Mtoe</a:t>
            </a:r>
            <a:r>
              <a:rPr lang="en-US" sz="1200" kern="1200" dirty="0" smtClean="0">
                <a:solidFill>
                  <a:schemeClr val="tx1"/>
                </a:solidFill>
                <a:latin typeface="+mn-lt"/>
                <a:ea typeface="+mn-ea"/>
                <a:cs typeface="+mn-cs"/>
              </a:rPr>
              <a:t> in 2010) with industrial and residential heat accounting for nearly half of this demand. </a:t>
            </a:r>
          </a:p>
          <a:p>
            <a:r>
              <a:rPr lang="en-US" sz="1200" kern="1200" dirty="0" smtClean="0">
                <a:solidFill>
                  <a:schemeClr val="tx1"/>
                </a:solidFill>
                <a:latin typeface="+mn-lt"/>
                <a:ea typeface="+mn-ea"/>
                <a:cs typeface="+mn-cs"/>
              </a:rPr>
              <a:t>From 2000 to 2010, global electricity generation from bioenergy grew by 6.9% per year, with larger increases in the OECD than in non-OECD countries. The increase in absolute terms was about half that of wind power but more than five times that of solar PV. By 2010, generation from bioenergy reached 331 </a:t>
            </a:r>
            <a:r>
              <a:rPr lang="en-US" sz="1200" kern="1200" dirty="0" err="1" smtClean="0">
                <a:solidFill>
                  <a:schemeClr val="tx1"/>
                </a:solidFill>
                <a:latin typeface="+mn-lt"/>
                <a:ea typeface="+mn-ea"/>
                <a:cs typeface="+mn-cs"/>
              </a:rPr>
              <a:t>TWh</a:t>
            </a:r>
            <a:r>
              <a:rPr lang="en-US" sz="1200" kern="1200" dirty="0" smtClean="0">
                <a:solidFill>
                  <a:schemeClr val="tx1"/>
                </a:solidFill>
                <a:latin typeface="+mn-lt"/>
                <a:ea typeface="+mn-ea"/>
                <a:cs typeface="+mn-cs"/>
              </a:rPr>
              <a:t> globally, accounting for over 40% of global non-hydro renewables generation. </a:t>
            </a:r>
          </a:p>
          <a:p>
            <a:endParaRPr lang="en-US" sz="1200" kern="1200" dirty="0" smtClean="0">
              <a:solidFill>
                <a:schemeClr val="tx1"/>
              </a:solidFill>
              <a:latin typeface="+mn-lt"/>
              <a:ea typeface="+mn-ea"/>
              <a:cs typeface="+mn-cs"/>
            </a:endParaRPr>
          </a:p>
          <a:p>
            <a:r>
              <a:rPr lang="it-IT" dirty="0" smtClean="0"/>
              <a:t>Sources:</a:t>
            </a:r>
          </a:p>
          <a:p>
            <a:pPr>
              <a:spcBef>
                <a:spcPct val="0"/>
              </a:spcBef>
            </a:pPr>
            <a:r>
              <a:rPr lang="it-IT" dirty="0" smtClean="0"/>
              <a:t>IEA,</a:t>
            </a:r>
            <a:r>
              <a:rPr lang="it-IT" baseline="0" dirty="0" smtClean="0"/>
              <a:t> 2012b: IEA World Energy Outlook 2012, International Energy Agency</a:t>
            </a:r>
            <a:endParaRPr lang="it-IT"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BCACFF-A2CD-40A1-881E-4E005146F6F2}" type="slidenum">
              <a:rPr lang="it-IT">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89840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policies which</a:t>
            </a:r>
            <a:r>
              <a:rPr lang="en-US" baseline="0" dirty="0" smtClean="0"/>
              <a:t> deal with bioenergy regulate mainly the use of liquid fuels for the transport sector with few exceptions (notably the EU RED). However, increasing interest is being drawn towards the use of other forms of modern bioenergy, namely solid biomass for electricity generation. </a:t>
            </a:r>
            <a:endParaRPr lang="en-US" dirty="0"/>
          </a:p>
        </p:txBody>
      </p:sp>
      <p:sp>
        <p:nvSpPr>
          <p:cNvPr id="4" name="Slide Number Placeholder 3"/>
          <p:cNvSpPr>
            <a:spLocks noGrp="1"/>
          </p:cNvSpPr>
          <p:nvPr>
            <p:ph type="sldNum" sz="quarter" idx="10"/>
          </p:nvPr>
        </p:nvSpPr>
        <p:spPr/>
        <p:txBody>
          <a:bodyPr/>
          <a:lstStyle/>
          <a:p>
            <a:fld id="{3E9A056B-214D-4002-BE5C-D83B993092CA}" type="slidenum">
              <a:rPr lang="it-IT" smtClean="0"/>
              <a:pPr/>
              <a:t>7</a:t>
            </a:fld>
            <a:endParaRPr lang="it-IT"/>
          </a:p>
        </p:txBody>
      </p:sp>
    </p:spTree>
    <p:extLst>
      <p:ext uri="{BB962C8B-B14F-4D97-AF65-F5344CB8AC3E}">
        <p14:creationId xmlns:p14="http://schemas.microsoft.com/office/powerpoint/2010/main" val="376991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map above</a:t>
            </a:r>
            <a:r>
              <a:rPr lang="en-US" sz="1200" kern="1200" baseline="0" dirty="0" smtClean="0">
                <a:solidFill>
                  <a:schemeClr val="tx1"/>
                </a:solidFill>
                <a:latin typeface="+mn-lt"/>
                <a:ea typeface="+mn-ea"/>
                <a:cs typeface="+mn-cs"/>
              </a:rPr>
              <a:t> describes how </a:t>
            </a:r>
            <a:r>
              <a:rPr lang="en-US" sz="1200" kern="1200" dirty="0" smtClean="0">
                <a:solidFill>
                  <a:schemeClr val="tx1"/>
                </a:solidFill>
                <a:latin typeface="+mn-lt"/>
                <a:ea typeface="+mn-ea"/>
                <a:cs typeface="+mn-cs"/>
              </a:rPr>
              <a:t>demand for </a:t>
            </a:r>
            <a:r>
              <a:rPr lang="en-US" sz="1200" b="1" kern="1200" dirty="0" smtClean="0">
                <a:solidFill>
                  <a:schemeClr val="tx1"/>
                </a:solidFill>
                <a:latin typeface="+mn-lt"/>
                <a:ea typeface="+mn-ea"/>
                <a:cs typeface="+mn-cs"/>
              </a:rPr>
              <a:t>solid biomass</a:t>
            </a:r>
            <a:r>
              <a:rPr lang="en-US" sz="1200" kern="1200" dirty="0" smtClean="0">
                <a:solidFill>
                  <a:schemeClr val="tx1"/>
                </a:solidFill>
                <a:latin typeface="+mn-lt"/>
                <a:ea typeface="+mn-ea"/>
                <a:cs typeface="+mn-cs"/>
              </a:rPr>
              <a:t> is traded between regions in 2030 and 2050</a:t>
            </a:r>
            <a:r>
              <a:rPr lang="en-US" sz="1200" kern="1200" baseline="0" dirty="0" smtClean="0">
                <a:solidFill>
                  <a:schemeClr val="tx1"/>
                </a:solidFill>
                <a:latin typeface="+mn-lt"/>
                <a:ea typeface="+mn-ea"/>
                <a:cs typeface="+mn-cs"/>
              </a:rPr>
              <a:t> (orange and red bars respectively)</a:t>
            </a:r>
            <a:r>
              <a:rPr lang="en-US" sz="1200" kern="1200" dirty="0" smtClean="0">
                <a:solidFill>
                  <a:schemeClr val="tx1"/>
                </a:solidFill>
                <a:latin typeface="+mn-lt"/>
                <a:ea typeface="+mn-ea"/>
                <a:cs typeface="+mn-cs"/>
              </a:rPr>
              <a:t>. In more detail, the model scenarios show a huge range of potential bioenergy trade: for solid biomass, in ambitious scenarios bioenergy trade ranges </a:t>
            </a:r>
            <a:r>
              <a:rPr lang="en-US" sz="1200" b="1" kern="1200" dirty="0" smtClean="0">
                <a:solidFill>
                  <a:schemeClr val="tx1"/>
                </a:solidFill>
                <a:latin typeface="+mn-lt"/>
                <a:ea typeface="+mn-ea"/>
                <a:cs typeface="+mn-cs"/>
              </a:rPr>
              <a:t>from 700Mt to more than 2,500 Mt in 2030 and from 800 Mt to almost 4,200 Mt in 2050</a:t>
            </a:r>
            <a:r>
              <a:rPr lang="en-US" sz="1200" kern="1200" dirty="0" smtClean="0">
                <a:solidFill>
                  <a:schemeClr val="tx1"/>
                </a:solidFill>
                <a:latin typeface="+mn-lt"/>
                <a:ea typeface="+mn-ea"/>
                <a:cs typeface="+mn-cs"/>
              </a:rPr>
              <a:t>. Russia</a:t>
            </a:r>
            <a:r>
              <a:rPr lang="en-US" sz="1200" kern="1200" baseline="0" dirty="0" smtClean="0">
                <a:solidFill>
                  <a:schemeClr val="tx1"/>
                </a:solidFill>
                <a:latin typeface="+mn-lt"/>
                <a:ea typeface="+mn-ea"/>
                <a:cs typeface="+mn-cs"/>
              </a:rPr>
              <a:t> and Canada are expected to be major exporters; Western Europe and India, major importers.</a:t>
            </a:r>
          </a:p>
          <a:p>
            <a:r>
              <a:rPr lang="en-US" sz="1200" b="1" kern="1200" baseline="0" dirty="0" smtClean="0">
                <a:solidFill>
                  <a:schemeClr val="tx1"/>
                </a:solidFill>
                <a:latin typeface="+mn-lt"/>
                <a:ea typeface="+mn-ea"/>
                <a:cs typeface="+mn-cs"/>
              </a:rPr>
              <a:t>By 2050 Africa is also expected to be a net exporter of solid biomass.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Without harmonized policies however, risks for sustainability are evident. This is the reason why global initiatives like the Global Bioenergy Partnership are needed for facilitating high level policy dialogue on these impellent themes.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it-IT" sz="1200" b="1" kern="1200" dirty="0" smtClean="0">
                <a:solidFill>
                  <a:schemeClr val="tx1"/>
                </a:solidFill>
                <a:latin typeface="+mn-lt"/>
                <a:ea typeface="+mn-ea"/>
                <a:cs typeface="+mn-cs"/>
              </a:rPr>
              <a:t>Source:</a:t>
            </a:r>
          </a:p>
          <a:p>
            <a:r>
              <a:rPr lang="it-IT" sz="1200" b="1" kern="1200" dirty="0" smtClean="0">
                <a:solidFill>
                  <a:schemeClr val="tx1"/>
                </a:solidFill>
                <a:latin typeface="+mn-lt"/>
                <a:ea typeface="+mn-ea"/>
                <a:cs typeface="+mn-cs"/>
              </a:rPr>
              <a:t>IEA Bioenergy Task 40: Future Perspective in Biomass Trade</a:t>
            </a:r>
          </a:p>
          <a:p>
            <a:r>
              <a:rPr lang="it-IT" sz="1200" b="1" kern="1200" dirty="0" smtClean="0">
                <a:solidFill>
                  <a:schemeClr val="tx1"/>
                </a:solidFill>
                <a:latin typeface="+mn-lt"/>
                <a:ea typeface="+mn-ea"/>
                <a:cs typeface="+mn-cs"/>
              </a:rPr>
              <a:t>http://www.bioenergytrade.org/publications.html#Future</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BCACFF-A2CD-40A1-881E-4E005146F6F2}" type="slidenum">
              <a:rPr lang="it-IT">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115395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9</a:t>
            </a:fld>
            <a:endParaRPr lang="it-IT"/>
          </a:p>
        </p:txBody>
      </p:sp>
    </p:spTree>
    <p:extLst>
      <p:ext uri="{BB962C8B-B14F-4D97-AF65-F5344CB8AC3E}">
        <p14:creationId xmlns:p14="http://schemas.microsoft.com/office/powerpoint/2010/main" val="997422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716338"/>
            <a:ext cx="9144000" cy="0"/>
          </a:xfrm>
          <a:prstGeom prst="line">
            <a:avLst/>
          </a:prstGeom>
          <a:noFill/>
          <a:ln w="38100">
            <a:solidFill>
              <a:srgbClr val="006666"/>
            </a:solidFill>
            <a:round/>
            <a:headEnd/>
            <a:tailEnd/>
          </a:ln>
          <a:effectLst/>
        </p:spPr>
        <p:txBody>
          <a:bodyPr/>
          <a:lstStyle/>
          <a:p>
            <a:pPr algn="ctr" fontAlgn="base">
              <a:spcBef>
                <a:spcPct val="0"/>
              </a:spcBef>
              <a:spcAft>
                <a:spcPct val="0"/>
              </a:spcAft>
              <a:defRPr/>
            </a:pPr>
            <a:endParaRPr lang="en-GB" b="1">
              <a:solidFill>
                <a:srgbClr val="006666"/>
              </a:solidFill>
            </a:endParaRPr>
          </a:p>
        </p:txBody>
      </p:sp>
      <p:pic>
        <p:nvPicPr>
          <p:cNvPr id="5" name="Picture 12" descr="GBEPlogo_rgb10cm100dpi"/>
          <p:cNvPicPr>
            <a:picLocks noChangeAspect="1" noChangeArrowheads="1"/>
          </p:cNvPicPr>
          <p:nvPr userDrawn="1"/>
        </p:nvPicPr>
        <p:blipFill>
          <a:blip r:embed="rId2" cstate="print"/>
          <a:srcRect/>
          <a:stretch>
            <a:fillRect/>
          </a:stretch>
        </p:blipFill>
        <p:spPr bwMode="auto">
          <a:xfrm>
            <a:off x="7308850" y="6108700"/>
            <a:ext cx="1835150" cy="749300"/>
          </a:xfrm>
          <a:prstGeom prst="rect">
            <a:avLst/>
          </a:prstGeom>
          <a:noFill/>
          <a:ln w="9525">
            <a:noFill/>
            <a:miter lim="800000"/>
            <a:headEnd/>
            <a:tailEnd/>
          </a:ln>
        </p:spPr>
      </p:pic>
      <p:sp>
        <p:nvSpPr>
          <p:cNvPr id="263170" name="Rectangle 2"/>
          <p:cNvSpPr>
            <a:spLocks noGrp="1" noChangeArrowheads="1"/>
          </p:cNvSpPr>
          <p:nvPr>
            <p:ph type="ctrTitle"/>
          </p:nvPr>
        </p:nvSpPr>
        <p:spPr>
          <a:xfrm>
            <a:off x="685800" y="2130425"/>
            <a:ext cx="7772400" cy="1470025"/>
          </a:xfrm>
        </p:spPr>
        <p:txBody>
          <a:bodyPr/>
          <a:lstStyle>
            <a:lvl1pPr algn="ctr">
              <a:defRPr>
                <a:solidFill>
                  <a:srgbClr val="FF6600"/>
                </a:solidFill>
              </a:defRPr>
            </a:lvl1pPr>
          </a:lstStyle>
          <a:p>
            <a:r>
              <a:rPr lang="en-GB"/>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6666"/>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6666"/>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D4E061C-5F03-4753-B413-0BA03FD38A6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6940594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1ABCE-253F-4232-ABC7-7B02C8E06508}"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66744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60350"/>
            <a:ext cx="216535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60350"/>
            <a:ext cx="6345238"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671A4-89BC-4401-BD53-36177A61AED3}"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9998949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62988"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24254-B410-4C48-8D46-A938B90C252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2412296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endParaRPr>
          </a:p>
        </p:txBody>
      </p:sp>
      <p:graphicFrame>
        <p:nvGraphicFramePr>
          <p:cNvPr id="7"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4206" name="Photo Editor Photo" r:id="rId3" imgW="2943636" imgH="1200318" progId="">
                  <p:embed/>
                </p:oleObj>
              </mc:Choice>
              <mc:Fallback>
                <p:oleObj name="Photo Editor Photo" r:id="rId3" imgW="2943636" imgH="1200318" progId="">
                  <p:embed/>
                  <p:pic>
                    <p:nvPicPr>
                      <p:cNvPr id="0" name="Picture 16"/>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s-CO">
              <a:solidFill>
                <a:srgbClr val="006666"/>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s-CO">
              <a:solidFill>
                <a:srgbClr val="006666"/>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0EF944B6-C27D-466D-8870-D549AEC7AC8C}" type="slidenum">
              <a:rPr lang="es-CO">
                <a:solidFill>
                  <a:srgbClr val="006666"/>
                </a:solidFill>
              </a:rPr>
              <a:pPr>
                <a:defRPr/>
              </a:pPr>
              <a:t>‹#›</a:t>
            </a:fld>
            <a:endParaRPr lang="es-CO">
              <a:solidFill>
                <a:srgbClr val="006666"/>
              </a:solidFill>
            </a:endParaRPr>
          </a:p>
        </p:txBody>
      </p:sp>
    </p:spTree>
    <p:extLst>
      <p:ext uri="{BB962C8B-B14F-4D97-AF65-F5344CB8AC3E}">
        <p14:creationId xmlns:p14="http://schemas.microsoft.com/office/powerpoint/2010/main" val="31738631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716338"/>
            <a:ext cx="9144000" cy="0"/>
          </a:xfrm>
          <a:prstGeom prst="line">
            <a:avLst/>
          </a:prstGeom>
          <a:noFill/>
          <a:ln w="38100">
            <a:solidFill>
              <a:srgbClr val="006666"/>
            </a:solidFill>
            <a:round/>
            <a:headEnd/>
            <a:tailEnd/>
          </a:ln>
          <a:effectLst/>
        </p:spPr>
        <p:txBody>
          <a:bodyPr/>
          <a:lstStyle/>
          <a:p>
            <a:pPr algn="ctr" fontAlgn="base">
              <a:spcBef>
                <a:spcPct val="0"/>
              </a:spcBef>
              <a:spcAft>
                <a:spcPct val="0"/>
              </a:spcAft>
              <a:defRPr/>
            </a:pPr>
            <a:endParaRPr lang="en-GB" b="1">
              <a:solidFill>
                <a:srgbClr val="006666"/>
              </a:solidFill>
              <a:cs typeface="Arial" charset="0"/>
            </a:endParaRPr>
          </a:p>
        </p:txBody>
      </p:sp>
      <p:pic>
        <p:nvPicPr>
          <p:cNvPr id="5" name="Picture 12" descr="GBEPlogo_rgb10cm100dpi"/>
          <p:cNvPicPr>
            <a:picLocks noChangeAspect="1" noChangeArrowheads="1"/>
          </p:cNvPicPr>
          <p:nvPr userDrawn="1"/>
        </p:nvPicPr>
        <p:blipFill>
          <a:blip r:embed="rId2" cstate="print"/>
          <a:srcRect/>
          <a:stretch>
            <a:fillRect/>
          </a:stretch>
        </p:blipFill>
        <p:spPr bwMode="auto">
          <a:xfrm>
            <a:off x="7308850" y="6108700"/>
            <a:ext cx="1835150" cy="749300"/>
          </a:xfrm>
          <a:prstGeom prst="rect">
            <a:avLst/>
          </a:prstGeom>
          <a:noFill/>
          <a:ln w="9525">
            <a:noFill/>
            <a:miter lim="800000"/>
            <a:headEnd/>
            <a:tailEnd/>
          </a:ln>
        </p:spPr>
      </p:pic>
      <p:sp>
        <p:nvSpPr>
          <p:cNvPr id="263170" name="Rectangle 2"/>
          <p:cNvSpPr>
            <a:spLocks noGrp="1" noChangeArrowheads="1"/>
          </p:cNvSpPr>
          <p:nvPr>
            <p:ph type="ctrTitle"/>
          </p:nvPr>
        </p:nvSpPr>
        <p:spPr>
          <a:xfrm>
            <a:off x="685800" y="2130425"/>
            <a:ext cx="7772400" cy="1470025"/>
          </a:xfrm>
        </p:spPr>
        <p:txBody>
          <a:bodyPr/>
          <a:lstStyle>
            <a:lvl1pPr algn="ctr">
              <a:defRPr>
                <a:solidFill>
                  <a:srgbClr val="FF6600"/>
                </a:solidFill>
              </a:defRPr>
            </a:lvl1pPr>
          </a:lstStyle>
          <a:p>
            <a:r>
              <a:rPr lang="en-GB"/>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6666"/>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6666"/>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D4E061C-5F03-4753-B413-0BA03FD38A6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2693844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FD30A0-E7FA-4CDE-99E0-1FA422EC0187}"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0509398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9F35B2-B9C8-4708-AD6A-15A07EDF05B0}"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4809916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AECEC8-C52F-4903-B925-48929A0F3C2D}"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5731822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C46976-0C07-4256-8B1D-479DF7E20AA2}"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1736046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3CD0B-6D79-4DBC-B61B-69C7829CA46C}"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8121502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FD30A0-E7FA-4CDE-99E0-1FA422EC0187}"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1795398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0D29C2-1B5C-48FB-9E78-FE8A77E5E3FF}"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985636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B2645-CDA2-4895-AA9D-5370040B8104}"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587604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7AC37-0CA5-40CD-8EB8-DA2486C41521}"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7812132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1ABCE-253F-4232-ABC7-7B02C8E06508}"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3777363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60350"/>
            <a:ext cx="216535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60350"/>
            <a:ext cx="6345238"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671A4-89BC-4401-BD53-36177A61AED3}"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7060114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62988"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24254-B410-4C48-8D46-A938B90C252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3644884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9F35B2-B9C8-4708-AD6A-15A07EDF05B0}"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685433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AECEC8-C52F-4903-B925-48929A0F3C2D}"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1921393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C46976-0C07-4256-8B1D-479DF7E20AA2}"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73933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3CD0B-6D79-4DBC-B61B-69C7829CA46C}"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1412587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0D29C2-1B5C-48FB-9E78-FE8A77E5E3FF}"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4786620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B2645-CDA2-4895-AA9D-5370040B8104}"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2699979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7AC37-0CA5-40CD-8EB8-DA2486C41521}"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8343972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3.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50825" y="260350"/>
            <a:ext cx="8662988"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fontAlgn="base">
              <a:spcBef>
                <a:spcPct val="0"/>
              </a:spcBef>
              <a:spcAft>
                <a:spcPct val="0"/>
              </a:spcAft>
              <a:defRPr/>
            </a:pPr>
            <a:fld id="{677186FE-C4E0-4306-BD0B-179C87D76D95}" type="slidenum">
              <a:rPr lang="en-GB">
                <a:solidFill>
                  <a:srgbClr val="006666"/>
                </a:solidFill>
              </a:rPr>
              <a:pPr fontAlgn="base">
                <a:spcBef>
                  <a:spcPct val="0"/>
                </a:spcBef>
                <a:spcAft>
                  <a:spcPct val="0"/>
                </a:spcAft>
                <a:defRPr/>
              </a:pPr>
              <a:t>‹#›</a:t>
            </a:fld>
            <a:endParaRPr lang="en-GB">
              <a:solidFill>
                <a:srgbClr val="006666"/>
              </a:solidFill>
            </a:endParaRPr>
          </a:p>
        </p:txBody>
      </p:sp>
      <p:sp>
        <p:nvSpPr>
          <p:cNvPr id="262151"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endParaRPr>
          </a:p>
        </p:txBody>
      </p:sp>
      <p:graphicFrame>
        <p:nvGraphicFramePr>
          <p:cNvPr id="1026"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3182" name="Photo Editor Photo" r:id="rId16" imgW="2943636" imgH="1200318" progId="">
                  <p:embed/>
                </p:oleObj>
              </mc:Choice>
              <mc:Fallback>
                <p:oleObj name="Photo Editor Photo" r:id="rId16" imgW="2943636" imgH="1200318" progId="">
                  <p:embed/>
                  <p:pic>
                    <p:nvPicPr>
                      <p:cNvPr id="0" name="Picture 16"/>
                      <p:cNvPicPr>
                        <a:picLocks noChangeAspect="1" noChangeArrowheads="1"/>
                      </p:cNvPicPr>
                      <p:nvPr/>
                    </p:nvPicPr>
                    <p:blipFill>
                      <a:blip r:embed="rId17">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6666"/>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75816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fade/>
  </p:transition>
  <p:txStyles>
    <p:titleStyle>
      <a:lvl1pPr algn="l" rtl="0" eaLnBrk="0" fontAlgn="base" hangingPunct="0">
        <a:spcBef>
          <a:spcPct val="0"/>
        </a:spcBef>
        <a:spcAft>
          <a:spcPct val="0"/>
        </a:spcAft>
        <a:defRPr sz="4400">
          <a:solidFill>
            <a:srgbClr val="006666"/>
          </a:solidFill>
          <a:latin typeface="+mj-lt"/>
          <a:ea typeface="+mj-ea"/>
          <a:cs typeface="+mj-cs"/>
        </a:defRPr>
      </a:lvl1pPr>
      <a:lvl2pPr algn="l" rtl="0" eaLnBrk="0" fontAlgn="base" hangingPunct="0">
        <a:spcBef>
          <a:spcPct val="0"/>
        </a:spcBef>
        <a:spcAft>
          <a:spcPct val="0"/>
        </a:spcAft>
        <a:defRPr sz="4400">
          <a:solidFill>
            <a:srgbClr val="006666"/>
          </a:solidFill>
          <a:latin typeface="Arial" charset="0"/>
        </a:defRPr>
      </a:lvl2pPr>
      <a:lvl3pPr algn="l" rtl="0" eaLnBrk="0" fontAlgn="base" hangingPunct="0">
        <a:spcBef>
          <a:spcPct val="0"/>
        </a:spcBef>
        <a:spcAft>
          <a:spcPct val="0"/>
        </a:spcAft>
        <a:defRPr sz="4400">
          <a:solidFill>
            <a:srgbClr val="006666"/>
          </a:solidFill>
          <a:latin typeface="Arial" charset="0"/>
        </a:defRPr>
      </a:lvl3pPr>
      <a:lvl4pPr algn="l" rtl="0" eaLnBrk="0" fontAlgn="base" hangingPunct="0">
        <a:spcBef>
          <a:spcPct val="0"/>
        </a:spcBef>
        <a:spcAft>
          <a:spcPct val="0"/>
        </a:spcAft>
        <a:defRPr sz="4400">
          <a:solidFill>
            <a:srgbClr val="006666"/>
          </a:solidFill>
          <a:latin typeface="Arial" charset="0"/>
        </a:defRPr>
      </a:lvl4pPr>
      <a:lvl5pPr algn="l" rtl="0" eaLnBrk="0" fontAlgn="base" hangingPunct="0">
        <a:spcBef>
          <a:spcPct val="0"/>
        </a:spcBef>
        <a:spcAft>
          <a:spcPct val="0"/>
        </a:spcAft>
        <a:defRPr sz="4400">
          <a:solidFill>
            <a:srgbClr val="006666"/>
          </a:solidFill>
          <a:latin typeface="Arial" charset="0"/>
        </a:defRPr>
      </a:lvl5pPr>
      <a:lvl6pPr marL="457200" algn="l" rtl="0" fontAlgn="base">
        <a:spcBef>
          <a:spcPct val="0"/>
        </a:spcBef>
        <a:spcAft>
          <a:spcPct val="0"/>
        </a:spcAft>
        <a:defRPr sz="4400">
          <a:solidFill>
            <a:srgbClr val="006666"/>
          </a:solidFill>
          <a:latin typeface="Arial" charset="0"/>
        </a:defRPr>
      </a:lvl6pPr>
      <a:lvl7pPr marL="914400" algn="l" rtl="0" fontAlgn="base">
        <a:spcBef>
          <a:spcPct val="0"/>
        </a:spcBef>
        <a:spcAft>
          <a:spcPct val="0"/>
        </a:spcAft>
        <a:defRPr sz="4400">
          <a:solidFill>
            <a:srgbClr val="006666"/>
          </a:solidFill>
          <a:latin typeface="Arial" charset="0"/>
        </a:defRPr>
      </a:lvl7pPr>
      <a:lvl8pPr marL="1371600" algn="l" rtl="0" fontAlgn="base">
        <a:spcBef>
          <a:spcPct val="0"/>
        </a:spcBef>
        <a:spcAft>
          <a:spcPct val="0"/>
        </a:spcAft>
        <a:defRPr sz="4400">
          <a:solidFill>
            <a:srgbClr val="006666"/>
          </a:solidFill>
          <a:latin typeface="Arial" charset="0"/>
        </a:defRPr>
      </a:lvl8pPr>
      <a:lvl9pPr marL="1828800" algn="l" rtl="0" fontAlgn="base">
        <a:spcBef>
          <a:spcPct val="0"/>
        </a:spcBef>
        <a:spcAft>
          <a:spcPct val="0"/>
        </a:spcAft>
        <a:defRPr sz="4400">
          <a:solidFill>
            <a:srgbClr val="0066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50825" y="260350"/>
            <a:ext cx="8662988"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fontAlgn="base">
              <a:spcBef>
                <a:spcPct val="0"/>
              </a:spcBef>
              <a:spcAft>
                <a:spcPct val="0"/>
              </a:spcAft>
              <a:defRPr/>
            </a:pPr>
            <a:fld id="{677186FE-C4E0-4306-BD0B-179C87D76D95}" type="slidenum">
              <a:rPr lang="en-GB">
                <a:solidFill>
                  <a:srgbClr val="006666"/>
                </a:solidFill>
              </a:rPr>
              <a:pPr fontAlgn="base">
                <a:spcBef>
                  <a:spcPct val="0"/>
                </a:spcBef>
                <a:spcAft>
                  <a:spcPct val="0"/>
                </a:spcAft>
                <a:defRPr/>
              </a:pPr>
              <a:t>‹#›</a:t>
            </a:fld>
            <a:endParaRPr lang="en-GB">
              <a:solidFill>
                <a:srgbClr val="006666"/>
              </a:solidFill>
            </a:endParaRPr>
          </a:p>
        </p:txBody>
      </p:sp>
      <p:sp>
        <p:nvSpPr>
          <p:cNvPr id="262151"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cs typeface="Arial" charset="0"/>
            </a:endParaRPr>
          </a:p>
        </p:txBody>
      </p:sp>
      <p:graphicFrame>
        <p:nvGraphicFramePr>
          <p:cNvPr id="1026"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5211" name="Photo Editor Photo" r:id="rId15" imgW="2943636" imgH="1200318" progId="">
                  <p:embed/>
                </p:oleObj>
              </mc:Choice>
              <mc:Fallback>
                <p:oleObj name="Photo Editor Photo" r:id="rId15" imgW="2943636" imgH="1200318" progId="">
                  <p:embed/>
                  <p:pic>
                    <p:nvPicPr>
                      <p:cNvPr id="0" name=""/>
                      <p:cNvPicPr>
                        <a:picLocks noChangeAspect="1" noChangeArrowheads="1"/>
                      </p:cNvPicPr>
                      <p:nvPr/>
                    </p:nvPicPr>
                    <p:blipFill>
                      <a:blip r:embed="rId16">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6666"/>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79254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fade/>
  </p:transition>
  <p:txStyles>
    <p:titleStyle>
      <a:lvl1pPr algn="l" rtl="0" eaLnBrk="0" fontAlgn="base" hangingPunct="0">
        <a:spcBef>
          <a:spcPct val="0"/>
        </a:spcBef>
        <a:spcAft>
          <a:spcPct val="0"/>
        </a:spcAft>
        <a:defRPr sz="4400">
          <a:solidFill>
            <a:srgbClr val="006666"/>
          </a:solidFill>
          <a:latin typeface="+mj-lt"/>
          <a:ea typeface="+mj-ea"/>
          <a:cs typeface="+mj-cs"/>
        </a:defRPr>
      </a:lvl1pPr>
      <a:lvl2pPr algn="l" rtl="0" eaLnBrk="0" fontAlgn="base" hangingPunct="0">
        <a:spcBef>
          <a:spcPct val="0"/>
        </a:spcBef>
        <a:spcAft>
          <a:spcPct val="0"/>
        </a:spcAft>
        <a:defRPr sz="4400">
          <a:solidFill>
            <a:srgbClr val="006666"/>
          </a:solidFill>
          <a:latin typeface="Arial" charset="0"/>
        </a:defRPr>
      </a:lvl2pPr>
      <a:lvl3pPr algn="l" rtl="0" eaLnBrk="0" fontAlgn="base" hangingPunct="0">
        <a:spcBef>
          <a:spcPct val="0"/>
        </a:spcBef>
        <a:spcAft>
          <a:spcPct val="0"/>
        </a:spcAft>
        <a:defRPr sz="4400">
          <a:solidFill>
            <a:srgbClr val="006666"/>
          </a:solidFill>
          <a:latin typeface="Arial" charset="0"/>
        </a:defRPr>
      </a:lvl3pPr>
      <a:lvl4pPr algn="l" rtl="0" eaLnBrk="0" fontAlgn="base" hangingPunct="0">
        <a:spcBef>
          <a:spcPct val="0"/>
        </a:spcBef>
        <a:spcAft>
          <a:spcPct val="0"/>
        </a:spcAft>
        <a:defRPr sz="4400">
          <a:solidFill>
            <a:srgbClr val="006666"/>
          </a:solidFill>
          <a:latin typeface="Arial" charset="0"/>
        </a:defRPr>
      </a:lvl4pPr>
      <a:lvl5pPr algn="l" rtl="0" eaLnBrk="0" fontAlgn="base" hangingPunct="0">
        <a:spcBef>
          <a:spcPct val="0"/>
        </a:spcBef>
        <a:spcAft>
          <a:spcPct val="0"/>
        </a:spcAft>
        <a:defRPr sz="4400">
          <a:solidFill>
            <a:srgbClr val="006666"/>
          </a:solidFill>
          <a:latin typeface="Arial" charset="0"/>
        </a:defRPr>
      </a:lvl5pPr>
      <a:lvl6pPr marL="457200" algn="l" rtl="0" fontAlgn="base">
        <a:spcBef>
          <a:spcPct val="0"/>
        </a:spcBef>
        <a:spcAft>
          <a:spcPct val="0"/>
        </a:spcAft>
        <a:defRPr sz="4400">
          <a:solidFill>
            <a:srgbClr val="006666"/>
          </a:solidFill>
          <a:latin typeface="Arial" charset="0"/>
        </a:defRPr>
      </a:lvl6pPr>
      <a:lvl7pPr marL="914400" algn="l" rtl="0" fontAlgn="base">
        <a:spcBef>
          <a:spcPct val="0"/>
        </a:spcBef>
        <a:spcAft>
          <a:spcPct val="0"/>
        </a:spcAft>
        <a:defRPr sz="4400">
          <a:solidFill>
            <a:srgbClr val="006666"/>
          </a:solidFill>
          <a:latin typeface="Arial" charset="0"/>
        </a:defRPr>
      </a:lvl7pPr>
      <a:lvl8pPr marL="1371600" algn="l" rtl="0" fontAlgn="base">
        <a:spcBef>
          <a:spcPct val="0"/>
        </a:spcBef>
        <a:spcAft>
          <a:spcPct val="0"/>
        </a:spcAft>
        <a:defRPr sz="4400">
          <a:solidFill>
            <a:srgbClr val="006666"/>
          </a:solidFill>
          <a:latin typeface="Arial" charset="0"/>
        </a:defRPr>
      </a:lvl8pPr>
      <a:lvl9pPr marL="1828800" algn="l" rtl="0" fontAlgn="base">
        <a:spcBef>
          <a:spcPct val="0"/>
        </a:spcBef>
        <a:spcAft>
          <a:spcPct val="0"/>
        </a:spcAft>
        <a:defRPr sz="4400">
          <a:solidFill>
            <a:srgbClr val="0066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www.globalbioenergy.org/"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Rectangle 7"/>
          <p:cNvSpPr>
            <a:spLocks noGrp="1" noChangeArrowheads="1"/>
          </p:cNvSpPr>
          <p:nvPr>
            <p:ph type="ctrTitle"/>
          </p:nvPr>
        </p:nvSpPr>
        <p:spPr>
          <a:xfrm>
            <a:off x="0" y="476672"/>
            <a:ext cx="9144000" cy="2550691"/>
          </a:xfrm>
        </p:spPr>
        <p:txBody>
          <a:bodyPr/>
          <a:lstStyle/>
          <a:p>
            <a:pPr eaLnBrk="1" hangingPunct="1">
              <a:spcAft>
                <a:spcPct val="50000"/>
              </a:spcAft>
              <a:defRPr/>
            </a:pPr>
            <a:r>
              <a:rPr lang="en-US" sz="3600" b="1" i="1" kern="1200" dirty="0" smtClean="0">
                <a:solidFill>
                  <a:srgbClr val="F3850D"/>
                </a:solidFill>
                <a:ea typeface="+mn-ea"/>
                <a:cs typeface="Arial" charset="0"/>
              </a:rPr>
              <a:t>Bioenergy Development: the Global Context</a:t>
            </a:r>
            <a:endParaRPr lang="en-GB" sz="2800" i="1" kern="1200" dirty="0" smtClean="0">
              <a:solidFill>
                <a:srgbClr val="F3850D"/>
              </a:solidFill>
              <a:ea typeface="+mn-ea"/>
              <a:cs typeface="Arial" charset="0"/>
            </a:endParaRPr>
          </a:p>
        </p:txBody>
      </p:sp>
      <p:sp>
        <p:nvSpPr>
          <p:cNvPr id="249859" name="Rectangle 3"/>
          <p:cNvSpPr>
            <a:spLocks noGrp="1" noChangeArrowheads="1"/>
          </p:cNvSpPr>
          <p:nvPr>
            <p:ph type="subTitle" idx="1"/>
          </p:nvPr>
        </p:nvSpPr>
        <p:spPr>
          <a:xfrm>
            <a:off x="0" y="3429000"/>
            <a:ext cx="9144000" cy="3141662"/>
          </a:xfrm>
        </p:spPr>
        <p:txBody>
          <a:bodyPr/>
          <a:lstStyle/>
          <a:p>
            <a:pPr>
              <a:defRPr/>
            </a:pPr>
            <a:endParaRPr lang="en-US" sz="700" b="1" dirty="0" smtClean="0"/>
          </a:p>
          <a:p>
            <a:pPr>
              <a:spcBef>
                <a:spcPct val="50000"/>
              </a:spcBef>
              <a:defRPr/>
            </a:pPr>
            <a:endParaRPr lang="en-US" sz="1400" b="1" i="1" dirty="0" smtClean="0">
              <a:solidFill>
                <a:srgbClr val="006666"/>
              </a:solidFill>
            </a:endParaRPr>
          </a:p>
          <a:p>
            <a:r>
              <a:rPr lang="en-US" sz="1800" b="1" dirty="0" smtClean="0"/>
              <a:t>Validation Workshop on the ECOWAS Bioenergy Policy</a:t>
            </a:r>
            <a:endParaRPr lang="en-US" sz="1800" dirty="0"/>
          </a:p>
          <a:p>
            <a:r>
              <a:rPr lang="it-IT" sz="1800" b="1" i="1" dirty="0" smtClean="0"/>
              <a:t>Dakar, Senegal – 30 </a:t>
            </a:r>
            <a:r>
              <a:rPr lang="it-IT" sz="1800" b="1" i="1" dirty="0" err="1" smtClean="0"/>
              <a:t>September</a:t>
            </a:r>
            <a:r>
              <a:rPr lang="it-IT" sz="1800" b="1" i="1" dirty="0" smtClean="0"/>
              <a:t> 2015</a:t>
            </a:r>
            <a:endParaRPr lang="en-US" sz="1800" dirty="0"/>
          </a:p>
          <a:p>
            <a:pPr lvl="0">
              <a:spcBef>
                <a:spcPts val="0"/>
              </a:spcBef>
              <a:defRPr/>
            </a:pPr>
            <a:endParaRPr lang="en-US" sz="1200" b="1" i="1" dirty="0" smtClean="0">
              <a:solidFill>
                <a:srgbClr val="006666"/>
              </a:solidFill>
              <a:latin typeface="Arial" charset="0"/>
              <a:cs typeface="Arial" pitchFamily="34" charset="0"/>
            </a:endParaRPr>
          </a:p>
          <a:p>
            <a:pPr lvl="0">
              <a:spcBef>
                <a:spcPts val="0"/>
              </a:spcBef>
              <a:defRPr/>
            </a:pPr>
            <a:r>
              <a:rPr lang="en-US" sz="1600" b="1" i="1" dirty="0" smtClean="0">
                <a:solidFill>
                  <a:srgbClr val="006666"/>
                </a:solidFill>
                <a:latin typeface="Arial" charset="0"/>
                <a:cs typeface="Arial" pitchFamily="34" charset="0"/>
              </a:rPr>
              <a:t>Dr. Maria Michela Morese </a:t>
            </a:r>
          </a:p>
          <a:p>
            <a:pPr lvl="0">
              <a:spcBef>
                <a:spcPts val="0"/>
              </a:spcBef>
              <a:defRPr/>
            </a:pPr>
            <a:r>
              <a:rPr lang="en-US" sz="1400" i="1" dirty="0" smtClean="0">
                <a:solidFill>
                  <a:srgbClr val="006666"/>
                </a:solidFill>
                <a:latin typeface="Arial" charset="0"/>
                <a:cs typeface="Arial" pitchFamily="34" charset="0"/>
              </a:rPr>
              <a:t>Executive Secretary </a:t>
            </a:r>
          </a:p>
          <a:p>
            <a:pPr lvl="0">
              <a:spcBef>
                <a:spcPts val="0"/>
              </a:spcBef>
              <a:defRPr/>
            </a:pPr>
            <a:r>
              <a:rPr lang="en-US" sz="1400" i="1" dirty="0" smtClean="0">
                <a:solidFill>
                  <a:srgbClr val="006666"/>
                </a:solidFill>
                <a:latin typeface="Arial" charset="0"/>
                <a:cs typeface="Arial" pitchFamily="34" charset="0"/>
              </a:rPr>
              <a:t>Global Bioenergy Partnership</a:t>
            </a:r>
            <a:endParaRPr lang="en-US" sz="1400" i="1" dirty="0">
              <a:solidFill>
                <a:srgbClr val="006666"/>
              </a:solidFill>
              <a:latin typeface="Arial" charset="0"/>
              <a:cs typeface="Arial" pitchFamily="34" charset="0"/>
            </a:endParaRPr>
          </a:p>
          <a:p>
            <a:pPr>
              <a:spcBef>
                <a:spcPts val="0"/>
              </a:spcBef>
              <a:defRPr/>
            </a:pPr>
            <a:r>
              <a:rPr lang="en-US" sz="1400" i="1" dirty="0" smtClean="0">
                <a:solidFill>
                  <a:srgbClr val="006666"/>
                </a:solidFill>
                <a:latin typeface="Arial" charset="0"/>
                <a:cs typeface="Arial" pitchFamily="34" charset="0"/>
              </a:rPr>
              <a:t>Food and Agriculture Organization of the United Nations (FAO</a:t>
            </a:r>
            <a:r>
              <a:rPr lang="en-US" sz="1400" i="1" dirty="0">
                <a:solidFill>
                  <a:srgbClr val="006666"/>
                </a:solidFill>
                <a:latin typeface="Arial" charset="0"/>
                <a:cs typeface="Arial" pitchFamily="34" charset="0"/>
              </a:rPr>
              <a:t>)</a:t>
            </a:r>
          </a:p>
          <a:p>
            <a:pPr>
              <a:spcBef>
                <a:spcPct val="50000"/>
              </a:spcBef>
              <a:defRPr/>
            </a:pPr>
            <a:endParaRPr lang="en-US" sz="1600" b="1" dirty="0" smtClean="0">
              <a:solidFill>
                <a:srgbClr val="006666"/>
              </a:solidFill>
              <a:ea typeface="+mj-ea"/>
              <a:cs typeface="+mj-cs"/>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eaLnBrk="1" hangingPunct="1">
              <a:lnSpc>
                <a:spcPct val="90000"/>
              </a:lnSpc>
              <a:defRPr/>
            </a:pPr>
            <a:endParaRPr lang="en-US" sz="2400" dirty="0" smtClean="0">
              <a:effectLst>
                <a:outerShdw blurRad="38100" dist="38100" dir="2700000" algn="tl">
                  <a:srgbClr val="C0C0C0"/>
                </a:outerShdw>
              </a:effectLst>
            </a:endParaRPr>
          </a:p>
        </p:txBody>
      </p:sp>
      <p:sp>
        <p:nvSpPr>
          <p:cNvPr id="6148" name="Rectangle 9"/>
          <p:cNvSpPr>
            <a:spLocks noChangeArrowheads="1"/>
          </p:cNvSpPr>
          <p:nvPr/>
        </p:nvSpPr>
        <p:spPr bwMode="auto">
          <a:xfrm>
            <a:off x="0" y="4005263"/>
            <a:ext cx="9144000" cy="684212"/>
          </a:xfrm>
          <a:prstGeom prst="rect">
            <a:avLst/>
          </a:prstGeom>
          <a:noFill/>
          <a:ln w="9525">
            <a:noFill/>
            <a:miter lim="800000"/>
            <a:headEnd/>
            <a:tailEnd/>
          </a:ln>
        </p:spPr>
        <p:txBody>
          <a:bodyPr anchor="ctr"/>
          <a:lstStyle/>
          <a:p>
            <a:pPr algn="ctr" fontAlgn="base">
              <a:spcBef>
                <a:spcPct val="0"/>
              </a:spcBef>
              <a:spcAft>
                <a:spcPct val="50000"/>
              </a:spcAft>
            </a:pPr>
            <a:endParaRPr lang="en-GB">
              <a:solidFill>
                <a:srgbClr val="006666"/>
              </a:solidFill>
              <a:cs typeface="Arial" charset="0"/>
            </a:endParaRPr>
          </a:p>
        </p:txBody>
      </p:sp>
      <p:sp>
        <p:nvSpPr>
          <p:cNvPr id="6149" name="Rectangle 12"/>
          <p:cNvSpPr>
            <a:spLocks noChangeArrowheads="1"/>
          </p:cNvSpPr>
          <p:nvPr/>
        </p:nvSpPr>
        <p:spPr bwMode="auto">
          <a:xfrm>
            <a:off x="-180975" y="5273675"/>
            <a:ext cx="9324975" cy="1584325"/>
          </a:xfrm>
          <a:prstGeom prst="rect">
            <a:avLst/>
          </a:prstGeom>
          <a:noFill/>
          <a:ln w="9525">
            <a:noFill/>
            <a:miter lim="800000"/>
            <a:headEnd/>
            <a:tailEnd/>
          </a:ln>
        </p:spPr>
        <p:txBody>
          <a:bodyPr anchor="ctr"/>
          <a:lstStyle/>
          <a:p>
            <a:pPr algn="ctr" fontAlgn="base">
              <a:spcBef>
                <a:spcPct val="0"/>
              </a:spcBef>
              <a:spcAft>
                <a:spcPct val="0"/>
              </a:spcAft>
            </a:pPr>
            <a:r>
              <a:rPr lang="en-GB">
                <a:solidFill>
                  <a:srgbClr val="006666"/>
                </a:solidFill>
                <a:cs typeface="Arial" charset="0"/>
              </a:rPr>
              <a:t> </a:t>
            </a:r>
            <a:endParaRPr lang="en-GB" sz="1600" i="1">
              <a:solidFill>
                <a:srgbClr val="006666"/>
              </a:solidFill>
              <a:cs typeface="Arial" charset="0"/>
            </a:endParaRPr>
          </a:p>
        </p:txBody>
      </p:sp>
      <p:pic>
        <p:nvPicPr>
          <p:cNvPr id="7" name="Picture 4" descr="Logos FAO bleu.jpg"/>
          <p:cNvPicPr>
            <a:picLocks noChangeAspect="1"/>
          </p:cNvPicPr>
          <p:nvPr/>
        </p:nvPicPr>
        <p:blipFill>
          <a:blip r:embed="rId3" cstate="print"/>
          <a:srcRect/>
          <a:stretch>
            <a:fillRect/>
          </a:stretch>
        </p:blipFill>
        <p:spPr bwMode="auto">
          <a:xfrm>
            <a:off x="179388" y="5876925"/>
            <a:ext cx="854075" cy="854075"/>
          </a:xfrm>
          <a:prstGeom prst="rect">
            <a:avLst/>
          </a:prstGeom>
          <a:noFill/>
          <a:ln w="9525">
            <a:noFill/>
            <a:miter lim="800000"/>
            <a:headEnd/>
            <a:tailEnd/>
          </a:ln>
        </p:spPr>
      </p:pic>
    </p:spTree>
    <p:extLst>
      <p:ext uri="{BB962C8B-B14F-4D97-AF65-F5344CB8AC3E}">
        <p14:creationId xmlns:p14="http://schemas.microsoft.com/office/powerpoint/2010/main" val="1847932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kern="1200" dirty="0">
                <a:solidFill>
                  <a:srgbClr val="F3850D"/>
                </a:solidFill>
                <a:latin typeface="+mn-lt"/>
                <a:ea typeface="+mn-ea"/>
                <a:cs typeface="Arial" charset="0"/>
              </a:rPr>
              <a:t>GBEP </a:t>
            </a:r>
            <a:r>
              <a:rPr lang="en-US" sz="2800" b="1" kern="1200" dirty="0" smtClean="0">
                <a:solidFill>
                  <a:srgbClr val="F3850D"/>
                </a:solidFill>
                <a:latin typeface="+mn-lt"/>
                <a:ea typeface="+mn-ea"/>
                <a:cs typeface="Arial" charset="0"/>
              </a:rPr>
              <a:t>Membership</a:t>
            </a:r>
            <a:endParaRPr lang="en-US" sz="2800" b="1" kern="1200" dirty="0">
              <a:solidFill>
                <a:srgbClr val="F3850D"/>
              </a:solidFill>
              <a:latin typeface="+mn-lt"/>
              <a:ea typeface="+mn-ea"/>
              <a:cs typeface="Arial" charset="0"/>
            </a:endParaRPr>
          </a:p>
        </p:txBody>
      </p:sp>
      <p:pic>
        <p:nvPicPr>
          <p:cNvPr id="6146" name="Picture 2" descr="C:\Users\rossia\AppData\Local\Microsoft\Windows\Temporary Internet Files\Content.Outlook\AR0N63NW\ML_GBEP_PO_world_map_July_20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071" y="1298896"/>
            <a:ext cx="4733924" cy="555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004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715250" cy="850106"/>
          </a:xfrm>
        </p:spPr>
        <p:txBody>
          <a:bodyPr/>
          <a:lstStyle/>
          <a:p>
            <a:pPr algn="ctr" eaLnBrk="1" hangingPunct="1"/>
            <a:r>
              <a:rPr lang="es-CO" sz="2800" b="1" kern="1200" dirty="0" smtClean="0">
                <a:solidFill>
                  <a:srgbClr val="F3850D"/>
                </a:solidFill>
                <a:latin typeface="+mn-lt"/>
                <a:ea typeface="+mn-ea"/>
                <a:cs typeface="Arial" charset="0"/>
              </a:rPr>
              <a:t>GBEP </a:t>
            </a:r>
            <a:r>
              <a:rPr lang="es-CO" sz="2800" b="1" kern="1200" dirty="0" err="1" smtClean="0">
                <a:solidFill>
                  <a:srgbClr val="F3850D"/>
                </a:solidFill>
                <a:latin typeface="+mn-lt"/>
                <a:ea typeface="+mn-ea"/>
                <a:cs typeface="Arial" charset="0"/>
              </a:rPr>
              <a:t>Sustainability</a:t>
            </a:r>
            <a:r>
              <a:rPr lang="es-CO" sz="2800" b="1" kern="1200" dirty="0" smtClean="0">
                <a:solidFill>
                  <a:srgbClr val="F3850D"/>
                </a:solidFill>
                <a:latin typeface="+mn-lt"/>
                <a:ea typeface="+mn-ea"/>
                <a:cs typeface="Arial" charset="0"/>
              </a:rPr>
              <a:t> </a:t>
            </a:r>
            <a:r>
              <a:rPr lang="es-CO" sz="2800" b="1" kern="1200" dirty="0" err="1" smtClean="0">
                <a:solidFill>
                  <a:srgbClr val="F3850D"/>
                </a:solidFill>
                <a:latin typeface="+mn-lt"/>
                <a:ea typeface="+mn-ea"/>
                <a:cs typeface="Arial" charset="0"/>
              </a:rPr>
              <a:t>Indicators</a:t>
            </a:r>
            <a:r>
              <a:rPr lang="es-CO" sz="2800" b="1" kern="1200" dirty="0" smtClean="0">
                <a:solidFill>
                  <a:srgbClr val="F3850D"/>
                </a:solidFill>
                <a:latin typeface="+mn-lt"/>
                <a:ea typeface="+mn-ea"/>
                <a:cs typeface="Arial" charset="0"/>
              </a:rPr>
              <a:t> </a:t>
            </a:r>
            <a:r>
              <a:rPr lang="es-CO" sz="2800" b="1" kern="1200" dirty="0" err="1" smtClean="0">
                <a:solidFill>
                  <a:srgbClr val="F3850D"/>
                </a:solidFill>
                <a:latin typeface="+mn-lt"/>
                <a:ea typeface="+mn-ea"/>
                <a:cs typeface="Arial" charset="0"/>
              </a:rPr>
              <a:t>for</a:t>
            </a:r>
            <a:r>
              <a:rPr lang="es-CO" sz="2800" b="1" kern="1200" dirty="0" smtClean="0">
                <a:solidFill>
                  <a:srgbClr val="F3850D"/>
                </a:solidFill>
                <a:latin typeface="+mn-lt"/>
                <a:ea typeface="+mn-ea"/>
                <a:cs typeface="Arial" charset="0"/>
              </a:rPr>
              <a:t> </a:t>
            </a:r>
            <a:r>
              <a:rPr lang="es-CO" sz="2800" b="1" kern="1200" dirty="0" err="1" smtClean="0">
                <a:solidFill>
                  <a:srgbClr val="F3850D"/>
                </a:solidFill>
                <a:latin typeface="+mn-lt"/>
                <a:ea typeface="+mn-ea"/>
                <a:cs typeface="Arial" charset="0"/>
              </a:rPr>
              <a:t>Bioenergy</a:t>
            </a:r>
            <a:endParaRPr lang="es-CO" sz="2800" b="1" kern="1200" dirty="0">
              <a:solidFill>
                <a:srgbClr val="F3850D"/>
              </a:solidFill>
              <a:latin typeface="+mn-lt"/>
              <a:ea typeface="+mn-ea"/>
              <a:cs typeface="Arial" charset="0"/>
            </a:endParaRPr>
          </a:p>
        </p:txBody>
      </p:sp>
      <p:sp>
        <p:nvSpPr>
          <p:cNvPr id="3" name="Content Placeholder 2"/>
          <p:cNvSpPr>
            <a:spLocks noGrp="1"/>
          </p:cNvSpPr>
          <p:nvPr>
            <p:ph idx="1"/>
          </p:nvPr>
        </p:nvSpPr>
        <p:spPr>
          <a:xfrm>
            <a:off x="467544" y="1196752"/>
            <a:ext cx="7762875" cy="5257006"/>
          </a:xfrm>
        </p:spPr>
        <p:txBody>
          <a:bodyPr/>
          <a:lstStyle/>
          <a:p>
            <a:endParaRPr lang="en-US" sz="400" dirty="0" smtClean="0"/>
          </a:p>
          <a:p>
            <a:endParaRPr lang="en-US" sz="1200" dirty="0" smtClean="0"/>
          </a:p>
          <a:p>
            <a:r>
              <a:rPr lang="en-US" sz="2400" dirty="0" smtClean="0"/>
              <a:t>GBEP has developed a set of 24 indicators for the </a:t>
            </a:r>
            <a:r>
              <a:rPr lang="en-US" sz="2400" b="1" dirty="0" smtClean="0"/>
              <a:t>assessment </a:t>
            </a:r>
            <a:r>
              <a:rPr lang="en-US" sz="2400" dirty="0" smtClean="0"/>
              <a:t>and</a:t>
            </a:r>
            <a:r>
              <a:rPr lang="en-US" sz="2400" b="1" dirty="0" smtClean="0"/>
              <a:t> monitoring </a:t>
            </a:r>
            <a:r>
              <a:rPr lang="en-US" sz="2400" dirty="0" smtClean="0"/>
              <a:t>of </a:t>
            </a:r>
            <a:r>
              <a:rPr lang="en-US" sz="2400" b="1" dirty="0" smtClean="0"/>
              <a:t>bioenergy sustainability</a:t>
            </a:r>
            <a:r>
              <a:rPr lang="en-US" sz="2400" dirty="0" smtClean="0"/>
              <a:t> at national level</a:t>
            </a:r>
          </a:p>
          <a:p>
            <a:pPr marL="0" indent="0">
              <a:buNone/>
            </a:pPr>
            <a:endParaRPr lang="en-US" sz="1200" dirty="0" smtClean="0"/>
          </a:p>
          <a:p>
            <a:r>
              <a:rPr lang="en-US" sz="2400" dirty="0" smtClean="0"/>
              <a:t>The GBEP indicators cover each of the </a:t>
            </a:r>
            <a:r>
              <a:rPr lang="en-US" sz="2400" b="1" dirty="0" smtClean="0"/>
              <a:t>three pillars </a:t>
            </a:r>
            <a:r>
              <a:rPr lang="en-US" sz="2400" dirty="0" smtClean="0"/>
              <a:t>of </a:t>
            </a:r>
            <a:r>
              <a:rPr lang="en-US" sz="2400" b="1" dirty="0" smtClean="0"/>
              <a:t>sustainability </a:t>
            </a:r>
            <a:r>
              <a:rPr lang="en-US" sz="2400" dirty="0" smtClean="0"/>
              <a:t>and address </a:t>
            </a:r>
            <a:r>
              <a:rPr lang="en-US" sz="2400" dirty="0"/>
              <a:t>the </a:t>
            </a:r>
            <a:r>
              <a:rPr lang="en-US" sz="2400" b="1" dirty="0"/>
              <a:t>production </a:t>
            </a:r>
            <a:r>
              <a:rPr lang="en-US" sz="2400" dirty="0"/>
              <a:t>and </a:t>
            </a:r>
            <a:r>
              <a:rPr lang="en-US" sz="2400" b="1" dirty="0"/>
              <a:t>use</a:t>
            </a:r>
            <a:r>
              <a:rPr lang="en-US" sz="2400" dirty="0"/>
              <a:t> of all liquid, solid and gaseous </a:t>
            </a:r>
            <a:r>
              <a:rPr lang="en-US" sz="2400" b="1" dirty="0"/>
              <a:t>biofuels</a:t>
            </a:r>
            <a:r>
              <a:rPr lang="en-US" sz="2400" dirty="0"/>
              <a:t> for heating and cooking, electrification and </a:t>
            </a:r>
            <a:r>
              <a:rPr lang="en-US" sz="2400" dirty="0" smtClean="0"/>
              <a:t>transport</a:t>
            </a:r>
          </a:p>
          <a:p>
            <a:pPr marL="0" indent="0">
              <a:buNone/>
            </a:pP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64" y="1286189"/>
            <a:ext cx="7620000" cy="49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599" y="1318144"/>
            <a:ext cx="7467601" cy="369332"/>
          </a:xfrm>
          <a:prstGeom prst="rect">
            <a:avLst/>
          </a:prstGeom>
          <a:solidFill>
            <a:schemeClr val="bg1"/>
          </a:solidFill>
        </p:spPr>
        <p:txBody>
          <a:bodyPr wrap="square" rtlCol="0">
            <a:spAutoFit/>
          </a:bodyPr>
          <a:lstStyle/>
          <a:p>
            <a:r>
              <a:rPr lang="en-US" dirty="0" smtClean="0"/>
              <a:t>    </a:t>
            </a:r>
            <a:r>
              <a:rPr lang="en-US" sz="1600" dirty="0" smtClean="0">
                <a:solidFill>
                  <a:srgbClr val="000000"/>
                </a:solidFill>
              </a:rPr>
              <a:t>ENVIRONMENTAL                       SOCIAL                          ECONOMIC</a:t>
            </a:r>
            <a:endParaRPr lang="en-US" sz="1600" dirty="0">
              <a:solidFill>
                <a:srgbClr val="000000"/>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9" y="1286189"/>
            <a:ext cx="3505200" cy="474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76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z="2800" b="1" kern="1200" dirty="0" smtClean="0">
                <a:solidFill>
                  <a:srgbClr val="F3850D"/>
                </a:solidFill>
                <a:latin typeface="+mn-lt"/>
                <a:ea typeface="+mn-ea"/>
                <a:cs typeface="Arial" charset="0"/>
              </a:rPr>
              <a:t>Implementation of the Sustainability Indicators</a:t>
            </a:r>
            <a:endParaRPr lang="en-US" sz="2800" b="1" kern="1200" dirty="0">
              <a:solidFill>
                <a:srgbClr val="F3850D"/>
              </a:solidFill>
              <a:latin typeface="+mn-lt"/>
              <a:ea typeface="+mn-ea"/>
              <a:cs typeface="Arial" charset="0"/>
            </a:endParaRPr>
          </a:p>
        </p:txBody>
      </p:sp>
      <p:graphicFrame>
        <p:nvGraphicFramePr>
          <p:cNvPr id="5" name="Tabelle 3"/>
          <p:cNvGraphicFramePr>
            <a:graphicFrameLocks noGrp="1"/>
          </p:cNvGraphicFramePr>
          <p:nvPr>
            <p:extLst>
              <p:ext uri="{D42A27DB-BD31-4B8C-83A1-F6EECF244321}">
                <p14:modId xmlns:p14="http://schemas.microsoft.com/office/powerpoint/2010/main" val="2671249133"/>
              </p:ext>
            </p:extLst>
          </p:nvPr>
        </p:nvGraphicFramePr>
        <p:xfrm>
          <a:off x="304801" y="1295401"/>
          <a:ext cx="6629400" cy="5410191"/>
        </p:xfrm>
        <a:graphic>
          <a:graphicData uri="http://schemas.openxmlformats.org/drawingml/2006/table">
            <a:tbl>
              <a:tblPr firstRow="1" firstCol="1" bandRow="1">
                <a:tableStyleId>{5C22544A-7EE6-4342-B048-85BDC9FD1C3A}</a:tableStyleId>
              </a:tblPr>
              <a:tblGrid>
                <a:gridCol w="1183821"/>
                <a:gridCol w="1815194"/>
                <a:gridCol w="1894114"/>
                <a:gridCol w="1736271"/>
              </a:tblGrid>
              <a:tr h="261020">
                <a:tc>
                  <a:txBody>
                    <a:bodyPr/>
                    <a:lstStyle/>
                    <a:p>
                      <a:pPr>
                        <a:lnSpc>
                          <a:spcPct val="115000"/>
                        </a:lnSpc>
                        <a:spcAft>
                          <a:spcPts val="1000"/>
                        </a:spcAft>
                      </a:pPr>
                      <a:r>
                        <a:rPr lang="en-GB" sz="1200" b="1" dirty="0" smtClean="0">
                          <a:solidFill>
                            <a:schemeClr val="tx1"/>
                          </a:solidFill>
                          <a:effectLst/>
                        </a:rPr>
                        <a:t>COUNTRIES</a:t>
                      </a:r>
                      <a:endParaRPr lang="de-DE" sz="1200" b="1" dirty="0">
                        <a:solidFill>
                          <a:schemeClr val="tx1"/>
                        </a:solidFill>
                        <a:effectLst/>
                        <a:latin typeface="Calibri"/>
                        <a:ea typeface="Calibri"/>
                        <a:cs typeface="Times New Roman"/>
                      </a:endParaRPr>
                    </a:p>
                  </a:txBody>
                  <a:tcPr marL="67954" marR="67954"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algn="ctr">
                        <a:lnSpc>
                          <a:spcPct val="115000"/>
                        </a:lnSpc>
                        <a:spcAft>
                          <a:spcPts val="0"/>
                        </a:spcAft>
                      </a:pPr>
                      <a:r>
                        <a:rPr lang="de-DE" sz="1200" b="1" dirty="0" smtClean="0">
                          <a:solidFill>
                            <a:schemeClr val="tx1"/>
                          </a:solidFill>
                          <a:effectLst/>
                          <a:latin typeface="Calibri"/>
                          <a:ea typeface="Calibri"/>
                          <a:cs typeface="Times New Roman"/>
                        </a:rPr>
                        <a:t>COMPLETED</a:t>
                      </a:r>
                      <a:endParaRPr lang="de-DE" sz="1200" b="1" dirty="0">
                        <a:solidFill>
                          <a:schemeClr val="tx1"/>
                        </a:solidFill>
                        <a:effectLst/>
                        <a:latin typeface="Calibri"/>
                        <a:ea typeface="Calibri"/>
                        <a:cs typeface="Times New Roman"/>
                      </a:endParaRPr>
                    </a:p>
                  </a:txBody>
                  <a:tcPr marL="67954" marR="67954"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algn="ctr">
                        <a:lnSpc>
                          <a:spcPct val="115000"/>
                        </a:lnSpc>
                        <a:spcAft>
                          <a:spcPts val="0"/>
                        </a:spcAft>
                      </a:pPr>
                      <a:r>
                        <a:rPr lang="de-DE" sz="1200" b="1" dirty="0" smtClean="0">
                          <a:solidFill>
                            <a:schemeClr val="tx1"/>
                          </a:solidFill>
                          <a:effectLst/>
                          <a:latin typeface="Calibri"/>
                          <a:ea typeface="Calibri"/>
                          <a:cs typeface="Times New Roman"/>
                        </a:rPr>
                        <a:t>IN PROGRESS</a:t>
                      </a:r>
                      <a:endParaRPr lang="de-DE" sz="1200" b="1" dirty="0">
                        <a:solidFill>
                          <a:schemeClr val="tx1"/>
                        </a:solidFill>
                        <a:effectLst/>
                        <a:latin typeface="Calibri"/>
                        <a:ea typeface="Calibri"/>
                        <a:cs typeface="Times New Roman"/>
                      </a:endParaRPr>
                    </a:p>
                  </a:txBody>
                  <a:tcPr marL="67954" marR="67954" marT="0" marB="0">
                    <a:lnT w="12700" cap="flat" cmpd="sng" algn="ctr">
                      <a:noFill/>
                      <a:prstDash val="solid"/>
                      <a:round/>
                      <a:headEnd type="none" w="med" len="med"/>
                      <a:tailEnd type="none" w="med" len="med"/>
                    </a:lnT>
                    <a:solidFill>
                      <a:schemeClr val="accent2">
                        <a:lumMod val="20000"/>
                        <a:lumOff val="80000"/>
                      </a:schemeClr>
                    </a:solidFill>
                  </a:tcPr>
                </a:tc>
                <a:tc>
                  <a:txBody>
                    <a:bodyPr/>
                    <a:lstStyle/>
                    <a:p>
                      <a:pPr algn="ctr">
                        <a:lnSpc>
                          <a:spcPct val="115000"/>
                        </a:lnSpc>
                        <a:spcAft>
                          <a:spcPts val="0"/>
                        </a:spcAft>
                      </a:pPr>
                      <a:r>
                        <a:rPr lang="de-DE" sz="1200" b="1" dirty="0" smtClean="0">
                          <a:solidFill>
                            <a:schemeClr val="tx1"/>
                          </a:solidFill>
                          <a:effectLst/>
                          <a:latin typeface="Calibri" panose="020F0502020204030204" pitchFamily="34" charset="0"/>
                          <a:ea typeface="Calibri"/>
                          <a:cs typeface="Times New Roman"/>
                        </a:rPr>
                        <a:t>COMMITTED</a:t>
                      </a:r>
                      <a:endParaRPr lang="de-DE" sz="1200" b="1" dirty="0">
                        <a:solidFill>
                          <a:schemeClr val="tx1"/>
                        </a:solidFill>
                        <a:effectLst/>
                        <a:latin typeface="Calibri" panose="020F0502020204030204" pitchFamily="34" charset="0"/>
                        <a:ea typeface="Calibri"/>
                        <a:cs typeface="Times New Roman"/>
                      </a:endParaRPr>
                    </a:p>
                  </a:txBody>
                  <a:tcPr marL="67954" marR="67954" marT="0" marB="0">
                    <a:lnT w="12700" cap="flat" cmpd="sng" algn="ctr">
                      <a:noFill/>
                      <a:prstDash val="solid"/>
                      <a:round/>
                      <a:headEnd type="none" w="med" len="med"/>
                      <a:tailEnd type="none" w="med" len="med"/>
                    </a:lnT>
                    <a:solidFill>
                      <a:schemeClr val="accent2">
                        <a:lumMod val="20000"/>
                        <a:lumOff val="80000"/>
                      </a:schemeClr>
                    </a:solidFill>
                  </a:tcPr>
                </a:tc>
              </a:tr>
              <a:tr h="271009">
                <a:tc>
                  <a:txBody>
                    <a:bodyPr/>
                    <a:lstStyle/>
                    <a:p>
                      <a:pPr>
                        <a:lnSpc>
                          <a:spcPct val="115000"/>
                        </a:lnSpc>
                        <a:spcAft>
                          <a:spcPts val="1000"/>
                        </a:spcAft>
                      </a:pPr>
                      <a:r>
                        <a:rPr lang="en-GB" sz="1200" b="1" dirty="0">
                          <a:solidFill>
                            <a:schemeClr val="tx1"/>
                          </a:solidFill>
                          <a:effectLst/>
                        </a:rPr>
                        <a:t>Argentina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smtClean="0">
                          <a:solidFill>
                            <a:schemeClr val="tx1"/>
                          </a:solidFill>
                          <a:effectLst/>
                        </a:rPr>
                        <a:t>Brazil</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de-DE" sz="1200" b="1" dirty="0" smtClean="0">
                          <a:effectLst/>
                          <a:latin typeface="Calibri"/>
                          <a:ea typeface="Calibri"/>
                          <a:cs typeface="Times New Roman"/>
                        </a:rPr>
                        <a:t>X</a:t>
                      </a: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de-DE" sz="1200" b="1" dirty="0" smtClean="0">
                          <a:solidFill>
                            <a:schemeClr val="tx1"/>
                          </a:solidFill>
                          <a:effectLst/>
                          <a:latin typeface="+mj-lt"/>
                          <a:ea typeface="Calibri"/>
                          <a:cs typeface="Times New Roman"/>
                        </a:rPr>
                        <a:t>China</a:t>
                      </a:r>
                      <a:endParaRPr lang="de-DE" sz="1200" b="1" dirty="0">
                        <a:solidFill>
                          <a:schemeClr val="tx1"/>
                        </a:solidFill>
                        <a:effectLst/>
                        <a:latin typeface="+mj-lt"/>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de-DE" sz="1200" b="1" dirty="0" smtClean="0">
                          <a:effectLst/>
                          <a:latin typeface="Calibri"/>
                          <a:ea typeface="Calibri"/>
                          <a:cs typeface="Times New Roman"/>
                        </a:rPr>
                        <a:t>X</a:t>
                      </a:r>
                    </a:p>
                  </a:txBody>
                  <a:tcPr marL="67954" marR="67954" marT="0" marB="0"/>
                </a:tc>
              </a:tr>
              <a:tr h="271009">
                <a:tc>
                  <a:txBody>
                    <a:bodyPr/>
                    <a:lstStyle/>
                    <a:p>
                      <a:pPr>
                        <a:lnSpc>
                          <a:spcPct val="115000"/>
                        </a:lnSpc>
                        <a:spcAft>
                          <a:spcPts val="1000"/>
                        </a:spcAft>
                      </a:pPr>
                      <a:r>
                        <a:rPr lang="en-GB" sz="1200" b="1" dirty="0">
                          <a:solidFill>
                            <a:schemeClr val="tx1"/>
                          </a:solidFill>
                          <a:effectLst/>
                        </a:rPr>
                        <a:t>Colombia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Egypt</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de-DE" sz="1200" b="1" dirty="0" smtClean="0">
                          <a:effectLst/>
                          <a:latin typeface="Calibri"/>
                          <a:ea typeface="Calibri"/>
                          <a:cs typeface="Times New Roman"/>
                        </a:rPr>
                        <a:t>X</a:t>
                      </a: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Ethiopia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Germany</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Ghana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Indonesia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Italy</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smtClean="0">
                          <a:solidFill>
                            <a:schemeClr val="tx1"/>
                          </a:solidFill>
                          <a:effectLst/>
                        </a:rPr>
                        <a:t>Jamaica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Japan</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smtClean="0">
                          <a:solidFill>
                            <a:schemeClr val="tx1"/>
                          </a:solidFill>
                          <a:effectLst/>
                        </a:rPr>
                        <a:t>Kenya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Netherlands</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Paraguay</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smtClean="0">
                          <a:solidFill>
                            <a:schemeClr val="tx1"/>
                          </a:solidFill>
                          <a:effectLst/>
                        </a:rPr>
                        <a:t>USA</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a:solidFill>
                            <a:schemeClr val="tx1"/>
                          </a:solidFill>
                          <a:effectLst/>
                        </a:rPr>
                        <a:t>Sudan</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de-DE" sz="1200" b="1" dirty="0" smtClean="0">
                          <a:solidFill>
                            <a:schemeClr val="tx1"/>
                          </a:solidFill>
                          <a:effectLst/>
                          <a:latin typeface="+mn-lt"/>
                          <a:ea typeface="Calibri"/>
                          <a:cs typeface="Times New Roman"/>
                        </a:rPr>
                        <a:t>Uruguay</a:t>
                      </a:r>
                      <a:endParaRPr lang="de-DE" sz="1200" b="1" dirty="0">
                        <a:solidFill>
                          <a:schemeClr val="tx1"/>
                        </a:solidFill>
                        <a:effectLst/>
                        <a:latin typeface="+mn-lt"/>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r>
              <a:tr h="271009">
                <a:tc>
                  <a:txBody>
                    <a:bodyPr/>
                    <a:lstStyle/>
                    <a:p>
                      <a:pPr>
                        <a:lnSpc>
                          <a:spcPct val="115000"/>
                        </a:lnSpc>
                        <a:spcAft>
                          <a:spcPts val="1000"/>
                        </a:spcAft>
                      </a:pPr>
                      <a:r>
                        <a:rPr lang="en-GB" sz="1200" b="1" dirty="0" smtClean="0">
                          <a:solidFill>
                            <a:schemeClr val="tx1"/>
                          </a:solidFill>
                          <a:effectLst/>
                        </a:rPr>
                        <a:t>Vietnam</a:t>
                      </a:r>
                      <a:endParaRPr lang="de-DE" sz="1200" b="1" dirty="0">
                        <a:solidFill>
                          <a:schemeClr val="tx1"/>
                        </a:solidFill>
                        <a:effectLst/>
                        <a:latin typeface="Calibri"/>
                        <a:ea typeface="Calibri"/>
                        <a:cs typeface="Times New Roman"/>
                      </a:endParaRPr>
                    </a:p>
                  </a:txBody>
                  <a:tcPr marL="67954" marR="67954" marT="0" marB="0">
                    <a:solidFill>
                      <a:schemeClr val="accent2">
                        <a:lumMod val="20000"/>
                        <a:lumOff val="80000"/>
                      </a:schemeClr>
                    </a:solidFill>
                  </a:tcPr>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endParaRPr lang="de-DE" sz="1200" b="1" dirty="0">
                        <a:effectLst/>
                        <a:latin typeface="Calibri"/>
                        <a:ea typeface="Calibri"/>
                        <a:cs typeface="Times New Roman"/>
                      </a:endParaRPr>
                    </a:p>
                  </a:txBody>
                  <a:tcPr marL="67954" marR="67954" marT="0" marB="0"/>
                </a:tc>
                <a:tc>
                  <a:txBody>
                    <a:bodyPr/>
                    <a:lstStyle/>
                    <a:p>
                      <a:pPr algn="ctr">
                        <a:lnSpc>
                          <a:spcPct val="115000"/>
                        </a:lnSpc>
                        <a:spcAft>
                          <a:spcPts val="1000"/>
                        </a:spcAft>
                      </a:pPr>
                      <a:r>
                        <a:rPr lang="de-DE" sz="1200" b="1" dirty="0" smtClean="0">
                          <a:effectLst/>
                          <a:latin typeface="Calibri"/>
                          <a:ea typeface="Calibri"/>
                          <a:cs typeface="Times New Roman"/>
                        </a:rPr>
                        <a:t>X</a:t>
                      </a:r>
                      <a:endParaRPr lang="de-DE" sz="1200" b="1" dirty="0">
                        <a:effectLst/>
                        <a:latin typeface="Calibri"/>
                        <a:ea typeface="Calibri"/>
                        <a:cs typeface="Times New Roman"/>
                      </a:endParaRPr>
                    </a:p>
                  </a:txBody>
                  <a:tcPr marL="67954" marR="67954" marT="0" marB="0"/>
                </a:tc>
              </a:tr>
            </a:tbl>
          </a:graphicData>
        </a:graphic>
      </p:graphicFrame>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75735"/>
            <a:ext cx="328208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95400"/>
            <a:ext cx="328916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065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 calcmode="lin" valueType="num">
                                      <p:cBhvr additive="base">
                                        <p:cTn id="10" dur="500" fill="hold"/>
                                        <p:tgtEl>
                                          <p:spTgt spid="4099"/>
                                        </p:tgtEl>
                                        <p:attrNameLst>
                                          <p:attrName>ppt_x</p:attrName>
                                        </p:attrNameLst>
                                      </p:cBhvr>
                                      <p:tavLst>
                                        <p:tav tm="0">
                                          <p:val>
                                            <p:strVal val="#ppt_x"/>
                                          </p:val>
                                        </p:tav>
                                        <p:tav tm="100000">
                                          <p:val>
                                            <p:strVal val="#ppt_x"/>
                                          </p:val>
                                        </p:tav>
                                      </p:tavLst>
                                    </p:anim>
                                    <p:anim calcmode="lin" valueType="num">
                                      <p:cBhvr additive="base">
                                        <p:cTn id="11" dur="500" fill="hold"/>
                                        <p:tgtEl>
                                          <p:spTgt spid="4099"/>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500" fill="hold"/>
                                        <p:tgtEl>
                                          <p:spTgt spid="4100"/>
                                        </p:tgtEl>
                                        <p:attrNameLst>
                                          <p:attrName>ppt_x</p:attrName>
                                        </p:attrNameLst>
                                      </p:cBhvr>
                                      <p:tavLst>
                                        <p:tav tm="0">
                                          <p:val>
                                            <p:strVal val="#ppt_x"/>
                                          </p:val>
                                        </p:tav>
                                        <p:tav tm="100000">
                                          <p:val>
                                            <p:strVal val="#ppt_x"/>
                                          </p:val>
                                        </p:tav>
                                      </p:tavLst>
                                    </p:anim>
                                    <p:anim calcmode="lin" valueType="num">
                                      <p:cBhvr additive="base">
                                        <p:cTn id="1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z="2800" b="1" kern="1200" dirty="0" smtClean="0">
                <a:solidFill>
                  <a:srgbClr val="F3850D"/>
                </a:solidFill>
                <a:latin typeface="+mn-lt"/>
                <a:ea typeface="+mn-ea"/>
                <a:cs typeface="Arial" charset="0"/>
              </a:rPr>
              <a:t>Barriers to Sustainable Bioenergy Development: Policy Frameworks</a:t>
            </a:r>
            <a:endParaRPr lang="en-US" sz="2800" b="1" kern="1200" dirty="0">
              <a:solidFill>
                <a:srgbClr val="F3850D"/>
              </a:solidFill>
              <a:latin typeface="+mn-lt"/>
              <a:ea typeface="+mn-ea"/>
              <a:cs typeface="Arial" charset="0"/>
            </a:endParaRPr>
          </a:p>
        </p:txBody>
      </p:sp>
      <p:sp>
        <p:nvSpPr>
          <p:cNvPr id="3" name="Content Placeholder 2"/>
          <p:cNvSpPr>
            <a:spLocks noGrp="1"/>
          </p:cNvSpPr>
          <p:nvPr>
            <p:ph idx="1"/>
          </p:nvPr>
        </p:nvSpPr>
        <p:spPr>
          <a:xfrm>
            <a:off x="457200" y="1484313"/>
            <a:ext cx="8229600" cy="2325687"/>
          </a:xfrm>
        </p:spPr>
        <p:txBody>
          <a:bodyPr/>
          <a:lstStyle/>
          <a:p>
            <a:r>
              <a:rPr lang="en-US" sz="2400" dirty="0" smtClean="0"/>
              <a:t>Lack of </a:t>
            </a:r>
            <a:r>
              <a:rPr lang="en-US" sz="2400" b="1" dirty="0" smtClean="0"/>
              <a:t>coordination</a:t>
            </a:r>
            <a:r>
              <a:rPr lang="en-US" sz="2400" dirty="0" smtClean="0"/>
              <a:t> among relevant </a:t>
            </a:r>
            <a:r>
              <a:rPr lang="en-US" sz="2400" b="1" dirty="0" smtClean="0"/>
              <a:t>sectors</a:t>
            </a:r>
            <a:r>
              <a:rPr lang="en-US" sz="2400" dirty="0" smtClean="0"/>
              <a:t> and related </a:t>
            </a:r>
            <a:r>
              <a:rPr lang="en-US" sz="2400" b="1" dirty="0" smtClean="0"/>
              <a:t>policies</a:t>
            </a:r>
            <a:r>
              <a:rPr lang="en-US" sz="2400" dirty="0" smtClean="0"/>
              <a:t> and </a:t>
            </a:r>
            <a:r>
              <a:rPr lang="en-US" sz="2400" b="1" dirty="0" smtClean="0"/>
              <a:t>institutions</a:t>
            </a:r>
            <a:r>
              <a:rPr lang="en-US" sz="2400" dirty="0" smtClean="0"/>
              <a:t> (e.g. energy, agriculture, environment, etc.)</a:t>
            </a:r>
          </a:p>
          <a:p>
            <a:endParaRPr lang="en-US" sz="1200" dirty="0" smtClean="0"/>
          </a:p>
          <a:p>
            <a:r>
              <a:rPr lang="en-US" sz="2400" dirty="0" smtClean="0"/>
              <a:t>Lack of coherent and stable </a:t>
            </a:r>
            <a:r>
              <a:rPr lang="en-US" sz="2400" b="1" dirty="0" smtClean="0"/>
              <a:t>policy frameworks</a:t>
            </a: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	</a:t>
            </a:r>
            <a:endParaRPr lang="en-US" sz="2800" dirty="0"/>
          </a:p>
        </p:txBody>
      </p:sp>
      <p:sp>
        <p:nvSpPr>
          <p:cNvPr id="5" name="Notched Right Arrow 4"/>
          <p:cNvSpPr/>
          <p:nvPr/>
        </p:nvSpPr>
        <p:spPr bwMode="auto">
          <a:xfrm>
            <a:off x="120290" y="3886200"/>
            <a:ext cx="1784710" cy="1001542"/>
          </a:xfrm>
          <a:prstGeom prst="notchedRight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HOW GBEP</a:t>
            </a:r>
          </a:p>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latin typeface="Arial" charset="0"/>
              </a:rPr>
              <a:t>HELPS…</a:t>
            </a:r>
            <a:endParaRPr kumimoji="0" lang="en-US" sz="1400" b="1" i="0" u="none" strike="noStrike" cap="none" normalizeH="0" baseline="0" dirty="0" smtClean="0">
              <a:ln>
                <a:noFill/>
              </a:ln>
              <a:solidFill>
                <a:schemeClr val="tx1"/>
              </a:solidFill>
              <a:effectLst/>
              <a:latin typeface="Arial" charset="0"/>
            </a:endParaRPr>
          </a:p>
        </p:txBody>
      </p:sp>
      <p:sp>
        <p:nvSpPr>
          <p:cNvPr id="4" name="Rectangle 3"/>
          <p:cNvSpPr/>
          <p:nvPr/>
        </p:nvSpPr>
        <p:spPr>
          <a:xfrm>
            <a:off x="1905000" y="3806297"/>
            <a:ext cx="7162800" cy="1938992"/>
          </a:xfrm>
          <a:prstGeom prst="rect">
            <a:avLst/>
          </a:prstGeom>
        </p:spPr>
        <p:txBody>
          <a:bodyPr wrap="square">
            <a:spAutoFit/>
          </a:bodyPr>
          <a:lstStyle/>
          <a:p>
            <a:endParaRPr lang="en-US" sz="2400" dirty="0" smtClean="0"/>
          </a:p>
          <a:p>
            <a:r>
              <a:rPr lang="en-US" sz="2400" dirty="0" smtClean="0"/>
              <a:t>Since </a:t>
            </a:r>
            <a:r>
              <a:rPr lang="en-US" sz="2400" dirty="0"/>
              <a:t>2006, GBEP has been fostering </a:t>
            </a:r>
            <a:r>
              <a:rPr lang="en-US" sz="2400" b="1" dirty="0" smtClean="0"/>
              <a:t>institutional </a:t>
            </a:r>
            <a:r>
              <a:rPr lang="en-US" sz="2400" b="1" dirty="0"/>
              <a:t>coordination</a:t>
            </a:r>
            <a:r>
              <a:rPr lang="en-US" sz="2400" dirty="0" smtClean="0"/>
              <a:t>, </a:t>
            </a:r>
            <a:r>
              <a:rPr lang="en-US" sz="2400" b="1" dirty="0" err="1" smtClean="0"/>
              <a:t>multistakeholder</a:t>
            </a:r>
            <a:r>
              <a:rPr lang="en-US" sz="2400" b="1" dirty="0" smtClean="0"/>
              <a:t> dialogues</a:t>
            </a:r>
            <a:r>
              <a:rPr lang="en-US" sz="2400" dirty="0" smtClean="0"/>
              <a:t> </a:t>
            </a:r>
            <a:r>
              <a:rPr lang="en-US" sz="2400" dirty="0"/>
              <a:t>and </a:t>
            </a:r>
            <a:r>
              <a:rPr lang="en-US" sz="2400" b="1" dirty="0"/>
              <a:t>policy dialogues</a:t>
            </a:r>
            <a:r>
              <a:rPr lang="en-US" sz="2400" dirty="0"/>
              <a:t> at both </a:t>
            </a:r>
            <a:r>
              <a:rPr lang="en-US" sz="2400" dirty="0" smtClean="0"/>
              <a:t>national and </a:t>
            </a:r>
            <a:r>
              <a:rPr lang="en-US" sz="2400" dirty="0"/>
              <a:t>regional </a:t>
            </a:r>
            <a:r>
              <a:rPr lang="en-US" sz="2400" dirty="0" smtClean="0"/>
              <a:t>levels</a:t>
            </a:r>
            <a:endParaRPr lang="en-US" sz="2400" dirty="0"/>
          </a:p>
        </p:txBody>
      </p:sp>
    </p:spTree>
    <p:extLst>
      <p:ext uri="{BB962C8B-B14F-4D97-AF65-F5344CB8AC3E}">
        <p14:creationId xmlns:p14="http://schemas.microsoft.com/office/powerpoint/2010/main" val="1284877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kern="1200" dirty="0">
                <a:solidFill>
                  <a:srgbClr val="F3850D"/>
                </a:solidFill>
                <a:cs typeface="Arial" charset="0"/>
              </a:rPr>
              <a:t>Barriers to Sustainable Bioenergy Development: </a:t>
            </a:r>
            <a:r>
              <a:rPr lang="en-US" sz="2800" b="1" kern="1200" dirty="0" smtClean="0">
                <a:solidFill>
                  <a:srgbClr val="F3850D"/>
                </a:solidFill>
                <a:cs typeface="Arial" charset="0"/>
              </a:rPr>
              <a:t>Lack of Evidence – Potential &amp; Sustainability</a:t>
            </a:r>
            <a:endParaRPr lang="en-US" sz="2800" dirty="0"/>
          </a:p>
        </p:txBody>
      </p:sp>
      <p:sp>
        <p:nvSpPr>
          <p:cNvPr id="3" name="Content Placeholder 2"/>
          <p:cNvSpPr>
            <a:spLocks noGrp="1"/>
          </p:cNvSpPr>
          <p:nvPr>
            <p:ph idx="1"/>
          </p:nvPr>
        </p:nvSpPr>
        <p:spPr/>
        <p:txBody>
          <a:bodyPr/>
          <a:lstStyle/>
          <a:p>
            <a:r>
              <a:rPr lang="en-US" sz="2400" dirty="0" smtClean="0"/>
              <a:t>Lack of </a:t>
            </a:r>
            <a:r>
              <a:rPr lang="en-US" sz="2400" b="1" dirty="0" smtClean="0"/>
              <a:t>understanding</a:t>
            </a:r>
            <a:r>
              <a:rPr lang="en-US" sz="2400" dirty="0" smtClean="0"/>
              <a:t> of biophysical and especially techno-economic </a:t>
            </a:r>
            <a:r>
              <a:rPr lang="en-US" sz="2400" b="1" dirty="0" smtClean="0"/>
              <a:t>potential</a:t>
            </a:r>
            <a:r>
              <a:rPr lang="en-US" sz="2400" dirty="0" smtClean="0"/>
              <a:t> of bioenergy, as well as of </a:t>
            </a:r>
            <a:r>
              <a:rPr lang="en-US" sz="2400" dirty="0"/>
              <a:t>the environmental, social and economic </a:t>
            </a:r>
            <a:r>
              <a:rPr lang="en-US" sz="2400" b="1" dirty="0"/>
              <a:t>sustainability</a:t>
            </a:r>
            <a:r>
              <a:rPr lang="en-US" sz="2400" dirty="0"/>
              <a:t> of bioenergy</a:t>
            </a:r>
            <a:endParaRPr lang="en-US" sz="2400" dirty="0" smtClean="0"/>
          </a:p>
          <a:p>
            <a:pPr marL="0" indent="0">
              <a:buNone/>
            </a:pPr>
            <a:endParaRPr lang="en-US" sz="1200" dirty="0" smtClean="0"/>
          </a:p>
          <a:p>
            <a:pPr marL="0" indent="0">
              <a:buNone/>
            </a:pPr>
            <a:endParaRPr lang="en-US" sz="2400" dirty="0" smtClean="0"/>
          </a:p>
          <a:p>
            <a:endParaRPr lang="en-US" sz="2400" dirty="0"/>
          </a:p>
          <a:p>
            <a:pPr marL="0" indent="0">
              <a:buNone/>
            </a:pPr>
            <a:r>
              <a:rPr lang="en-US" sz="2400" dirty="0" smtClean="0"/>
              <a:t>	</a:t>
            </a:r>
          </a:p>
          <a:p>
            <a:pPr marL="0" indent="0">
              <a:buNone/>
            </a:pPr>
            <a:r>
              <a:rPr lang="en-US" sz="2400" dirty="0"/>
              <a:t>	 </a:t>
            </a:r>
            <a:r>
              <a:rPr lang="en-US" sz="2400" dirty="0" smtClean="0"/>
              <a:t>     The GBEP indicators are contributing both to the 	      </a:t>
            </a:r>
            <a:r>
              <a:rPr lang="en-US" sz="2400" b="1" dirty="0" smtClean="0"/>
              <a:t>generation</a:t>
            </a:r>
            <a:r>
              <a:rPr lang="en-US" sz="2400" dirty="0" smtClean="0"/>
              <a:t> of </a:t>
            </a:r>
            <a:r>
              <a:rPr lang="en-US" sz="2400" b="1" dirty="0" smtClean="0"/>
              <a:t>evidence</a:t>
            </a:r>
            <a:r>
              <a:rPr lang="en-US" sz="2400" dirty="0"/>
              <a:t> and to </a:t>
            </a:r>
            <a:r>
              <a:rPr lang="en-US" sz="2400" b="1" dirty="0" smtClean="0"/>
              <a:t>assess </a:t>
            </a:r>
            <a:r>
              <a:rPr lang="en-US" sz="2400" dirty="0"/>
              <a:t>the</a:t>
            </a:r>
            <a:r>
              <a:rPr lang="en-US" sz="2400" b="1" dirty="0"/>
              <a:t> </a:t>
            </a:r>
            <a:r>
              <a:rPr lang="en-US" sz="2400" b="1" dirty="0" smtClean="0"/>
              <a:t> 	      sustainability</a:t>
            </a:r>
            <a:r>
              <a:rPr lang="en-US" sz="2400" dirty="0" smtClean="0"/>
              <a:t> </a:t>
            </a:r>
            <a:r>
              <a:rPr lang="en-US" sz="2400" dirty="0"/>
              <a:t>of bioenergy production and use</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91000"/>
            <a:ext cx="18113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2971800"/>
            <a:ext cx="7391400"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Lack of </a:t>
            </a:r>
            <a:r>
              <a:rPr lang="en-US" sz="2400" b="1" dirty="0"/>
              <a:t>evidence-based</a:t>
            </a:r>
            <a:r>
              <a:rPr lang="en-US" sz="2400" dirty="0"/>
              <a:t> </a:t>
            </a:r>
            <a:r>
              <a:rPr lang="en-US" sz="2400" dirty="0" smtClean="0"/>
              <a:t>and political support for bioenergy </a:t>
            </a:r>
            <a:r>
              <a:rPr lang="en-US" sz="2400" b="1" dirty="0" smtClean="0"/>
              <a:t>policies</a:t>
            </a:r>
            <a:endParaRPr lang="en-US" sz="2400" dirty="0"/>
          </a:p>
          <a:p>
            <a:endParaRPr lang="en-US" dirty="0"/>
          </a:p>
        </p:txBody>
      </p:sp>
    </p:spTree>
    <p:extLst>
      <p:ext uri="{BB962C8B-B14F-4D97-AF65-F5344CB8AC3E}">
        <p14:creationId xmlns:p14="http://schemas.microsoft.com/office/powerpoint/2010/main" val="1575590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0-#ppt_w/2"/>
                                          </p:val>
                                        </p:tav>
                                        <p:tav tm="100000">
                                          <p:val>
                                            <p:strVal val="#ppt_x"/>
                                          </p:val>
                                        </p:tav>
                                      </p:tavLst>
                                    </p:anim>
                                    <p:anim calcmode="lin" valueType="num">
                                      <p:cBhvr additive="base">
                                        <p:cTn id="12" dur="500" fill="hold"/>
                                        <p:tgtEl>
                                          <p:spTgt spid="717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08063"/>
          </a:xfrm>
        </p:spPr>
        <p:txBody>
          <a:bodyPr/>
          <a:lstStyle/>
          <a:p>
            <a:pPr algn="ctr"/>
            <a:r>
              <a:rPr lang="en-US" sz="2800" b="1" kern="1200" dirty="0">
                <a:solidFill>
                  <a:srgbClr val="F3850D"/>
                </a:solidFill>
                <a:cs typeface="Arial" charset="0"/>
              </a:rPr>
              <a:t>Barriers to Sustainable Bioenergy Development: </a:t>
            </a:r>
            <a:r>
              <a:rPr lang="en-US" sz="2800" b="1" kern="1200" dirty="0" smtClean="0">
                <a:solidFill>
                  <a:srgbClr val="F3850D"/>
                </a:solidFill>
                <a:cs typeface="Arial" charset="0"/>
              </a:rPr>
              <a:t>Data and Skills</a:t>
            </a:r>
            <a:endParaRPr lang="en-US" sz="2800" dirty="0"/>
          </a:p>
        </p:txBody>
      </p:sp>
      <p:sp>
        <p:nvSpPr>
          <p:cNvPr id="3" name="Content Placeholder 2"/>
          <p:cNvSpPr>
            <a:spLocks noGrp="1"/>
          </p:cNvSpPr>
          <p:nvPr>
            <p:ph idx="1"/>
          </p:nvPr>
        </p:nvSpPr>
        <p:spPr/>
        <p:txBody>
          <a:bodyPr/>
          <a:lstStyle/>
          <a:p>
            <a:r>
              <a:rPr lang="en-US" sz="2400" dirty="0" smtClean="0"/>
              <a:t>Lack of effective </a:t>
            </a:r>
            <a:r>
              <a:rPr lang="en-US" sz="2400" b="1" dirty="0" smtClean="0"/>
              <a:t>strategies</a:t>
            </a:r>
            <a:r>
              <a:rPr lang="en-US" sz="2400" dirty="0" smtClean="0"/>
              <a:t> and </a:t>
            </a:r>
            <a:r>
              <a:rPr lang="en-US" sz="2400" b="1" dirty="0" smtClean="0"/>
              <a:t>mechanisms</a:t>
            </a:r>
            <a:r>
              <a:rPr lang="en-US" sz="2400" dirty="0" smtClean="0"/>
              <a:t> for </a:t>
            </a:r>
            <a:r>
              <a:rPr lang="en-US" sz="2400" b="1" dirty="0" smtClean="0"/>
              <a:t>data collection </a:t>
            </a:r>
            <a:r>
              <a:rPr lang="en-US" sz="2400" dirty="0" smtClean="0"/>
              <a:t>and</a:t>
            </a:r>
            <a:r>
              <a:rPr lang="en-US" sz="2400" b="1" dirty="0" smtClean="0"/>
              <a:t> management</a:t>
            </a:r>
            <a:endParaRPr lang="en-US" sz="2400" dirty="0" smtClean="0"/>
          </a:p>
          <a:p>
            <a:endParaRPr lang="en-US" sz="700" dirty="0" smtClean="0"/>
          </a:p>
          <a:p>
            <a:r>
              <a:rPr lang="en-US" sz="2400" dirty="0" smtClean="0"/>
              <a:t>Limited </a:t>
            </a:r>
            <a:r>
              <a:rPr lang="en-US" sz="2400" b="1" dirty="0" smtClean="0"/>
              <a:t>availability</a:t>
            </a:r>
            <a:r>
              <a:rPr lang="en-US" sz="2400" dirty="0" smtClean="0"/>
              <a:t> of – and </a:t>
            </a:r>
            <a:r>
              <a:rPr lang="en-US" sz="2400" b="1" dirty="0" smtClean="0"/>
              <a:t>access</a:t>
            </a:r>
            <a:r>
              <a:rPr lang="en-US" sz="2400" dirty="0" smtClean="0"/>
              <a:t> to – </a:t>
            </a:r>
            <a:r>
              <a:rPr lang="en-US" sz="2400" b="1" dirty="0" smtClean="0"/>
              <a:t>data</a:t>
            </a:r>
            <a:endParaRPr lang="en-US" sz="2400" dirty="0" smtClean="0"/>
          </a:p>
          <a:p>
            <a:endParaRPr lang="en-US" sz="700" dirty="0" smtClean="0"/>
          </a:p>
          <a:p>
            <a:r>
              <a:rPr lang="en-US" sz="2400" dirty="0" smtClean="0"/>
              <a:t>Lack of </a:t>
            </a:r>
            <a:r>
              <a:rPr lang="en-US" sz="2400" b="1" dirty="0" smtClean="0"/>
              <a:t>skills </a:t>
            </a:r>
            <a:r>
              <a:rPr lang="en-US" sz="2400" dirty="0" smtClean="0"/>
              <a:t>and</a:t>
            </a:r>
            <a:r>
              <a:rPr lang="en-US" sz="2400" b="1" dirty="0" smtClean="0"/>
              <a:t> capacity</a:t>
            </a:r>
            <a:r>
              <a:rPr lang="en-US" sz="2400" dirty="0" smtClean="0"/>
              <a:t> to undertake necessary analysis</a:t>
            </a:r>
          </a:p>
          <a:p>
            <a:endParaRPr lang="en-US" sz="1800" dirty="0" smtClean="0"/>
          </a:p>
          <a:p>
            <a:endParaRPr lang="en-US" sz="2400" dirty="0"/>
          </a:p>
          <a:p>
            <a:pPr marL="0" indent="0">
              <a:buNone/>
            </a:pPr>
            <a:r>
              <a:rPr lang="en-US" sz="2400" dirty="0" smtClean="0"/>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7" y="4328318"/>
            <a:ext cx="18113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53381" y="4574458"/>
            <a:ext cx="7467600" cy="1200329"/>
          </a:xfrm>
          <a:prstGeom prst="rect">
            <a:avLst/>
          </a:prstGeom>
          <a:noFill/>
        </p:spPr>
        <p:txBody>
          <a:bodyPr wrap="square" rtlCol="0">
            <a:spAutoFit/>
          </a:bodyPr>
          <a:lstStyle/>
          <a:p>
            <a:r>
              <a:rPr lang="en-US" sz="2400" dirty="0"/>
              <a:t>GBEP is </a:t>
            </a:r>
            <a:r>
              <a:rPr lang="en-US" sz="2400" b="1" dirty="0"/>
              <a:t>compiling</a:t>
            </a:r>
            <a:r>
              <a:rPr lang="en-US" sz="2400" dirty="0"/>
              <a:t> the necessary </a:t>
            </a:r>
            <a:r>
              <a:rPr lang="en-US" sz="2400" b="1" dirty="0"/>
              <a:t>data</a:t>
            </a:r>
            <a:r>
              <a:rPr lang="en-US" sz="2400" dirty="0"/>
              <a:t>, </a:t>
            </a:r>
            <a:r>
              <a:rPr lang="en-US" sz="2400" dirty="0" smtClean="0"/>
              <a:t>with a </a:t>
            </a:r>
          </a:p>
          <a:p>
            <a:r>
              <a:rPr lang="en-US" sz="2400" dirty="0"/>
              <a:t>v</a:t>
            </a:r>
            <a:r>
              <a:rPr lang="en-US" sz="2400" dirty="0" smtClean="0"/>
              <a:t>iew to </a:t>
            </a:r>
            <a:r>
              <a:rPr lang="en-US" sz="2400" b="1" dirty="0"/>
              <a:t>filling</a:t>
            </a:r>
            <a:r>
              <a:rPr lang="en-US" sz="2400" dirty="0"/>
              <a:t> data </a:t>
            </a:r>
            <a:r>
              <a:rPr lang="en-US" sz="2400" b="1" dirty="0" smtClean="0"/>
              <a:t>gaps</a:t>
            </a:r>
            <a:r>
              <a:rPr lang="en-US" sz="2400" dirty="0"/>
              <a:t>, and </a:t>
            </a:r>
            <a:r>
              <a:rPr lang="en-US" sz="2400" dirty="0" smtClean="0"/>
              <a:t>is </a:t>
            </a:r>
            <a:r>
              <a:rPr lang="en-US" sz="2400" b="1" dirty="0" smtClean="0"/>
              <a:t>strengthening</a:t>
            </a:r>
            <a:r>
              <a:rPr lang="en-US" sz="2400" dirty="0" smtClean="0"/>
              <a:t> </a:t>
            </a:r>
          </a:p>
          <a:p>
            <a:r>
              <a:rPr lang="en-US" sz="2400" dirty="0" smtClean="0"/>
              <a:t>the </a:t>
            </a:r>
            <a:r>
              <a:rPr lang="en-US" sz="2400" b="1" dirty="0"/>
              <a:t>capacity</a:t>
            </a:r>
            <a:r>
              <a:rPr lang="en-US" sz="2400" dirty="0"/>
              <a:t> of </a:t>
            </a:r>
            <a:r>
              <a:rPr lang="en-US" sz="2400" dirty="0" smtClean="0"/>
              <a:t>relevant institutions</a:t>
            </a:r>
            <a:endParaRPr lang="en-US" sz="2400" dirty="0"/>
          </a:p>
        </p:txBody>
      </p:sp>
    </p:spTree>
    <p:extLst>
      <p:ext uri="{BB962C8B-B14F-4D97-AF65-F5344CB8AC3E}">
        <p14:creationId xmlns:p14="http://schemas.microsoft.com/office/powerpoint/2010/main" val="1601441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4925" y="188913"/>
            <a:ext cx="8956675" cy="947737"/>
          </a:xfrm>
          <a:prstGeom prst="rect">
            <a:avLst/>
          </a:prstGeom>
          <a:noFill/>
          <a:ln w="9525">
            <a:noFill/>
            <a:miter lim="800000"/>
            <a:headEnd/>
            <a:tailEnd/>
          </a:ln>
        </p:spPr>
        <p:txBody>
          <a:bodyPr anchor="ctr"/>
          <a:lstStyle/>
          <a:p>
            <a:pPr algn="ctr" fontAlgn="base">
              <a:spcBef>
                <a:spcPct val="0"/>
              </a:spcBef>
              <a:spcAft>
                <a:spcPct val="0"/>
              </a:spcAft>
            </a:pPr>
            <a:r>
              <a:rPr lang="it-IT" sz="3400" b="1" dirty="0" smtClean="0">
                <a:solidFill>
                  <a:srgbClr val="F3850D"/>
                </a:solidFill>
                <a:cs typeface="Arial" charset="0"/>
              </a:rPr>
              <a:t>Conclusions</a:t>
            </a:r>
          </a:p>
        </p:txBody>
      </p:sp>
      <p:sp>
        <p:nvSpPr>
          <p:cNvPr id="3" name="Rectangle 2"/>
          <p:cNvSpPr>
            <a:spLocks noGrp="1" noChangeArrowheads="1"/>
          </p:cNvSpPr>
          <p:nvPr>
            <p:ph type="body" sz="half" idx="1"/>
          </p:nvPr>
        </p:nvSpPr>
        <p:spPr>
          <a:xfrm>
            <a:off x="120649" y="1295400"/>
            <a:ext cx="8785225" cy="5256212"/>
          </a:xfrm>
        </p:spPr>
        <p:txBody>
          <a:bodyPr/>
          <a:lstStyle/>
          <a:p>
            <a:pPr eaLnBrk="1" hangingPunct="1">
              <a:spcBef>
                <a:spcPts val="1200"/>
              </a:spcBef>
            </a:pPr>
            <a:r>
              <a:rPr lang="it-IT" sz="2200" dirty="0" smtClean="0"/>
              <a:t>Bioenergy has the potential to reduce GHG emissions </a:t>
            </a:r>
            <a:r>
              <a:rPr lang="it-IT" sz="2200" b="1" dirty="0" smtClean="0"/>
              <a:t>and offer opportunities to agriculture and forestry </a:t>
            </a:r>
            <a:r>
              <a:rPr lang="it-IT" sz="2200" b="1" dirty="0" err="1" smtClean="0"/>
              <a:t>sectors</a:t>
            </a:r>
            <a:r>
              <a:rPr lang="it-IT" sz="2200" dirty="0" smtClean="0"/>
              <a:t>;</a:t>
            </a:r>
          </a:p>
          <a:p>
            <a:pPr eaLnBrk="1" hangingPunct="1">
              <a:spcBef>
                <a:spcPts val="1200"/>
              </a:spcBef>
            </a:pPr>
            <a:r>
              <a:rPr lang="it-IT" sz="2200" b="1" dirty="0" smtClean="0"/>
              <a:t>West Africa </a:t>
            </a:r>
            <a:r>
              <a:rPr lang="it-IT" sz="2200" dirty="0" err="1" smtClean="0"/>
              <a:t>could</a:t>
            </a:r>
            <a:r>
              <a:rPr lang="it-IT" sz="2200" dirty="0" smtClean="0"/>
              <a:t> play an </a:t>
            </a:r>
            <a:r>
              <a:rPr lang="it-IT" sz="2200" dirty="0" err="1" smtClean="0"/>
              <a:t>important</a:t>
            </a:r>
            <a:r>
              <a:rPr lang="it-IT" sz="2200" dirty="0" smtClean="0"/>
              <a:t> </a:t>
            </a:r>
            <a:r>
              <a:rPr lang="it-IT" sz="2200" dirty="0" err="1" smtClean="0"/>
              <a:t>role</a:t>
            </a:r>
            <a:endParaRPr lang="it-IT" sz="2200" dirty="0" smtClean="0"/>
          </a:p>
          <a:p>
            <a:pPr eaLnBrk="1" hangingPunct="1">
              <a:spcBef>
                <a:spcPts val="1200"/>
              </a:spcBef>
            </a:pPr>
            <a:r>
              <a:rPr lang="it-IT" sz="2200" b="1" dirty="0" err="1" smtClean="0"/>
              <a:t>Sustainability</a:t>
            </a:r>
            <a:r>
              <a:rPr lang="it-IT" sz="2200" dirty="0" smtClean="0"/>
              <a:t> is key;</a:t>
            </a:r>
          </a:p>
          <a:p>
            <a:pPr eaLnBrk="1" hangingPunct="1">
              <a:spcBef>
                <a:spcPts val="1200"/>
              </a:spcBef>
            </a:pPr>
            <a:r>
              <a:rPr lang="it-IT" sz="2200" b="1" dirty="0" err="1" smtClean="0"/>
              <a:t>Monitoring</a:t>
            </a:r>
            <a:r>
              <a:rPr lang="it-IT" sz="2200" b="1" dirty="0" smtClean="0"/>
              <a:t> </a:t>
            </a:r>
            <a:r>
              <a:rPr lang="it-IT" sz="2200" b="1" dirty="0" err="1"/>
              <a:t>sustainability</a:t>
            </a:r>
            <a:r>
              <a:rPr lang="it-IT" sz="2200" b="1" dirty="0"/>
              <a:t> </a:t>
            </a:r>
            <a:r>
              <a:rPr lang="it-IT" sz="2200" dirty="0" err="1"/>
              <a:t>is</a:t>
            </a:r>
            <a:r>
              <a:rPr lang="it-IT" sz="2200" dirty="0"/>
              <a:t> a </a:t>
            </a:r>
            <a:r>
              <a:rPr lang="it-IT" sz="2200" b="1" dirty="0" err="1"/>
              <a:t>necessary</a:t>
            </a:r>
            <a:r>
              <a:rPr lang="it-IT" sz="2200" b="1" dirty="0"/>
              <a:t> </a:t>
            </a:r>
            <a:r>
              <a:rPr lang="it-IT" sz="2200" b="1" dirty="0" err="1"/>
              <a:t>step</a:t>
            </a:r>
            <a:r>
              <a:rPr lang="it-IT" sz="2200" dirty="0"/>
              <a:t> in </a:t>
            </a:r>
            <a:r>
              <a:rPr lang="it-IT" sz="2200" dirty="0" err="1"/>
              <a:t>order</a:t>
            </a:r>
            <a:r>
              <a:rPr lang="it-IT" sz="2200" dirty="0"/>
              <a:t> to </a:t>
            </a:r>
            <a:r>
              <a:rPr lang="it-IT" sz="2200" dirty="0" err="1"/>
              <a:t>understand</a:t>
            </a:r>
            <a:r>
              <a:rPr lang="it-IT" sz="2200" dirty="0"/>
              <a:t>, </a:t>
            </a:r>
            <a:r>
              <a:rPr lang="it-IT" sz="2200" dirty="0" err="1"/>
              <a:t>evaluate</a:t>
            </a:r>
            <a:r>
              <a:rPr lang="it-IT" sz="2200" dirty="0"/>
              <a:t> and </a:t>
            </a:r>
            <a:r>
              <a:rPr lang="it-IT" sz="2200" dirty="0" err="1"/>
              <a:t>improve</a:t>
            </a:r>
            <a:r>
              <a:rPr lang="it-IT" sz="2200" dirty="0"/>
              <a:t> the performances of the </a:t>
            </a:r>
            <a:r>
              <a:rPr lang="it-IT" sz="2200" dirty="0" err="1"/>
              <a:t>sector</a:t>
            </a:r>
            <a:endParaRPr lang="it-IT" sz="2200" dirty="0"/>
          </a:p>
          <a:p>
            <a:pPr eaLnBrk="1" hangingPunct="1">
              <a:spcBef>
                <a:spcPts val="1200"/>
              </a:spcBef>
            </a:pPr>
            <a:r>
              <a:rPr lang="it-IT" sz="2200" b="1" dirty="0" smtClean="0"/>
              <a:t>GBEP is actively working </a:t>
            </a:r>
            <a:r>
              <a:rPr lang="it-IT" sz="2200" dirty="0" smtClean="0"/>
              <a:t>on the </a:t>
            </a:r>
            <a:r>
              <a:rPr lang="it-IT" sz="2200" dirty="0" err="1" smtClean="0"/>
              <a:t>diffusion</a:t>
            </a:r>
            <a:r>
              <a:rPr lang="it-IT" sz="2200" dirty="0" smtClean="0"/>
              <a:t> of </a:t>
            </a:r>
            <a:r>
              <a:rPr lang="it-IT" sz="2200" b="1" dirty="0" err="1" smtClean="0"/>
              <a:t>sustainability</a:t>
            </a:r>
            <a:r>
              <a:rPr lang="it-IT" sz="2200" dirty="0" smtClean="0"/>
              <a:t> in the processes of production and use of bioenergy resources with several activities and tools, including the </a:t>
            </a:r>
            <a:r>
              <a:rPr lang="it-IT" sz="2200" b="1" dirty="0" smtClean="0"/>
              <a:t>GBEP Sustainability Indicators for Bioenergy</a:t>
            </a:r>
          </a:p>
          <a:p>
            <a:pPr eaLnBrk="1" hangingPunct="1">
              <a:spcBef>
                <a:spcPts val="1200"/>
              </a:spcBef>
            </a:pPr>
            <a:r>
              <a:rPr lang="it-IT" sz="2200" dirty="0" err="1" smtClean="0">
                <a:ea typeface="ＭＳ Ｐゴシック" pitchFamily="34" charset="-128"/>
              </a:rPr>
              <a:t>Particularly</a:t>
            </a:r>
            <a:r>
              <a:rPr lang="it-IT" sz="2200" dirty="0" smtClean="0">
                <a:ea typeface="ＭＳ Ｐゴシック" pitchFamily="34" charset="-128"/>
              </a:rPr>
              <a:t> for </a:t>
            </a:r>
            <a:r>
              <a:rPr lang="it-IT" sz="2200" b="1" dirty="0" smtClean="0">
                <a:ea typeface="ＭＳ Ｐゴシック" pitchFamily="34" charset="-128"/>
              </a:rPr>
              <a:t>policymakers </a:t>
            </a:r>
            <a:r>
              <a:rPr lang="it-IT" sz="2200" dirty="0" smtClean="0">
                <a:ea typeface="ＭＳ Ｐゴシック" pitchFamily="34" charset="-128"/>
              </a:rPr>
              <a:t>GBEP represents an important forum for discussion and harmonization </a:t>
            </a:r>
            <a:r>
              <a:rPr lang="it-IT" sz="2200" b="1" dirty="0" smtClean="0">
                <a:ea typeface="ＭＳ Ｐゴシック" pitchFamily="34" charset="-128"/>
              </a:rPr>
              <a:t>policies</a:t>
            </a:r>
            <a:endParaRPr lang="en-US" sz="2200" b="1" dirty="0">
              <a:ea typeface="ＭＳ Ｐゴシック" pitchFamily="34" charset="-128"/>
            </a:endParaRPr>
          </a:p>
        </p:txBody>
      </p:sp>
    </p:spTree>
    <p:extLst>
      <p:ext uri="{BB962C8B-B14F-4D97-AF65-F5344CB8AC3E}">
        <p14:creationId xmlns:p14="http://schemas.microsoft.com/office/powerpoint/2010/main" val="17854370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2590800"/>
            <a:ext cx="8956675" cy="947737"/>
          </a:xfrm>
          <a:prstGeom prst="rect">
            <a:avLst/>
          </a:prstGeom>
          <a:noFill/>
          <a:ln w="9525">
            <a:noFill/>
            <a:miter lim="800000"/>
            <a:headEnd/>
            <a:tailEnd/>
          </a:ln>
        </p:spPr>
        <p:txBody>
          <a:bodyPr anchor="ctr"/>
          <a:lstStyle/>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r>
              <a:rPr lang="it-IT" sz="3400" b="1" dirty="0" smtClean="0">
                <a:solidFill>
                  <a:srgbClr val="F3850D"/>
                </a:solidFill>
                <a:cs typeface="Arial" charset="0"/>
              </a:rPr>
              <a:t>Thank you</a:t>
            </a: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lgn="ctr">
              <a:buFontTx/>
              <a:buNone/>
            </a:pPr>
            <a:r>
              <a:rPr lang="en-US" sz="1600" b="1" dirty="0" smtClean="0">
                <a:hlinkClick r:id=""/>
              </a:rPr>
              <a:t>GBEP-Secretariat@fao.org</a:t>
            </a:r>
            <a:endParaRPr lang="en-US" sz="1600" b="1" dirty="0">
              <a:hlinkClick r:id=""/>
            </a:endParaRPr>
          </a:p>
          <a:p>
            <a:pPr algn="ctr">
              <a:buFontTx/>
              <a:buNone/>
            </a:pPr>
            <a:endParaRPr lang="en-US" sz="1600" b="1" dirty="0">
              <a:hlinkClick r:id=""/>
            </a:endParaRPr>
          </a:p>
          <a:p>
            <a:pPr algn="ctr">
              <a:buFontTx/>
              <a:buNone/>
            </a:pPr>
            <a:r>
              <a:rPr lang="en-US" sz="1600" b="1" dirty="0">
                <a:solidFill>
                  <a:srgbClr val="FF6600"/>
                </a:solidFill>
                <a:hlinkClick r:id="rId3"/>
              </a:rPr>
              <a:t>http://www.globalbioenergy.org</a:t>
            </a:r>
            <a:endParaRPr lang="en-US" sz="1600" b="1" dirty="0">
              <a:solidFill>
                <a:srgbClr val="FF6600"/>
              </a:solidFill>
            </a:endParaRPr>
          </a:p>
          <a:p>
            <a:pPr algn="ctr" fontAlgn="base">
              <a:spcBef>
                <a:spcPct val="0"/>
              </a:spcBef>
              <a:spcAft>
                <a:spcPct val="0"/>
              </a:spcAft>
            </a:pPr>
            <a:endParaRPr lang="it-IT" sz="3400" b="1" dirty="0" smtClean="0">
              <a:solidFill>
                <a:srgbClr val="F3850D"/>
              </a:solidFill>
              <a:cs typeface="Arial" charset="0"/>
            </a:endParaRPr>
          </a:p>
        </p:txBody>
      </p:sp>
      <p:pic>
        <p:nvPicPr>
          <p:cNvPr id="6146" name="Picture 2" descr="E:\Materials Bioenergy Week - Medan\Photo Session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416978"/>
            <a:ext cx="6570663" cy="43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304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1033463" y="1341438"/>
            <a:ext cx="7931150" cy="5256212"/>
          </a:xfrm>
        </p:spPr>
        <p:txBody>
          <a:bodyPr/>
          <a:lstStyle/>
          <a:p>
            <a:pPr algn="just" eaLnBrk="1" hangingPunct="1">
              <a:spcBef>
                <a:spcPts val="1200"/>
              </a:spcBef>
            </a:pPr>
            <a:r>
              <a:rPr lang="en-US" sz="2400" dirty="0" smtClean="0">
                <a:ea typeface="ＭＳ Ｐゴシック" pitchFamily="34" charset="-128"/>
              </a:rPr>
              <a:t>GHG emissions: data and projections</a:t>
            </a:r>
          </a:p>
          <a:p>
            <a:pPr algn="just" eaLnBrk="1" hangingPunct="1">
              <a:spcBef>
                <a:spcPts val="1200"/>
              </a:spcBef>
            </a:pPr>
            <a:r>
              <a:rPr lang="en-US" sz="2400" dirty="0" smtClean="0">
                <a:ea typeface="ＭＳ Ｐゴシック" pitchFamily="34" charset="-128"/>
              </a:rPr>
              <a:t>Bioenergy</a:t>
            </a:r>
          </a:p>
          <a:p>
            <a:pPr lvl="2" algn="just" eaLnBrk="1" hangingPunct="1">
              <a:spcBef>
                <a:spcPts val="1200"/>
              </a:spcBef>
            </a:pPr>
            <a:r>
              <a:rPr lang="en-US" sz="1600" dirty="0" smtClean="0">
                <a:ea typeface="ＭＳ Ｐゴシック" pitchFamily="34" charset="-128"/>
              </a:rPr>
              <a:t>Role in the global energy context</a:t>
            </a:r>
          </a:p>
          <a:p>
            <a:pPr lvl="2" algn="just" eaLnBrk="1" hangingPunct="1">
              <a:spcBef>
                <a:spcPts val="1200"/>
              </a:spcBef>
            </a:pPr>
            <a:r>
              <a:rPr lang="en-US" sz="1600" dirty="0" smtClean="0">
                <a:ea typeface="ＭＳ Ｐゴシック" pitchFamily="34" charset="-128"/>
              </a:rPr>
              <a:t>Policies</a:t>
            </a:r>
          </a:p>
          <a:p>
            <a:pPr lvl="2" algn="just" eaLnBrk="1" hangingPunct="1">
              <a:spcBef>
                <a:spcPts val="1200"/>
              </a:spcBef>
            </a:pPr>
            <a:r>
              <a:rPr lang="en-US" sz="1600" dirty="0" smtClean="0">
                <a:ea typeface="ＭＳ Ｐゴシック" pitchFamily="34" charset="-128"/>
              </a:rPr>
              <a:t>Solid biomass</a:t>
            </a:r>
            <a:endParaRPr lang="en-US" sz="2400" dirty="0" smtClean="0">
              <a:ea typeface="ＭＳ Ｐゴシック" pitchFamily="34" charset="-128"/>
            </a:endParaRPr>
          </a:p>
          <a:p>
            <a:pPr algn="just" eaLnBrk="1" hangingPunct="1">
              <a:spcBef>
                <a:spcPts val="1200"/>
              </a:spcBef>
            </a:pPr>
            <a:r>
              <a:rPr lang="en-US" sz="2400" dirty="0" smtClean="0">
                <a:ea typeface="ＭＳ Ｐゴシック" pitchFamily="34" charset="-128"/>
              </a:rPr>
              <a:t>The Global Bioenergy Partnership (GBEP)</a:t>
            </a:r>
          </a:p>
          <a:p>
            <a:pPr lvl="2" algn="just" eaLnBrk="1" hangingPunct="1">
              <a:spcBef>
                <a:spcPts val="1200"/>
              </a:spcBef>
            </a:pPr>
            <a:r>
              <a:rPr lang="en-US" sz="1600" dirty="0" smtClean="0">
                <a:ea typeface="ＭＳ Ｐゴシック" pitchFamily="34" charset="-128"/>
              </a:rPr>
              <a:t>History, objectives and members</a:t>
            </a:r>
          </a:p>
          <a:p>
            <a:pPr lvl="2" algn="just" eaLnBrk="1" hangingPunct="1">
              <a:spcBef>
                <a:spcPts val="1200"/>
              </a:spcBef>
              <a:spcAft>
                <a:spcPts val="1200"/>
              </a:spcAft>
            </a:pPr>
            <a:r>
              <a:rPr lang="en-US" sz="1600" dirty="0" smtClean="0">
                <a:ea typeface="ＭＳ Ｐゴシック" pitchFamily="34" charset="-128"/>
              </a:rPr>
              <a:t>The Sustainability Indicators for Bioenergy</a:t>
            </a:r>
          </a:p>
          <a:p>
            <a:pPr eaLnBrk="1" hangingPunct="1">
              <a:spcBef>
                <a:spcPct val="30000"/>
              </a:spcBef>
            </a:pPr>
            <a:r>
              <a:rPr lang="en-US" sz="2400" dirty="0" smtClean="0">
                <a:ea typeface="ＭＳ Ｐゴシック" pitchFamily="34" charset="-128"/>
              </a:rPr>
              <a:t>Barriers to Sustainable Bioenergy Development</a:t>
            </a:r>
          </a:p>
          <a:p>
            <a:pPr eaLnBrk="1" hangingPunct="1">
              <a:spcBef>
                <a:spcPct val="30000"/>
              </a:spcBef>
            </a:pPr>
            <a:r>
              <a:rPr lang="en-US" sz="2400" dirty="0" smtClean="0">
                <a:ea typeface="ＭＳ Ｐゴシック" pitchFamily="34" charset="-128"/>
              </a:rPr>
              <a:t>Conclusions</a:t>
            </a:r>
            <a:endParaRPr lang="en-GB" sz="2400" dirty="0">
              <a:ea typeface="ＭＳ Ｐゴシック" pitchFamily="34" charset="-128"/>
            </a:endParaRPr>
          </a:p>
        </p:txBody>
      </p:sp>
      <p:sp>
        <p:nvSpPr>
          <p:cNvPr id="19459" name="Rectangle 3"/>
          <p:cNvSpPr>
            <a:spLocks noChangeArrowheads="1"/>
          </p:cNvSpPr>
          <p:nvPr/>
        </p:nvSpPr>
        <p:spPr bwMode="auto">
          <a:xfrm>
            <a:off x="34925" y="188913"/>
            <a:ext cx="8785225" cy="947737"/>
          </a:xfrm>
          <a:prstGeom prst="rect">
            <a:avLst/>
          </a:prstGeom>
          <a:noFill/>
          <a:ln w="9525">
            <a:noFill/>
            <a:miter lim="800000"/>
            <a:headEnd/>
            <a:tailEnd/>
          </a:ln>
        </p:spPr>
        <p:txBody>
          <a:bodyPr anchor="ctr"/>
          <a:lstStyle/>
          <a:p>
            <a:pPr algn="ctr" fontAlgn="base">
              <a:spcBef>
                <a:spcPct val="0"/>
              </a:spcBef>
              <a:spcAft>
                <a:spcPct val="0"/>
              </a:spcAft>
            </a:pPr>
            <a:r>
              <a:rPr lang="it-IT" sz="3200" b="1" dirty="0" smtClean="0">
                <a:solidFill>
                  <a:srgbClr val="F3850D"/>
                </a:solidFill>
                <a:cs typeface="Arial" charset="0"/>
              </a:rPr>
              <a:t>Table of content</a:t>
            </a:r>
          </a:p>
        </p:txBody>
      </p:sp>
    </p:spTree>
    <p:extLst>
      <p:ext uri="{BB962C8B-B14F-4D97-AF65-F5344CB8AC3E}">
        <p14:creationId xmlns:p14="http://schemas.microsoft.com/office/powerpoint/2010/main" val="12258066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228600" y="1524000"/>
            <a:ext cx="8591550" cy="5334000"/>
          </a:xfrm>
        </p:spPr>
        <p:txBody>
          <a:bodyPr/>
          <a:lstStyle/>
          <a:p>
            <a:pPr marL="114300" indent="0" algn="just" eaLnBrk="1" hangingPunct="1">
              <a:spcBef>
                <a:spcPts val="1200"/>
              </a:spcBef>
              <a:buNone/>
            </a:pPr>
            <a:r>
              <a:rPr lang="en-US" sz="2000" dirty="0">
                <a:ea typeface="ＭＳ Ｐゴシック" pitchFamily="34" charset="-128"/>
              </a:rPr>
              <a:t>A</a:t>
            </a:r>
            <a:r>
              <a:rPr lang="en-US" sz="2000" dirty="0" smtClean="0">
                <a:ea typeface="ＭＳ Ｐゴシック" pitchFamily="34" charset="-128"/>
              </a:rPr>
              <a:t>ccording </a:t>
            </a:r>
            <a:r>
              <a:rPr lang="en-US" sz="2000" dirty="0">
                <a:ea typeface="ＭＳ Ｐゴシック" pitchFamily="34" charset="-128"/>
              </a:rPr>
              <a:t>to IEA, in order to contain the average global temperature increase within the </a:t>
            </a:r>
            <a:r>
              <a:rPr lang="en-US" sz="2000" dirty="0" smtClean="0">
                <a:ea typeface="ＭＳ Ｐゴシック" pitchFamily="34" charset="-128"/>
              </a:rPr>
              <a:t>2°Celsius </a:t>
            </a:r>
            <a:r>
              <a:rPr lang="en-US" sz="2000" dirty="0">
                <a:ea typeface="ＭＳ Ｐゴシック" pitchFamily="34" charset="-128"/>
              </a:rPr>
              <a:t>(if compared to 1990 levels) there needs to be substantial GHG emission </a:t>
            </a:r>
            <a:r>
              <a:rPr lang="en-US" sz="2000" dirty="0" smtClean="0">
                <a:ea typeface="ＭＳ Ｐゴシック" pitchFamily="34" charset="-128"/>
              </a:rPr>
              <a:t>reduction.</a:t>
            </a:r>
          </a:p>
          <a:p>
            <a:pPr marL="114300" indent="0" algn="just" eaLnBrk="1" hangingPunct="1">
              <a:spcBef>
                <a:spcPts val="1200"/>
              </a:spcBef>
              <a:buNone/>
            </a:pPr>
            <a:r>
              <a:rPr lang="en-US" sz="2400" dirty="0" smtClean="0">
                <a:ea typeface="ＭＳ Ｐゴシック" pitchFamily="34" charset="-128"/>
              </a:rPr>
              <a:t>Non-OECD countries expected to play an important role.</a:t>
            </a:r>
          </a:p>
        </p:txBody>
      </p:sp>
      <p:sp>
        <p:nvSpPr>
          <p:cNvPr id="19459" name="Rectangle 3"/>
          <p:cNvSpPr>
            <a:spLocks noChangeArrowheads="1"/>
          </p:cNvSpPr>
          <p:nvPr/>
        </p:nvSpPr>
        <p:spPr bwMode="auto">
          <a:xfrm>
            <a:off x="34925" y="188913"/>
            <a:ext cx="8785225" cy="947737"/>
          </a:xfrm>
          <a:prstGeom prst="rect">
            <a:avLst/>
          </a:prstGeom>
          <a:noFill/>
          <a:ln w="9525">
            <a:noFill/>
            <a:miter lim="800000"/>
            <a:headEnd/>
            <a:tailEnd/>
          </a:ln>
        </p:spPr>
        <p:txBody>
          <a:bodyPr anchor="ctr"/>
          <a:lstStyle/>
          <a:p>
            <a:pPr algn="ctr" fontAlgn="base">
              <a:spcBef>
                <a:spcPct val="0"/>
              </a:spcBef>
              <a:spcAft>
                <a:spcPct val="0"/>
              </a:spcAft>
            </a:pPr>
            <a:r>
              <a:rPr lang="it-IT" sz="3200" b="1" dirty="0" smtClean="0">
                <a:solidFill>
                  <a:srgbClr val="F3850D"/>
                </a:solidFill>
                <a:cs typeface="Arial" charset="0"/>
              </a:rPr>
              <a:t>GHG emissions: data and projections</a:t>
            </a:r>
            <a:endParaRPr lang="it-IT" sz="3200" b="1" dirty="0">
              <a:solidFill>
                <a:srgbClr val="F3850D"/>
              </a:solidFill>
              <a:cs typeface="Arial"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07"/>
          <a:stretch/>
        </p:blipFill>
        <p:spPr bwMode="auto">
          <a:xfrm>
            <a:off x="0" y="3092521"/>
            <a:ext cx="9041006" cy="364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03370"/>
            <a:ext cx="2057400" cy="261610"/>
          </a:xfrm>
          <a:prstGeom prst="rect">
            <a:avLst/>
          </a:prstGeom>
          <a:noFill/>
        </p:spPr>
        <p:txBody>
          <a:bodyPr wrap="square" rtlCol="0">
            <a:spAutoFit/>
          </a:bodyPr>
          <a:lstStyle/>
          <a:p>
            <a:r>
              <a:rPr lang="en-US" sz="1100" dirty="0" smtClean="0"/>
              <a:t>Source: IEA, WEO 2012</a:t>
            </a:r>
            <a:endParaRPr lang="en-US" sz="1100" dirty="0"/>
          </a:p>
        </p:txBody>
      </p:sp>
    </p:spTree>
    <p:extLst>
      <p:ext uri="{BB962C8B-B14F-4D97-AF65-F5344CB8AC3E}">
        <p14:creationId xmlns:p14="http://schemas.microsoft.com/office/powerpoint/2010/main" val="30900410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4925" y="188913"/>
            <a:ext cx="8785225" cy="947737"/>
          </a:xfrm>
          <a:prstGeom prst="rect">
            <a:avLst/>
          </a:prstGeom>
          <a:noFill/>
          <a:ln w="9525">
            <a:noFill/>
            <a:miter lim="800000"/>
            <a:headEnd/>
            <a:tailEnd/>
          </a:ln>
        </p:spPr>
        <p:txBody>
          <a:bodyPr anchor="ctr"/>
          <a:lstStyle/>
          <a:p>
            <a:pPr algn="ctr" fontAlgn="base">
              <a:spcBef>
                <a:spcPct val="0"/>
              </a:spcBef>
              <a:spcAft>
                <a:spcPct val="0"/>
              </a:spcAft>
            </a:pPr>
            <a:r>
              <a:rPr lang="it-IT" sz="3200" b="1" dirty="0">
                <a:solidFill>
                  <a:srgbClr val="F3850D"/>
                </a:solidFill>
                <a:cs typeface="Arial" charset="0"/>
              </a:rPr>
              <a:t>GHG emissions: data and projections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2" y="2741214"/>
            <a:ext cx="8942677" cy="403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019800" y="4038600"/>
            <a:ext cx="2590800" cy="60960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Rectangle 2"/>
          <p:cNvSpPr/>
          <p:nvPr/>
        </p:nvSpPr>
        <p:spPr>
          <a:xfrm>
            <a:off x="752582" y="1600200"/>
            <a:ext cx="8153400" cy="400110"/>
          </a:xfrm>
          <a:prstGeom prst="rect">
            <a:avLst/>
          </a:prstGeom>
        </p:spPr>
        <p:txBody>
          <a:bodyPr wrap="square">
            <a:spAutoFit/>
          </a:bodyPr>
          <a:lstStyle/>
          <a:p>
            <a:pPr marL="114300" lvl="0" algn="just" fontAlgn="base">
              <a:spcBef>
                <a:spcPts val="1200"/>
              </a:spcBef>
              <a:spcAft>
                <a:spcPct val="0"/>
              </a:spcAft>
            </a:pPr>
            <a:r>
              <a:rPr lang="en-US" sz="2000" kern="0" dirty="0" smtClean="0">
                <a:solidFill>
                  <a:srgbClr val="006666"/>
                </a:solidFill>
                <a:ea typeface="ＭＳ Ｐゴシック" pitchFamily="34" charset="-128"/>
              </a:rPr>
              <a:t>In the 450 ppm scenario, IEA foresees a specific role for bioenergy </a:t>
            </a:r>
            <a:endParaRPr lang="en-US" sz="2000" kern="0" dirty="0">
              <a:solidFill>
                <a:srgbClr val="006666"/>
              </a:solidFill>
              <a:ea typeface="ＭＳ Ｐゴシック" pitchFamily="34" charset="-128"/>
            </a:endParaRPr>
          </a:p>
        </p:txBody>
      </p:sp>
      <p:sp>
        <p:nvSpPr>
          <p:cNvPr id="6" name="TextBox 5"/>
          <p:cNvSpPr txBox="1"/>
          <p:nvPr/>
        </p:nvSpPr>
        <p:spPr>
          <a:xfrm>
            <a:off x="304800" y="6561381"/>
            <a:ext cx="2057400" cy="261610"/>
          </a:xfrm>
          <a:prstGeom prst="rect">
            <a:avLst/>
          </a:prstGeom>
          <a:noFill/>
        </p:spPr>
        <p:txBody>
          <a:bodyPr wrap="square" rtlCol="0">
            <a:spAutoFit/>
          </a:bodyPr>
          <a:lstStyle/>
          <a:p>
            <a:r>
              <a:rPr lang="en-US" sz="1100" dirty="0" smtClean="0"/>
              <a:t>Source: IEA, WEO 2012</a:t>
            </a:r>
            <a:endParaRPr lang="en-US" sz="1100" dirty="0"/>
          </a:p>
        </p:txBody>
      </p:sp>
    </p:spTree>
    <p:extLst>
      <p:ext uri="{BB962C8B-B14F-4D97-AF65-F5344CB8AC3E}">
        <p14:creationId xmlns:p14="http://schemas.microsoft.com/office/powerpoint/2010/main" val="779353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2" t="15659"/>
          <a:stretch/>
        </p:blipFill>
        <p:spPr bwMode="auto">
          <a:xfrm>
            <a:off x="2895600" y="3318553"/>
            <a:ext cx="3733800" cy="315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3"/>
          <p:cNvSpPr txBox="1">
            <a:spLocks/>
          </p:cNvSpPr>
          <p:nvPr/>
        </p:nvSpPr>
        <p:spPr bwMode="auto">
          <a:xfrm>
            <a:off x="457200" y="0"/>
            <a:ext cx="8229600" cy="5605462"/>
          </a:xfrm>
          <a:prstGeom prst="rect">
            <a:avLst/>
          </a:prstGeom>
          <a:noFill/>
          <a:ln w="9525">
            <a:noFill/>
            <a:miter lim="800000"/>
            <a:headEnd/>
            <a:tailEnd/>
          </a:ln>
        </p:spPr>
        <p:txBody>
          <a:bodyPr/>
          <a:lstStyle/>
          <a:p>
            <a:pPr algn="ctr" fontAlgn="base">
              <a:spcBef>
                <a:spcPct val="20000"/>
              </a:spcBef>
              <a:spcAft>
                <a:spcPct val="0"/>
              </a:spcAft>
              <a:buFont typeface="Arial" charset="0"/>
              <a:buNone/>
            </a:pPr>
            <a:endParaRPr lang="en-GB" sz="3200">
              <a:solidFill>
                <a:srgbClr val="898989"/>
              </a:solidFill>
              <a:latin typeface="Calibri" pitchFamily="34" charset="0"/>
              <a:cs typeface="Arial" charset="0"/>
            </a:endParaRPr>
          </a:p>
        </p:txBody>
      </p:sp>
      <p:sp>
        <p:nvSpPr>
          <p:cNvPr id="5" name="Rectangle 2"/>
          <p:cNvSpPr txBox="1">
            <a:spLocks/>
          </p:cNvSpPr>
          <p:nvPr/>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it-IT" sz="3600" b="1" dirty="0" smtClean="0">
                <a:solidFill>
                  <a:srgbClr val="F3850D"/>
                </a:solidFill>
                <a:cs typeface="Arial" charset="0"/>
              </a:rPr>
              <a:t>Bioenergy</a:t>
            </a:r>
            <a:endParaRPr lang="it-IT" sz="3600" b="1" dirty="0">
              <a:solidFill>
                <a:srgbClr val="F3850D"/>
              </a:solidFill>
              <a:cs typeface="Arial" charset="0"/>
            </a:endParaRPr>
          </a:p>
        </p:txBody>
      </p:sp>
      <p:sp>
        <p:nvSpPr>
          <p:cNvPr id="6" name="Rectangle 5"/>
          <p:cNvSpPr/>
          <p:nvPr/>
        </p:nvSpPr>
        <p:spPr>
          <a:xfrm>
            <a:off x="467544" y="865100"/>
            <a:ext cx="8280920" cy="4047262"/>
          </a:xfrm>
          <a:prstGeom prst="rect">
            <a:avLst/>
          </a:prstGeom>
        </p:spPr>
        <p:txBody>
          <a:bodyPr wrap="square">
            <a:spAutoFit/>
          </a:bodyPr>
          <a:lstStyle/>
          <a:p>
            <a:pPr>
              <a:spcAft>
                <a:spcPts val="1800"/>
              </a:spcAft>
              <a:defRPr/>
            </a:pPr>
            <a:endParaRPr lang="it-IT" sz="1600" b="1" dirty="0" smtClean="0">
              <a:solidFill>
                <a:srgbClr val="006666"/>
              </a:solidFill>
              <a:ea typeface="ＭＳ Ｐゴシック" pitchFamily="34" charset="-128"/>
            </a:endParaRPr>
          </a:p>
          <a:p>
            <a:pPr>
              <a:spcAft>
                <a:spcPts val="1800"/>
              </a:spcAft>
              <a:defRPr/>
            </a:pPr>
            <a:r>
              <a:rPr lang="it-IT" sz="2200" dirty="0" smtClean="0">
                <a:solidFill>
                  <a:srgbClr val="006666"/>
                </a:solidFill>
                <a:ea typeface="ＭＳ Ｐゴシック" pitchFamily="34" charset="-128"/>
              </a:rPr>
              <a:t>In 2012 bioenergy production reached 1.34 billion tons of oil equivalent or about </a:t>
            </a:r>
            <a:r>
              <a:rPr lang="it-IT" sz="2200" b="1" dirty="0" smtClean="0">
                <a:solidFill>
                  <a:srgbClr val="006666"/>
                </a:solidFill>
                <a:ea typeface="ＭＳ Ｐゴシック" pitchFamily="34" charset="-128"/>
              </a:rPr>
              <a:t>10% of world primary energy supply </a:t>
            </a:r>
            <a:r>
              <a:rPr lang="it-IT" sz="2200" dirty="0" smtClean="0">
                <a:solidFill>
                  <a:srgbClr val="006666"/>
                </a:solidFill>
                <a:ea typeface="ＭＳ Ｐゴシック" pitchFamily="34" charset="-128"/>
              </a:rPr>
              <a:t>(IEA, 2014).</a:t>
            </a:r>
          </a:p>
          <a:p>
            <a:pPr>
              <a:spcAft>
                <a:spcPts val="1800"/>
              </a:spcAft>
              <a:defRPr/>
            </a:pPr>
            <a:r>
              <a:rPr lang="it-IT" sz="2200" dirty="0">
                <a:solidFill>
                  <a:srgbClr val="006666"/>
                </a:solidFill>
                <a:ea typeface="ＭＳ Ｐゴシック" pitchFamily="34" charset="-128"/>
              </a:rPr>
              <a:t>B</a:t>
            </a:r>
            <a:r>
              <a:rPr lang="it-IT" sz="2200" dirty="0" smtClean="0">
                <a:solidFill>
                  <a:srgbClr val="006666"/>
                </a:solidFill>
                <a:ea typeface="ＭＳ Ｐゴシック" pitchFamily="34" charset="-128"/>
              </a:rPr>
              <a:t>ioenergy is the fourth most important energy source worldwide and the first among the renewables</a:t>
            </a:r>
            <a:endParaRPr lang="en-US" sz="2200" dirty="0"/>
          </a:p>
          <a:p>
            <a:pPr>
              <a:spcAft>
                <a:spcPts val="1800"/>
              </a:spcAft>
              <a:defRPr/>
            </a:pPr>
            <a:endParaRPr lang="it-IT" sz="2000" b="1" dirty="0" smtClean="0">
              <a:solidFill>
                <a:srgbClr val="006666"/>
              </a:solidFill>
              <a:ea typeface="ＭＳ Ｐゴシック" pitchFamily="34" charset="-128"/>
            </a:endParaRPr>
          </a:p>
          <a:p>
            <a:pPr>
              <a:spcAft>
                <a:spcPts val="1800"/>
              </a:spcAft>
              <a:defRPr/>
            </a:pPr>
            <a:endParaRPr lang="en-GB" dirty="0" smtClean="0">
              <a:solidFill>
                <a:srgbClr val="006666"/>
              </a:solidFill>
              <a:ea typeface="ＭＳ Ｐゴシック" pitchFamily="34" charset="-128"/>
            </a:endParaRPr>
          </a:p>
          <a:p>
            <a:pPr>
              <a:spcAft>
                <a:spcPts val="1800"/>
              </a:spcAft>
              <a:defRPr/>
            </a:pPr>
            <a:endParaRPr lang="en-GB" dirty="0">
              <a:solidFill>
                <a:srgbClr val="006666"/>
              </a:solidFill>
              <a:ea typeface="ＭＳ Ｐゴシック" pitchFamily="34" charset="-128"/>
            </a:endParaRPr>
          </a:p>
        </p:txBody>
      </p:sp>
      <p:sp>
        <p:nvSpPr>
          <p:cNvPr id="7" name="Rectangle 6"/>
          <p:cNvSpPr/>
          <p:nvPr/>
        </p:nvSpPr>
        <p:spPr>
          <a:xfrm>
            <a:off x="0" y="6304002"/>
            <a:ext cx="5791200" cy="600164"/>
          </a:xfrm>
          <a:prstGeom prst="rect">
            <a:avLst/>
          </a:prstGeom>
        </p:spPr>
        <p:txBody>
          <a:bodyPr wrap="square">
            <a:spAutoFit/>
          </a:bodyPr>
          <a:lstStyle/>
          <a:p>
            <a:pPr>
              <a:spcBef>
                <a:spcPct val="0"/>
              </a:spcBef>
            </a:pPr>
            <a:r>
              <a:rPr lang="it-IT" sz="1100" dirty="0" smtClean="0"/>
              <a:t>Source:</a:t>
            </a:r>
          </a:p>
          <a:p>
            <a:pPr>
              <a:spcBef>
                <a:spcPct val="0"/>
              </a:spcBef>
            </a:pPr>
            <a:r>
              <a:rPr lang="it-IT" sz="1100" dirty="0" smtClean="0"/>
              <a:t>IEA, 2012: </a:t>
            </a:r>
            <a:r>
              <a:rPr lang="it-IT" sz="1100" dirty="0" err="1" smtClean="0"/>
              <a:t>2012</a:t>
            </a:r>
            <a:r>
              <a:rPr lang="it-IT" sz="1100" dirty="0" smtClean="0"/>
              <a:t> </a:t>
            </a:r>
            <a:r>
              <a:rPr lang="it-IT" sz="1100" dirty="0" err="1" smtClean="0"/>
              <a:t>Technology</a:t>
            </a:r>
            <a:r>
              <a:rPr lang="it-IT" sz="1100" dirty="0" smtClean="0"/>
              <a:t> </a:t>
            </a:r>
            <a:r>
              <a:rPr lang="it-IT" sz="1100" dirty="0" err="1" smtClean="0"/>
              <a:t>Roadmap</a:t>
            </a:r>
            <a:r>
              <a:rPr lang="it-IT" sz="1100" dirty="0" smtClean="0"/>
              <a:t>, Bioenergy </a:t>
            </a:r>
            <a:r>
              <a:rPr lang="it-IT" sz="1100" dirty="0" err="1" smtClean="0"/>
              <a:t>for</a:t>
            </a:r>
            <a:r>
              <a:rPr lang="it-IT" sz="1100" dirty="0" smtClean="0"/>
              <a:t>  </a:t>
            </a:r>
            <a:r>
              <a:rPr lang="it-IT" sz="1100" dirty="0" err="1" smtClean="0"/>
              <a:t>Heat</a:t>
            </a:r>
            <a:r>
              <a:rPr lang="it-IT" sz="1100" dirty="0" smtClean="0"/>
              <a:t> and Power </a:t>
            </a:r>
          </a:p>
          <a:p>
            <a:pPr>
              <a:spcBef>
                <a:spcPct val="0"/>
              </a:spcBef>
            </a:pPr>
            <a:r>
              <a:rPr lang="it-IT" sz="1100" dirty="0" smtClean="0"/>
              <a:t>IEA, 2013: </a:t>
            </a:r>
            <a:r>
              <a:rPr lang="it-IT" sz="1100" dirty="0" err="1" smtClean="0"/>
              <a:t>2013</a:t>
            </a:r>
            <a:r>
              <a:rPr lang="it-IT" sz="1100" dirty="0" smtClean="0"/>
              <a:t> Key World Energy </a:t>
            </a:r>
            <a:r>
              <a:rPr lang="it-IT" sz="1100" dirty="0" err="1" smtClean="0"/>
              <a:t>Statistics</a:t>
            </a:r>
            <a:endParaRPr lang="en-US" sz="1100" dirty="0"/>
          </a:p>
        </p:txBody>
      </p:sp>
    </p:spTree>
    <p:extLst>
      <p:ext uri="{BB962C8B-B14F-4D97-AF65-F5344CB8AC3E}">
        <p14:creationId xmlns:p14="http://schemas.microsoft.com/office/powerpoint/2010/main" val="404822882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457200" y="0"/>
            <a:ext cx="8229600" cy="5605462"/>
          </a:xfrm>
          <a:prstGeom prst="rect">
            <a:avLst/>
          </a:prstGeom>
          <a:noFill/>
          <a:ln w="9525">
            <a:noFill/>
            <a:miter lim="800000"/>
            <a:headEnd/>
            <a:tailEnd/>
          </a:ln>
        </p:spPr>
        <p:txBody>
          <a:bodyPr/>
          <a:lstStyle/>
          <a:p>
            <a:pPr algn="ctr" fontAlgn="base">
              <a:spcBef>
                <a:spcPct val="20000"/>
              </a:spcBef>
              <a:spcAft>
                <a:spcPct val="0"/>
              </a:spcAft>
              <a:buFont typeface="Arial" charset="0"/>
              <a:buNone/>
            </a:pPr>
            <a:endParaRPr lang="en-GB" sz="3200">
              <a:solidFill>
                <a:srgbClr val="898989"/>
              </a:solidFill>
              <a:latin typeface="Calibri" pitchFamily="34" charset="0"/>
              <a:cs typeface="Arial" charset="0"/>
            </a:endParaRPr>
          </a:p>
        </p:txBody>
      </p:sp>
      <p:sp>
        <p:nvSpPr>
          <p:cNvPr id="5" name="Rectangle 2"/>
          <p:cNvSpPr txBox="1">
            <a:spLocks/>
          </p:cNvSpPr>
          <p:nvPr/>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GB" sz="3400" b="1" dirty="0" smtClean="0">
                <a:solidFill>
                  <a:srgbClr val="F3850D"/>
                </a:solidFill>
                <a:ea typeface="+mn-ea"/>
                <a:cs typeface="Arial" charset="0"/>
              </a:rPr>
              <a:t>Bioenergy</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95" t="20073"/>
          <a:stretch/>
        </p:blipFill>
        <p:spPr bwMode="auto">
          <a:xfrm>
            <a:off x="4343400" y="2229492"/>
            <a:ext cx="4800600" cy="280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1600200"/>
            <a:ext cx="4114800" cy="4124206"/>
          </a:xfrm>
          <a:prstGeom prst="rect">
            <a:avLst/>
          </a:prstGeom>
        </p:spPr>
        <p:txBody>
          <a:bodyPr wrap="square">
            <a:spAutoFit/>
          </a:bodyPr>
          <a:lstStyle/>
          <a:p>
            <a:pPr algn="just">
              <a:spcAft>
                <a:spcPts val="600"/>
              </a:spcAft>
              <a:defRPr/>
            </a:pPr>
            <a:r>
              <a:rPr lang="it-IT" sz="2400" dirty="0" smtClean="0">
                <a:solidFill>
                  <a:srgbClr val="006666"/>
                </a:solidFill>
                <a:ea typeface="ＭＳ Ｐゴシック" pitchFamily="34" charset="-128"/>
              </a:rPr>
              <a:t>About </a:t>
            </a:r>
            <a:r>
              <a:rPr lang="it-IT" sz="2400" b="1" dirty="0" smtClean="0">
                <a:solidFill>
                  <a:srgbClr val="006666"/>
                </a:solidFill>
                <a:ea typeface="ＭＳ Ｐゴシック" pitchFamily="34" charset="-128"/>
              </a:rPr>
              <a:t>60% of bioenergy produced is in the form of </a:t>
            </a:r>
            <a:r>
              <a:rPr lang="it-IT" sz="2400" dirty="0" smtClean="0">
                <a:solidFill>
                  <a:srgbClr val="006666"/>
                </a:solidFill>
                <a:ea typeface="ＭＳ Ｐゴシック" pitchFamily="34" charset="-128"/>
              </a:rPr>
              <a:t>traditional biomass. </a:t>
            </a:r>
          </a:p>
          <a:p>
            <a:pPr algn="just">
              <a:spcAft>
                <a:spcPts val="600"/>
              </a:spcAft>
              <a:defRPr/>
            </a:pPr>
            <a:endParaRPr lang="it-IT" sz="1200" dirty="0" smtClean="0">
              <a:solidFill>
                <a:srgbClr val="006666"/>
              </a:solidFill>
              <a:ea typeface="ＭＳ Ｐゴシック" pitchFamily="34" charset="-128"/>
            </a:endParaRPr>
          </a:p>
          <a:p>
            <a:pPr algn="just">
              <a:spcAft>
                <a:spcPts val="600"/>
              </a:spcAft>
              <a:defRPr/>
            </a:pPr>
            <a:r>
              <a:rPr lang="it-IT" sz="2400" dirty="0" smtClean="0">
                <a:solidFill>
                  <a:srgbClr val="006666"/>
                </a:solidFill>
                <a:ea typeface="ＭＳ Ｐゴシック" pitchFamily="34" charset="-128"/>
              </a:rPr>
              <a:t>Whereas only 5% of the energy from biomass producted worldwide is employed in the transport sector</a:t>
            </a:r>
            <a:r>
              <a:rPr lang="it-IT" sz="2400" b="1" dirty="0" smtClean="0">
                <a:solidFill>
                  <a:srgbClr val="006666"/>
                </a:solidFill>
                <a:ea typeface="ＭＳ Ｐゴシック" pitchFamily="34" charset="-128"/>
              </a:rPr>
              <a:t>.</a:t>
            </a:r>
          </a:p>
          <a:p>
            <a:pPr algn="just">
              <a:spcAft>
                <a:spcPts val="1800"/>
              </a:spcAft>
              <a:defRPr/>
            </a:pPr>
            <a:endParaRPr lang="it-IT" sz="1400" dirty="0" smtClean="0">
              <a:solidFill>
                <a:srgbClr val="006666"/>
              </a:solidFill>
              <a:ea typeface="ＭＳ Ｐゴシック" pitchFamily="34" charset="-128"/>
            </a:endParaRPr>
          </a:p>
          <a:p>
            <a:pPr algn="just">
              <a:spcAft>
                <a:spcPts val="1800"/>
              </a:spcAft>
              <a:defRPr/>
            </a:pPr>
            <a:r>
              <a:rPr lang="it-IT" sz="1400" dirty="0" smtClean="0">
                <a:solidFill>
                  <a:srgbClr val="006666"/>
                </a:solidFill>
                <a:ea typeface="ＭＳ Ｐゴシック" pitchFamily="34" charset="-128"/>
              </a:rPr>
              <a:t>Source: IEA, WEO 2012</a:t>
            </a:r>
            <a:endParaRPr lang="en-GB" sz="1400" dirty="0">
              <a:solidFill>
                <a:srgbClr val="006666"/>
              </a:solidFill>
              <a:ea typeface="ＭＳ Ｐゴシック" pitchFamily="34" charset="-128"/>
            </a:endParaRPr>
          </a:p>
        </p:txBody>
      </p:sp>
    </p:spTree>
    <p:extLst>
      <p:ext uri="{BB962C8B-B14F-4D97-AF65-F5344CB8AC3E}">
        <p14:creationId xmlns:p14="http://schemas.microsoft.com/office/powerpoint/2010/main" val="80679667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untries of the World"/>
          <p:cNvPicPr>
            <a:picLocks noChangeAspect="1" noChangeArrowheads="1"/>
          </p:cNvPicPr>
          <p:nvPr/>
        </p:nvPicPr>
        <p:blipFill>
          <a:blip r:embed="rId3" cstate="print"/>
          <a:srcRect/>
          <a:stretch>
            <a:fillRect/>
          </a:stretch>
        </p:blipFill>
        <p:spPr bwMode="auto">
          <a:xfrm>
            <a:off x="0" y="1447800"/>
            <a:ext cx="9144000" cy="4467226"/>
          </a:xfrm>
          <a:prstGeom prst="rect">
            <a:avLst/>
          </a:prstGeom>
          <a:noFill/>
        </p:spPr>
      </p:pic>
      <p:sp>
        <p:nvSpPr>
          <p:cNvPr id="3" name="Flowchart: Alternate Process 2"/>
          <p:cNvSpPr/>
          <p:nvPr/>
        </p:nvSpPr>
        <p:spPr bwMode="auto">
          <a:xfrm>
            <a:off x="6553200" y="1219200"/>
            <a:ext cx="2590800" cy="9906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ARGENTINA </a:t>
            </a:r>
            <a:r>
              <a:rPr lang="en-US" sz="1200" dirty="0" smtClean="0">
                <a:latin typeface="Arial" pitchFamily="34" charset="0"/>
                <a:cs typeface="Arial" pitchFamily="34" charset="0"/>
              </a:rPr>
              <a:t>current mandate</a:t>
            </a:r>
            <a:endParaRPr lang="en-US" sz="1200" dirty="0">
              <a:latin typeface="Arial" pitchFamily="34" charset="0"/>
              <a:cs typeface="Arial" pitchFamily="34" charset="0"/>
            </a:endParaRPr>
          </a:p>
          <a:p>
            <a:r>
              <a:rPr lang="en-US" sz="1400" b="1" dirty="0" smtClean="0">
                <a:latin typeface="Arial" pitchFamily="34" charset="0"/>
                <a:cs typeface="Arial" pitchFamily="34" charset="0"/>
              </a:rPr>
              <a:t>Ethanol: 5%</a:t>
            </a:r>
          </a:p>
          <a:p>
            <a:r>
              <a:rPr lang="en-US" sz="1400" b="1" dirty="0" smtClean="0">
                <a:latin typeface="Arial" pitchFamily="34" charset="0"/>
                <a:cs typeface="Arial" pitchFamily="34" charset="0"/>
              </a:rPr>
              <a:t>Biodiesel: 8%</a:t>
            </a:r>
          </a:p>
        </p:txBody>
      </p:sp>
      <p:sp>
        <p:nvSpPr>
          <p:cNvPr id="4" name="Rectangle 3"/>
          <p:cNvSpPr/>
          <p:nvPr/>
        </p:nvSpPr>
        <p:spPr>
          <a:xfrm>
            <a:off x="0" y="304800"/>
            <a:ext cx="9144000" cy="615553"/>
          </a:xfrm>
          <a:prstGeom prst="rect">
            <a:avLst/>
          </a:prstGeom>
        </p:spPr>
        <p:txBody>
          <a:bodyPr wrap="square">
            <a:spAutoFit/>
          </a:bodyPr>
          <a:lstStyle/>
          <a:p>
            <a:pPr algn="ctr"/>
            <a:r>
              <a:rPr lang="en-GB" sz="3400" b="1" dirty="0" smtClean="0">
                <a:solidFill>
                  <a:srgbClr val="F3850D"/>
                </a:solidFill>
                <a:cs typeface="Arial" charset="0"/>
              </a:rPr>
              <a:t>Bioenergy - Policies</a:t>
            </a:r>
            <a:endParaRPr lang="en-US" sz="3400" b="1" dirty="0">
              <a:solidFill>
                <a:srgbClr val="F3850D"/>
              </a:solidFill>
              <a:cs typeface="Arial" charset="0"/>
            </a:endParaRPr>
          </a:p>
        </p:txBody>
      </p:sp>
      <p:sp>
        <p:nvSpPr>
          <p:cNvPr id="5" name="Flowchart: Alternate Process 4"/>
          <p:cNvSpPr/>
          <p:nvPr/>
        </p:nvSpPr>
        <p:spPr bwMode="auto">
          <a:xfrm>
            <a:off x="6553200" y="2209800"/>
            <a:ext cx="2590800" cy="12192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BRAZIL </a:t>
            </a:r>
            <a:r>
              <a:rPr lang="en-US" sz="1200" dirty="0">
                <a:latin typeface="Arial" pitchFamily="34" charset="0"/>
                <a:cs typeface="Arial" pitchFamily="34" charset="0"/>
              </a:rPr>
              <a:t>current </a:t>
            </a:r>
            <a:r>
              <a:rPr lang="en-US" sz="1200" dirty="0" smtClean="0">
                <a:latin typeface="Arial" pitchFamily="34" charset="0"/>
                <a:cs typeface="Arial" pitchFamily="34" charset="0"/>
              </a:rPr>
              <a:t>mandate</a:t>
            </a:r>
            <a:endParaRPr lang="en-US" sz="1200" dirty="0">
              <a:latin typeface="Arial" pitchFamily="34" charset="0"/>
              <a:cs typeface="Arial" pitchFamily="34" charset="0"/>
            </a:endParaRPr>
          </a:p>
          <a:p>
            <a:r>
              <a:rPr lang="en-US" sz="1400" b="1" dirty="0">
                <a:latin typeface="Arial" pitchFamily="34" charset="0"/>
                <a:cs typeface="Arial" pitchFamily="34" charset="0"/>
              </a:rPr>
              <a:t>Ethanol : </a:t>
            </a:r>
            <a:r>
              <a:rPr lang="en-US" sz="1400" b="1" dirty="0" smtClean="0">
                <a:latin typeface="Arial" pitchFamily="34" charset="0"/>
                <a:cs typeface="Arial" pitchFamily="34" charset="0"/>
              </a:rPr>
              <a:t>20%</a:t>
            </a:r>
          </a:p>
          <a:p>
            <a:r>
              <a:rPr lang="en-US" sz="1400" b="1" dirty="0" smtClean="0">
                <a:latin typeface="Arial" pitchFamily="34" charset="0"/>
                <a:cs typeface="Arial" pitchFamily="34" charset="0"/>
              </a:rPr>
              <a:t>Biodiesel: 5%</a:t>
            </a:r>
          </a:p>
          <a:p>
            <a:pPr lvl="1"/>
            <a:r>
              <a:rPr lang="en-US" sz="1400" b="1" dirty="0" smtClean="0">
                <a:latin typeface="Arial" pitchFamily="34" charset="0"/>
                <a:cs typeface="Arial" pitchFamily="34" charset="0"/>
              </a:rPr>
              <a:t>	</a:t>
            </a:r>
          </a:p>
          <a:p>
            <a:endParaRPr lang="en-US" sz="1200" dirty="0">
              <a:latin typeface="Arial" pitchFamily="34" charset="0"/>
              <a:cs typeface="Arial" pitchFamily="34" charset="0"/>
            </a:endParaRPr>
          </a:p>
        </p:txBody>
      </p:sp>
      <p:sp>
        <p:nvSpPr>
          <p:cNvPr id="6" name="Flowchart: Alternate Process 5"/>
          <p:cNvSpPr/>
          <p:nvPr/>
        </p:nvSpPr>
        <p:spPr bwMode="auto">
          <a:xfrm>
            <a:off x="6553200" y="3429000"/>
            <a:ext cx="2590800" cy="12573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charset="0"/>
              </a:rPr>
              <a:t>CHINA </a:t>
            </a:r>
            <a:r>
              <a:rPr lang="en-US" sz="1200" dirty="0">
                <a:latin typeface="Arial" pitchFamily="34" charset="0"/>
                <a:cs typeface="Arial" pitchFamily="34" charset="0"/>
              </a:rPr>
              <a:t>current mandate</a:t>
            </a:r>
          </a:p>
          <a:p>
            <a:r>
              <a:rPr lang="en-US" sz="1400" b="1" dirty="0">
                <a:latin typeface="Arial" pitchFamily="34" charset="0"/>
                <a:cs typeface="Arial" pitchFamily="34" charset="0"/>
              </a:rPr>
              <a:t>Ethanol : </a:t>
            </a:r>
            <a:r>
              <a:rPr lang="en-US" sz="1400" b="1" dirty="0" smtClean="0">
                <a:latin typeface="Arial" pitchFamily="34" charset="0"/>
                <a:cs typeface="Arial" pitchFamily="34" charset="0"/>
              </a:rPr>
              <a:t>10</a:t>
            </a:r>
            <a:r>
              <a:rPr lang="en-US" sz="1200" b="1" dirty="0" smtClean="0">
                <a:latin typeface="Arial" pitchFamily="34" charset="0"/>
                <a:cs typeface="Arial" pitchFamily="34" charset="0"/>
              </a:rPr>
              <a:t>% </a:t>
            </a:r>
            <a:r>
              <a:rPr lang="en-US" sz="1200" dirty="0" smtClean="0">
                <a:latin typeface="Arial" pitchFamily="34" charset="0"/>
                <a:cs typeface="Arial" pitchFamily="34" charset="0"/>
              </a:rPr>
              <a:t>in 9 province</a:t>
            </a:r>
          </a:p>
          <a:p>
            <a:r>
              <a:rPr lang="en-US" sz="1200" dirty="0" smtClean="0">
                <a:latin typeface="Arial" pitchFamily="34" charset="0"/>
                <a:cs typeface="Arial" pitchFamily="34" charset="0"/>
              </a:rPr>
              <a:t>Target for 2020   </a:t>
            </a:r>
            <a:r>
              <a:rPr lang="en-US" sz="1400" b="1" dirty="0" err="1" smtClean="0">
                <a:latin typeface="Arial" pitchFamily="34" charset="0"/>
                <a:cs typeface="Arial" pitchFamily="34" charset="0"/>
              </a:rPr>
              <a:t>Etanolo</a:t>
            </a:r>
            <a:r>
              <a:rPr lang="en-US" sz="1400" b="1" dirty="0" smtClean="0">
                <a:latin typeface="Arial" pitchFamily="34" charset="0"/>
                <a:cs typeface="Arial" pitchFamily="34" charset="0"/>
              </a:rPr>
              <a:t>/Biodiesel: 10%</a:t>
            </a:r>
          </a:p>
          <a:p>
            <a:pPr marL="0" marR="0" indent="0" defTabSz="914400" rtl="0" eaLnBrk="1" fontAlgn="base" latinLnBrk="0" hangingPunct="1">
              <a:lnSpc>
                <a:spcPct val="100000"/>
              </a:lnSpc>
              <a:spcBef>
                <a:spcPct val="0"/>
              </a:spcBef>
              <a:spcAft>
                <a:spcPct val="0"/>
              </a:spcAft>
              <a:buClrTx/>
              <a:buSzTx/>
              <a:buFontTx/>
              <a:buNone/>
              <a:tabLst/>
            </a:pPr>
            <a:r>
              <a:rPr lang="en-US" sz="1400" b="1" dirty="0" smtClean="0">
                <a:latin typeface="Arial" charset="0"/>
              </a:rPr>
              <a:t> </a:t>
            </a:r>
            <a:endParaRPr kumimoji="0" lang="en-US" sz="1400" b="1" i="0" u="none" strike="noStrike" cap="none" normalizeH="0" baseline="0" dirty="0" smtClean="0">
              <a:ln>
                <a:noFill/>
              </a:ln>
              <a:solidFill>
                <a:schemeClr val="tx1"/>
              </a:solidFill>
              <a:effectLst/>
              <a:latin typeface="Arial" charset="0"/>
            </a:endParaRPr>
          </a:p>
        </p:txBody>
      </p:sp>
      <p:sp>
        <p:nvSpPr>
          <p:cNvPr id="10" name="Flowchart: Alternate Process 9"/>
          <p:cNvSpPr/>
          <p:nvPr/>
        </p:nvSpPr>
        <p:spPr bwMode="auto">
          <a:xfrm>
            <a:off x="0" y="5867400"/>
            <a:ext cx="2416996" cy="9906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INDONESIA </a:t>
            </a:r>
            <a:r>
              <a:rPr lang="en-US" sz="1200" dirty="0" smtClean="0">
                <a:latin typeface="Arial" pitchFamily="34" charset="0"/>
                <a:cs typeface="Arial" pitchFamily="34" charset="0"/>
              </a:rPr>
              <a:t>mandates:</a:t>
            </a:r>
          </a:p>
          <a:p>
            <a:r>
              <a:rPr lang="en-US" sz="1400" b="1" dirty="0">
                <a:latin typeface="Arial" pitchFamily="34" charset="0"/>
                <a:cs typeface="Arial" pitchFamily="34" charset="0"/>
              </a:rPr>
              <a:t>Ethanol : </a:t>
            </a:r>
            <a:r>
              <a:rPr lang="en-US" sz="1400" b="1" dirty="0" smtClean="0">
                <a:latin typeface="Arial" pitchFamily="34" charset="0"/>
                <a:cs typeface="Arial" pitchFamily="34" charset="0"/>
              </a:rPr>
              <a:t>3% -&gt; 20% 2020</a:t>
            </a:r>
          </a:p>
          <a:p>
            <a:r>
              <a:rPr lang="en-US" sz="1400" b="1" dirty="0" smtClean="0">
                <a:latin typeface="Arial" pitchFamily="34" charset="0"/>
                <a:cs typeface="Arial" pitchFamily="34" charset="0"/>
              </a:rPr>
              <a:t>Biodiesel: 10% -&gt; 30% 2020</a:t>
            </a:r>
          </a:p>
        </p:txBody>
      </p:sp>
      <p:sp>
        <p:nvSpPr>
          <p:cNvPr id="11" name="Flowchart: Alternate Process 10"/>
          <p:cNvSpPr/>
          <p:nvPr/>
        </p:nvSpPr>
        <p:spPr bwMode="auto">
          <a:xfrm>
            <a:off x="2416996" y="5915026"/>
            <a:ext cx="1524000" cy="9906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MOZAMBIC     </a:t>
            </a:r>
            <a:r>
              <a:rPr lang="en-US" sz="1200" dirty="0">
                <a:latin typeface="Arial" pitchFamily="34" charset="0"/>
                <a:cs typeface="Arial" pitchFamily="34" charset="0"/>
              </a:rPr>
              <a:t>current </a:t>
            </a:r>
            <a:r>
              <a:rPr lang="en-US" sz="1200" dirty="0" smtClean="0">
                <a:latin typeface="Arial" pitchFamily="34" charset="0"/>
                <a:cs typeface="Arial" pitchFamily="34" charset="0"/>
              </a:rPr>
              <a:t>mandate</a:t>
            </a:r>
          </a:p>
          <a:p>
            <a:r>
              <a:rPr lang="en-US" sz="1400" b="1" dirty="0">
                <a:latin typeface="Arial" pitchFamily="34" charset="0"/>
                <a:cs typeface="Arial" pitchFamily="34" charset="0"/>
              </a:rPr>
              <a:t>Ethanol : </a:t>
            </a:r>
            <a:r>
              <a:rPr lang="en-US" sz="1400" b="1" dirty="0" smtClean="0">
                <a:latin typeface="Arial" pitchFamily="34" charset="0"/>
                <a:cs typeface="Arial" pitchFamily="34" charset="0"/>
              </a:rPr>
              <a:t>10%</a:t>
            </a:r>
          </a:p>
        </p:txBody>
      </p:sp>
      <p:sp>
        <p:nvSpPr>
          <p:cNvPr id="12" name="Flowchart: Alternate Process 11"/>
          <p:cNvSpPr/>
          <p:nvPr/>
        </p:nvSpPr>
        <p:spPr bwMode="auto">
          <a:xfrm>
            <a:off x="3940996" y="5891589"/>
            <a:ext cx="1371600" cy="9906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SUD AFRICA </a:t>
            </a:r>
            <a:r>
              <a:rPr lang="en-US" sz="1200" dirty="0">
                <a:latin typeface="Arial" pitchFamily="34" charset="0"/>
                <a:cs typeface="Arial" pitchFamily="34" charset="0"/>
              </a:rPr>
              <a:t>current </a:t>
            </a:r>
            <a:r>
              <a:rPr lang="en-US" sz="1200" dirty="0" err="1" smtClean="0">
                <a:latin typeface="Arial" pitchFamily="34" charset="0"/>
                <a:cs typeface="Arial" pitchFamily="34" charset="0"/>
              </a:rPr>
              <a:t>mand</a:t>
            </a:r>
            <a:r>
              <a:rPr lang="en-US" sz="1200" dirty="0" smtClean="0">
                <a:latin typeface="Arial" pitchFamily="34" charset="0"/>
                <a:cs typeface="Arial" pitchFamily="34" charset="0"/>
              </a:rPr>
              <a:t>.</a:t>
            </a:r>
          </a:p>
          <a:p>
            <a:r>
              <a:rPr lang="en-US" sz="1200" b="1" dirty="0">
                <a:latin typeface="Arial" pitchFamily="34" charset="0"/>
                <a:cs typeface="Arial" pitchFamily="34" charset="0"/>
              </a:rPr>
              <a:t>Ethanol : </a:t>
            </a:r>
            <a:r>
              <a:rPr lang="en-US" sz="1200" b="1" dirty="0" smtClean="0">
                <a:latin typeface="Arial" pitchFamily="34" charset="0"/>
                <a:cs typeface="Arial" pitchFamily="34" charset="0"/>
              </a:rPr>
              <a:t>10%</a:t>
            </a:r>
          </a:p>
          <a:p>
            <a:endParaRPr lang="en-US" sz="1200" dirty="0" smtClean="0">
              <a:latin typeface="Arial" pitchFamily="34" charset="0"/>
              <a:cs typeface="Arial" pitchFamily="34" charset="0"/>
            </a:endParaRPr>
          </a:p>
        </p:txBody>
      </p:sp>
      <p:sp>
        <p:nvSpPr>
          <p:cNvPr id="13" name="Flowchart: Alternate Process 12"/>
          <p:cNvSpPr/>
          <p:nvPr/>
        </p:nvSpPr>
        <p:spPr bwMode="auto">
          <a:xfrm>
            <a:off x="7315200" y="5715000"/>
            <a:ext cx="1828800" cy="1142999"/>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EU </a:t>
            </a:r>
            <a:r>
              <a:rPr lang="en-US" sz="1200" dirty="0">
                <a:latin typeface="Arial" pitchFamily="34" charset="0"/>
                <a:cs typeface="Arial" pitchFamily="34" charset="0"/>
              </a:rPr>
              <a:t>current mandate</a:t>
            </a:r>
            <a:endParaRPr lang="en-US" sz="1200" dirty="0" smtClean="0">
              <a:latin typeface="Arial" pitchFamily="34" charset="0"/>
              <a:cs typeface="Arial" pitchFamily="34" charset="0"/>
            </a:endParaRPr>
          </a:p>
          <a:p>
            <a:r>
              <a:rPr lang="en-US" sz="1400" b="1" dirty="0" smtClean="0">
                <a:latin typeface="Arial" pitchFamily="34" charset="0"/>
                <a:cs typeface="Arial" pitchFamily="34" charset="0"/>
              </a:rPr>
              <a:t>10% renewables in transport sector</a:t>
            </a:r>
          </a:p>
          <a:p>
            <a:r>
              <a:rPr lang="en-US" sz="1000" dirty="0" smtClean="0">
                <a:latin typeface="Arial" pitchFamily="34" charset="0"/>
                <a:cs typeface="Arial" pitchFamily="34" charset="0"/>
              </a:rPr>
              <a:t>(up to 7% from food crops)</a:t>
            </a:r>
          </a:p>
          <a:p>
            <a:endParaRPr lang="en-US" sz="1200" b="1" dirty="0">
              <a:latin typeface="Arial" pitchFamily="34" charset="0"/>
              <a:cs typeface="Arial" pitchFamily="34" charset="0"/>
            </a:endParaRPr>
          </a:p>
        </p:txBody>
      </p:sp>
      <p:sp>
        <p:nvSpPr>
          <p:cNvPr id="14" name="Flowchart: Alternate Process 13"/>
          <p:cNvSpPr/>
          <p:nvPr/>
        </p:nvSpPr>
        <p:spPr bwMode="auto">
          <a:xfrm>
            <a:off x="6553200" y="4686300"/>
            <a:ext cx="2590800" cy="10287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INDIA </a:t>
            </a:r>
            <a:r>
              <a:rPr lang="en-US" sz="1200" dirty="0">
                <a:latin typeface="Arial" pitchFamily="34" charset="0"/>
                <a:cs typeface="Arial" pitchFamily="34" charset="0"/>
              </a:rPr>
              <a:t>current mandate</a:t>
            </a:r>
          </a:p>
          <a:p>
            <a:r>
              <a:rPr lang="en-US" sz="1400" b="1" dirty="0">
                <a:latin typeface="Arial" pitchFamily="34" charset="0"/>
                <a:cs typeface="Arial" pitchFamily="34" charset="0"/>
              </a:rPr>
              <a:t>Ethanol : </a:t>
            </a:r>
            <a:r>
              <a:rPr lang="en-US" sz="1400" b="1" dirty="0" smtClean="0">
                <a:latin typeface="Arial" pitchFamily="34" charset="0"/>
                <a:cs typeface="Arial" pitchFamily="34" charset="0"/>
              </a:rPr>
              <a:t>5%</a:t>
            </a:r>
          </a:p>
          <a:p>
            <a:r>
              <a:rPr lang="en-US" sz="1200" dirty="0">
                <a:latin typeface="Arial" pitchFamily="34" charset="0"/>
                <a:cs typeface="Arial" pitchFamily="34" charset="0"/>
              </a:rPr>
              <a:t>Target </a:t>
            </a:r>
            <a:r>
              <a:rPr lang="en-US" sz="1200" dirty="0" smtClean="0">
                <a:latin typeface="Arial" pitchFamily="34" charset="0"/>
                <a:cs typeface="Arial" pitchFamily="34" charset="0"/>
              </a:rPr>
              <a:t>for 2017 </a:t>
            </a:r>
            <a:r>
              <a:rPr lang="en-US" sz="1400" b="1" dirty="0" err="1" smtClean="0">
                <a:latin typeface="Arial" pitchFamily="34" charset="0"/>
                <a:cs typeface="Arial" pitchFamily="34" charset="0"/>
              </a:rPr>
              <a:t>Etanolo</a:t>
            </a:r>
            <a:r>
              <a:rPr lang="en-US" sz="1400" b="1" dirty="0" smtClean="0">
                <a:latin typeface="Arial" pitchFamily="34" charset="0"/>
                <a:cs typeface="Arial" pitchFamily="34" charset="0"/>
              </a:rPr>
              <a:t>/Biodiesel: 20%</a:t>
            </a:r>
          </a:p>
        </p:txBody>
      </p:sp>
      <p:sp>
        <p:nvSpPr>
          <p:cNvPr id="15" name="Flowchart: Alternate Process 14"/>
          <p:cNvSpPr/>
          <p:nvPr/>
        </p:nvSpPr>
        <p:spPr bwMode="auto">
          <a:xfrm>
            <a:off x="5334000" y="5867400"/>
            <a:ext cx="1981200" cy="9906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smtClean="0">
                <a:latin typeface="Arial" pitchFamily="34" charset="0"/>
                <a:cs typeface="Arial" pitchFamily="34" charset="0"/>
              </a:rPr>
              <a:t>USA </a:t>
            </a:r>
            <a:r>
              <a:rPr lang="en-US" sz="1200" dirty="0">
                <a:latin typeface="Arial" pitchFamily="34" charset="0"/>
                <a:cs typeface="Arial" pitchFamily="34" charset="0"/>
              </a:rPr>
              <a:t>current mandate</a:t>
            </a:r>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136 billion liters by 2022</a:t>
            </a:r>
            <a:endParaRPr lang="en-US" sz="1200" b="1" dirty="0">
              <a:latin typeface="Arial" pitchFamily="34" charset="0"/>
              <a:cs typeface="Arial" pitchFamily="34" charset="0"/>
            </a:endParaRPr>
          </a:p>
        </p:txBody>
      </p:sp>
      <p:sp>
        <p:nvSpPr>
          <p:cNvPr id="16" name="Flowchart: Sequential Access Storage 15"/>
          <p:cNvSpPr/>
          <p:nvPr/>
        </p:nvSpPr>
        <p:spPr bwMode="auto">
          <a:xfrm>
            <a:off x="1371600" y="32766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7" name="Flowchart: Sequential Access Storage 16"/>
          <p:cNvSpPr/>
          <p:nvPr/>
        </p:nvSpPr>
        <p:spPr bwMode="auto">
          <a:xfrm>
            <a:off x="3124200" y="31242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8" name="Flowchart: Sequential Access Storage 17"/>
          <p:cNvSpPr/>
          <p:nvPr/>
        </p:nvSpPr>
        <p:spPr bwMode="auto">
          <a:xfrm>
            <a:off x="4419600" y="38100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9" name="Flowchart: Sequential Access Storage 18"/>
          <p:cNvSpPr/>
          <p:nvPr/>
        </p:nvSpPr>
        <p:spPr bwMode="auto">
          <a:xfrm>
            <a:off x="4876800" y="34290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0" name="Flowchart: Sequential Access Storage 19"/>
          <p:cNvSpPr/>
          <p:nvPr/>
        </p:nvSpPr>
        <p:spPr bwMode="auto">
          <a:xfrm>
            <a:off x="2133600" y="51054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1" name="Flowchart: Sequential Access Storage 20"/>
          <p:cNvSpPr/>
          <p:nvPr/>
        </p:nvSpPr>
        <p:spPr bwMode="auto">
          <a:xfrm>
            <a:off x="2209800" y="44958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2" name="Flowchart: Sequential Access Storage 21"/>
          <p:cNvSpPr/>
          <p:nvPr/>
        </p:nvSpPr>
        <p:spPr bwMode="auto">
          <a:xfrm>
            <a:off x="3505200" y="48006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3" name="Flowchart: Sequential Access Storage 22"/>
          <p:cNvSpPr/>
          <p:nvPr/>
        </p:nvSpPr>
        <p:spPr bwMode="auto">
          <a:xfrm>
            <a:off x="4953000" y="45720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5" name="Flowchart: Sequential Access Storage 24"/>
          <p:cNvSpPr/>
          <p:nvPr/>
        </p:nvSpPr>
        <p:spPr bwMode="auto">
          <a:xfrm>
            <a:off x="3352800" y="5105400"/>
            <a:ext cx="304800" cy="228600"/>
          </a:xfrm>
          <a:prstGeom prst="flowChartMagneticTap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26" name="Rectangle 25"/>
          <p:cNvSpPr/>
          <p:nvPr/>
        </p:nvSpPr>
        <p:spPr>
          <a:xfrm>
            <a:off x="1475110" y="5597835"/>
            <a:ext cx="5105400" cy="276999"/>
          </a:xfrm>
          <a:prstGeom prst="rect">
            <a:avLst/>
          </a:prstGeom>
        </p:spPr>
        <p:txBody>
          <a:bodyPr wrap="square">
            <a:spAutoFit/>
          </a:bodyPr>
          <a:lstStyle/>
          <a:p>
            <a:r>
              <a:rPr lang="it-IT" sz="1200" dirty="0" smtClean="0">
                <a:solidFill>
                  <a:schemeClr val="bg1"/>
                </a:solidFill>
              </a:rPr>
              <a:t>Fonte: Global Renewable </a:t>
            </a:r>
            <a:r>
              <a:rPr lang="it-IT" sz="1200" dirty="0" err="1" smtClean="0">
                <a:solidFill>
                  <a:schemeClr val="bg1"/>
                </a:solidFill>
              </a:rPr>
              <a:t>Fuels</a:t>
            </a:r>
            <a:r>
              <a:rPr lang="it-IT" sz="1200" dirty="0" smtClean="0">
                <a:solidFill>
                  <a:schemeClr val="bg1"/>
                </a:solidFill>
              </a:rPr>
              <a:t> </a:t>
            </a:r>
            <a:r>
              <a:rPr lang="it-IT" sz="1200" dirty="0" err="1" smtClean="0">
                <a:solidFill>
                  <a:schemeClr val="bg1"/>
                </a:solidFill>
              </a:rPr>
              <a:t>Alliance</a:t>
            </a:r>
            <a:r>
              <a:rPr lang="it-IT" sz="1200" dirty="0" smtClean="0">
                <a:solidFill>
                  <a:schemeClr val="bg1"/>
                </a:solidFill>
              </a:rPr>
              <a:t>, 2015 and </a:t>
            </a:r>
            <a:r>
              <a:rPr lang="it-IT" sz="1200" dirty="0" err="1" smtClean="0">
                <a:solidFill>
                  <a:schemeClr val="bg1"/>
                </a:solidFill>
              </a:rPr>
              <a:t>Biofuels</a:t>
            </a:r>
            <a:r>
              <a:rPr lang="it-IT" sz="1200" dirty="0" smtClean="0">
                <a:solidFill>
                  <a:schemeClr val="bg1"/>
                </a:solidFill>
              </a:rPr>
              <a:t> Digest, 2014 </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38400"/>
            <a:ext cx="9144000" cy="427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371600"/>
            <a:ext cx="8915400" cy="1015663"/>
          </a:xfrm>
          <a:prstGeom prst="rect">
            <a:avLst/>
          </a:prstGeom>
        </p:spPr>
        <p:txBody>
          <a:bodyPr wrap="square">
            <a:spAutoFit/>
          </a:bodyPr>
          <a:lstStyle/>
          <a:p>
            <a:r>
              <a:rPr lang="it-IT" b="1" dirty="0" smtClean="0"/>
              <a:t>Pellet production, trade and consumption –future scenarios (2030, 2050):</a:t>
            </a:r>
          </a:p>
          <a:p>
            <a:endParaRPr lang="it-IT" sz="400" b="1" dirty="0" smtClean="0"/>
          </a:p>
          <a:p>
            <a:pPr marL="285750" indent="-285750">
              <a:buFont typeface="Arial" panose="020B0604020202020204" pitchFamily="34" charset="0"/>
              <a:buChar char="•"/>
            </a:pPr>
            <a:r>
              <a:rPr lang="it-IT" b="1" dirty="0" smtClean="0"/>
              <a:t>Europe, India e China </a:t>
            </a:r>
            <a:r>
              <a:rPr lang="it-IT" b="1" dirty="0" err="1" smtClean="0"/>
              <a:t>main</a:t>
            </a:r>
            <a:r>
              <a:rPr lang="it-IT" b="1" dirty="0" smtClean="0"/>
              <a:t> </a:t>
            </a:r>
            <a:r>
              <a:rPr lang="it-IT" b="1" dirty="0" err="1" smtClean="0"/>
              <a:t>importers</a:t>
            </a:r>
            <a:endParaRPr lang="it-IT" b="1" dirty="0" smtClean="0"/>
          </a:p>
          <a:p>
            <a:pPr marL="285750" indent="-285750">
              <a:buFont typeface="Arial" panose="020B0604020202020204" pitchFamily="34" charset="0"/>
              <a:buChar char="•"/>
            </a:pPr>
            <a:endParaRPr lang="it-IT" sz="200" b="1" dirty="0" smtClean="0"/>
          </a:p>
          <a:p>
            <a:pPr marL="285750" indent="-285750">
              <a:buFont typeface="Arial" panose="020B0604020202020204" pitchFamily="34" charset="0"/>
              <a:buChar char="•"/>
            </a:pPr>
            <a:r>
              <a:rPr lang="it-IT" b="1" dirty="0" smtClean="0"/>
              <a:t>Russia, Canada, Latin America and Africa </a:t>
            </a:r>
            <a:r>
              <a:rPr lang="it-IT" b="1" dirty="0" err="1" smtClean="0"/>
              <a:t>main</a:t>
            </a:r>
            <a:r>
              <a:rPr lang="it-IT" b="1" dirty="0" smtClean="0"/>
              <a:t> </a:t>
            </a:r>
            <a:r>
              <a:rPr lang="it-IT" b="1" dirty="0" err="1" smtClean="0"/>
              <a:t>exporters</a:t>
            </a:r>
            <a:r>
              <a:rPr lang="it-IT" b="1" dirty="0" smtClean="0"/>
              <a:t> </a:t>
            </a:r>
          </a:p>
        </p:txBody>
      </p:sp>
      <p:sp>
        <p:nvSpPr>
          <p:cNvPr id="7" name="Rectangle 6"/>
          <p:cNvSpPr/>
          <p:nvPr/>
        </p:nvSpPr>
        <p:spPr>
          <a:xfrm>
            <a:off x="4724400" y="6427113"/>
            <a:ext cx="4419600" cy="430887"/>
          </a:xfrm>
          <a:prstGeom prst="rect">
            <a:avLst/>
          </a:prstGeom>
        </p:spPr>
        <p:txBody>
          <a:bodyPr wrap="square">
            <a:spAutoFit/>
          </a:bodyPr>
          <a:lstStyle/>
          <a:p>
            <a:r>
              <a:rPr lang="it-IT" sz="1100" dirty="0" smtClean="0"/>
              <a:t>Source:</a:t>
            </a:r>
          </a:p>
          <a:p>
            <a:r>
              <a:rPr lang="it-IT" sz="1100" dirty="0" smtClean="0"/>
              <a:t>IEA Bioenergy Task 40: Future </a:t>
            </a:r>
            <a:r>
              <a:rPr lang="it-IT" sz="1100" dirty="0" err="1" smtClean="0"/>
              <a:t>Perspective</a:t>
            </a:r>
            <a:r>
              <a:rPr lang="it-IT" sz="1100" dirty="0" smtClean="0"/>
              <a:t> in </a:t>
            </a:r>
            <a:r>
              <a:rPr lang="it-IT" sz="1100" dirty="0" err="1" smtClean="0"/>
              <a:t>Biomass</a:t>
            </a:r>
            <a:r>
              <a:rPr lang="it-IT" sz="1100" dirty="0" smtClean="0"/>
              <a:t> </a:t>
            </a:r>
            <a:r>
              <a:rPr lang="it-IT" sz="1100" dirty="0" err="1" smtClean="0"/>
              <a:t>Trade</a:t>
            </a:r>
            <a:endParaRPr lang="it-IT" sz="1100" dirty="0" smtClean="0"/>
          </a:p>
        </p:txBody>
      </p:sp>
      <p:sp>
        <p:nvSpPr>
          <p:cNvPr id="8" name="Rectangle 2"/>
          <p:cNvSpPr txBox="1">
            <a:spLocks/>
          </p:cNvSpPr>
          <p:nvPr/>
        </p:nvSpPr>
        <p:spPr>
          <a:xfrm>
            <a:off x="457200" y="24267"/>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GB" sz="3400" b="1" dirty="0" smtClean="0">
                <a:solidFill>
                  <a:srgbClr val="F3850D"/>
                </a:solidFill>
                <a:ea typeface="+mn-ea"/>
                <a:cs typeface="Arial" charset="0"/>
              </a:rPr>
              <a:t>Bioenergy – solid biomass</a:t>
            </a:r>
            <a:endParaRPr lang="en-GB" sz="3400" b="1" dirty="0">
              <a:solidFill>
                <a:srgbClr val="F3850D"/>
              </a:solidFill>
              <a:ea typeface="+mn-ea"/>
              <a:cs typeface="Arial" charset="0"/>
            </a:endParaRPr>
          </a:p>
        </p:txBody>
      </p:sp>
    </p:spTree>
    <p:extLst>
      <p:ext uri="{BB962C8B-B14F-4D97-AF65-F5344CB8AC3E}">
        <p14:creationId xmlns:p14="http://schemas.microsoft.com/office/powerpoint/2010/main" val="12346612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z="2800" b="1" kern="1200" dirty="0" smtClean="0">
                <a:solidFill>
                  <a:srgbClr val="F3850D"/>
                </a:solidFill>
                <a:latin typeface="+mn-lt"/>
                <a:ea typeface="+mn-ea"/>
                <a:cs typeface="Arial" charset="0"/>
              </a:rPr>
              <a:t>The Global Bioenergy Partnership </a:t>
            </a:r>
            <a:r>
              <a:rPr lang="en-US" sz="2800" b="1" kern="1200" dirty="0">
                <a:solidFill>
                  <a:srgbClr val="F3850D"/>
                </a:solidFill>
                <a:latin typeface="+mn-lt"/>
                <a:ea typeface="+mn-ea"/>
                <a:cs typeface="Arial" charset="0"/>
              </a:rPr>
              <a:t>(GBEP)</a:t>
            </a:r>
          </a:p>
        </p:txBody>
      </p:sp>
      <p:sp>
        <p:nvSpPr>
          <p:cNvPr id="3" name="Content Placeholder 2"/>
          <p:cNvSpPr>
            <a:spLocks noGrp="1"/>
          </p:cNvSpPr>
          <p:nvPr>
            <p:ph idx="1"/>
          </p:nvPr>
        </p:nvSpPr>
        <p:spPr/>
        <p:txBody>
          <a:bodyPr/>
          <a:lstStyle/>
          <a:p>
            <a:r>
              <a:rPr lang="en-US" sz="2400" dirty="0" smtClean="0"/>
              <a:t>GBEP was established to implement the commitments taken by the </a:t>
            </a:r>
            <a:r>
              <a:rPr lang="en-US" sz="2400" b="1" dirty="0" smtClean="0"/>
              <a:t>G8 in 2005 </a:t>
            </a:r>
            <a:r>
              <a:rPr lang="en-US" sz="2400" dirty="0" smtClean="0"/>
              <a:t>to </a:t>
            </a:r>
            <a:r>
              <a:rPr lang="en-US" sz="2400" b="1" dirty="0" smtClean="0"/>
              <a:t>support </a:t>
            </a:r>
            <a:r>
              <a:rPr lang="en-US" sz="2400" dirty="0" smtClean="0"/>
              <a:t>“</a:t>
            </a:r>
            <a:r>
              <a:rPr lang="en-US" sz="2400" b="1" dirty="0" smtClean="0"/>
              <a:t>biomass and biofuels deployment</a:t>
            </a:r>
            <a:r>
              <a:rPr lang="en-US" sz="2400" dirty="0" smtClean="0"/>
              <a:t>, particularly in developing countries where biomass use is prevalent”</a:t>
            </a:r>
          </a:p>
          <a:p>
            <a:pPr marL="0" indent="0">
              <a:buNone/>
            </a:pPr>
            <a:endParaRPr lang="en-US" sz="1200" dirty="0" smtClean="0"/>
          </a:p>
          <a:p>
            <a:pPr marL="0" indent="0">
              <a:buNone/>
            </a:pPr>
            <a:r>
              <a:rPr lang="en-US" sz="2400" dirty="0" smtClean="0"/>
              <a:t>GBEP aims mainly to:</a:t>
            </a:r>
            <a:endParaRPr lang="en-US" sz="2400" dirty="0"/>
          </a:p>
          <a:p>
            <a:r>
              <a:rPr lang="en-US" sz="2000" dirty="0" smtClean="0"/>
              <a:t>Promote high-level </a:t>
            </a:r>
            <a:r>
              <a:rPr lang="en-US" sz="2000" b="1" dirty="0" smtClean="0"/>
              <a:t>policy dialogue </a:t>
            </a:r>
            <a:r>
              <a:rPr lang="en-US" sz="2000" dirty="0" smtClean="0"/>
              <a:t>on bioenergy and facilitate international </a:t>
            </a:r>
            <a:r>
              <a:rPr lang="en-US" sz="2000" b="1" dirty="0" smtClean="0"/>
              <a:t>cooperation</a:t>
            </a:r>
            <a:r>
              <a:rPr lang="en-US" sz="2000" dirty="0" smtClean="0"/>
              <a:t>;</a:t>
            </a:r>
          </a:p>
          <a:p>
            <a:r>
              <a:rPr lang="en-US" sz="2000" dirty="0"/>
              <a:t>s</a:t>
            </a:r>
            <a:r>
              <a:rPr lang="en-US" sz="2000" dirty="0" smtClean="0"/>
              <a:t>upport national and regional bioenergy </a:t>
            </a:r>
            <a:r>
              <a:rPr lang="en-US" sz="2000" b="1" dirty="0" smtClean="0"/>
              <a:t>policy-making</a:t>
            </a:r>
            <a:r>
              <a:rPr lang="en-US" sz="2000" dirty="0" smtClean="0"/>
              <a:t> and </a:t>
            </a:r>
            <a:r>
              <a:rPr lang="en-US" sz="2000" b="1" dirty="0" smtClean="0"/>
              <a:t>market development</a:t>
            </a:r>
            <a:r>
              <a:rPr lang="en-US" sz="2000" dirty="0" smtClean="0"/>
              <a:t>;</a:t>
            </a:r>
          </a:p>
          <a:p>
            <a:r>
              <a:rPr lang="en-US" sz="2000" dirty="0" err="1"/>
              <a:t>f</a:t>
            </a:r>
            <a:r>
              <a:rPr lang="en-US" sz="2000" dirty="0" err="1" smtClean="0"/>
              <a:t>avour</a:t>
            </a:r>
            <a:r>
              <a:rPr lang="en-US" sz="2000" dirty="0" smtClean="0"/>
              <a:t> the transformation of biomass towards more efficient and </a:t>
            </a:r>
            <a:r>
              <a:rPr lang="en-US" sz="2000" b="1" dirty="0" smtClean="0"/>
              <a:t>sustainable practices</a:t>
            </a:r>
            <a:r>
              <a:rPr lang="en-US" sz="2000" dirty="0" smtClean="0"/>
              <a:t>; and</a:t>
            </a:r>
          </a:p>
          <a:p>
            <a:r>
              <a:rPr lang="en-US" sz="2000" dirty="0"/>
              <a:t>f</a:t>
            </a:r>
            <a:r>
              <a:rPr lang="en-US" sz="2000" dirty="0" smtClean="0"/>
              <a:t>oster </a:t>
            </a:r>
            <a:r>
              <a:rPr lang="en-US" sz="2000" b="1" dirty="0" smtClean="0"/>
              <a:t>exchange</a:t>
            </a:r>
            <a:r>
              <a:rPr lang="en-US" sz="2000" dirty="0" smtClean="0"/>
              <a:t> of </a:t>
            </a:r>
            <a:r>
              <a:rPr lang="en-US" sz="2000" b="1" dirty="0" smtClean="0"/>
              <a:t>information</a:t>
            </a:r>
            <a:r>
              <a:rPr lang="en-US" sz="2000" dirty="0" smtClean="0"/>
              <a:t>,</a:t>
            </a:r>
            <a:r>
              <a:rPr lang="en-US" sz="2000" b="1" dirty="0" smtClean="0"/>
              <a:t> skills </a:t>
            </a:r>
            <a:r>
              <a:rPr lang="en-US" sz="2000" dirty="0" smtClean="0"/>
              <a:t>and</a:t>
            </a:r>
            <a:r>
              <a:rPr lang="en-US" sz="2000" b="1" dirty="0" smtClean="0"/>
              <a:t> technologies</a:t>
            </a:r>
            <a:r>
              <a:rPr lang="en-US" sz="2000" dirty="0" smtClean="0"/>
              <a:t> through bilateral and multilateral </a:t>
            </a:r>
            <a:r>
              <a:rPr lang="en-US" sz="2000" b="1" dirty="0" smtClean="0"/>
              <a:t>collaboration</a:t>
            </a:r>
            <a:r>
              <a:rPr lang="en-US" sz="2000" dirty="0" smtClean="0"/>
              <a:t>.</a:t>
            </a:r>
          </a:p>
        </p:txBody>
      </p:sp>
    </p:spTree>
    <p:extLst>
      <p:ext uri="{BB962C8B-B14F-4D97-AF65-F5344CB8AC3E}">
        <p14:creationId xmlns:p14="http://schemas.microsoft.com/office/powerpoint/2010/main" val="116551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bep pres master 0">
  <a:themeElements>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fontScheme name="gbep pres master 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gbep pres master 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bep pres master 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bep pres master 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bep pres master 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bep pres master 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bep pres master 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bep pres master 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bep pres master 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bep pres master 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bep pres master 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bep pres master 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bep pres master 0 13">
        <a:dk1>
          <a:srgbClr val="000000"/>
        </a:dk1>
        <a:lt1>
          <a:srgbClr val="FFFFFF"/>
        </a:lt1>
        <a:dk2>
          <a:srgbClr val="0066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4">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5">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66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bep pres master 0">
  <a:themeElements>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fontScheme name="gbep pres master 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gbep pres master 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bep pres master 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bep pres master 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bep pres master 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bep pres master 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bep pres master 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bep pres master 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bep pres master 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bep pres master 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bep pres master 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bep pres master 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bep pres master 0 13">
        <a:dk1>
          <a:srgbClr val="000000"/>
        </a:dk1>
        <a:lt1>
          <a:srgbClr val="FFFFFF"/>
        </a:lt1>
        <a:dk2>
          <a:srgbClr val="0066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4">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5">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66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3459</TotalTime>
  <Words>1545</Words>
  <Application>Microsoft Office PowerPoint</Application>
  <PresentationFormat>On-screen Show (4:3)</PresentationFormat>
  <Paragraphs>248</Paragraphs>
  <Slides>17</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ＭＳ Ｐゴシック</vt:lpstr>
      <vt:lpstr>Arial</vt:lpstr>
      <vt:lpstr>Calibri</vt:lpstr>
      <vt:lpstr>Times New Roman</vt:lpstr>
      <vt:lpstr>1_gbep pres master 0</vt:lpstr>
      <vt:lpstr>gbep pres master 0</vt:lpstr>
      <vt:lpstr>Photo Editor Photo</vt:lpstr>
      <vt:lpstr>Bioenergy Development: the Global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Global Bioenergy Partnership (GBEP)</vt:lpstr>
      <vt:lpstr>GBEP Membership</vt:lpstr>
      <vt:lpstr>GBEP Sustainability Indicators for Bioenergy</vt:lpstr>
      <vt:lpstr>Implementation of the Sustainability Indicators</vt:lpstr>
      <vt:lpstr>Barriers to Sustainable Bioenergy Development: Policy Frameworks</vt:lpstr>
      <vt:lpstr>Barriers to Sustainable Bioenergy Development: Lack of Evidence – Potential &amp; Sustainability</vt:lpstr>
      <vt:lpstr>Barriers to Sustainable Bioenergy Development: Data and Skills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Bioenergy Partnership (GBEP)   WORKING TOGETHER FOR SUSTAINABLE DEVELOPMENT</dc:title>
  <dc:creator>Marco Administrator</dc:creator>
  <cp:lastModifiedBy>Bah Saho</cp:lastModifiedBy>
  <cp:revision>169</cp:revision>
  <cp:lastPrinted>2015-09-22T15:19:18Z</cp:lastPrinted>
  <dcterms:created xsi:type="dcterms:W3CDTF">2006-08-16T00:00:00Z</dcterms:created>
  <dcterms:modified xsi:type="dcterms:W3CDTF">2015-09-30T09:10:15Z</dcterms:modified>
</cp:coreProperties>
</file>