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6.xml" ContentType="application/vnd.openxmlformats-officedocument.themeOverr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9.xml" ContentType="application/vnd.openxmlformats-officedocument.themeOverr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6"/>
  </p:notesMasterIdLst>
  <p:handoutMasterIdLst>
    <p:handoutMasterId r:id="rId27"/>
  </p:handoutMasterIdLst>
  <p:sldIdLst>
    <p:sldId id="472" r:id="rId2"/>
    <p:sldId id="528" r:id="rId3"/>
    <p:sldId id="499" r:id="rId4"/>
    <p:sldId id="502" r:id="rId5"/>
    <p:sldId id="503" r:id="rId6"/>
    <p:sldId id="497" r:id="rId7"/>
    <p:sldId id="507" r:id="rId8"/>
    <p:sldId id="511" r:id="rId9"/>
    <p:sldId id="523" r:id="rId10"/>
    <p:sldId id="529" r:id="rId11"/>
    <p:sldId id="512" r:id="rId12"/>
    <p:sldId id="522" r:id="rId13"/>
    <p:sldId id="524" r:id="rId14"/>
    <p:sldId id="525" r:id="rId15"/>
    <p:sldId id="526" r:id="rId16"/>
    <p:sldId id="518" r:id="rId17"/>
    <p:sldId id="527" r:id="rId18"/>
    <p:sldId id="477" r:id="rId19"/>
    <p:sldId id="530" r:id="rId20"/>
    <p:sldId id="531" r:id="rId21"/>
    <p:sldId id="532" r:id="rId22"/>
    <p:sldId id="533" r:id="rId23"/>
    <p:sldId id="534" r:id="rId24"/>
    <p:sldId id="535" r:id="rId25"/>
  </p:sldIdLst>
  <p:sldSz cx="9144000" cy="6858000" type="screen4x3"/>
  <p:notesSz cx="7099300" cy="10234613"/>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BB51A7"/>
    <a:srgbClr val="33CC33"/>
    <a:srgbClr val="080238"/>
    <a:srgbClr val="99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141" autoAdjust="0"/>
  </p:normalViewPr>
  <p:slideViewPr>
    <p:cSldViewPr>
      <p:cViewPr varScale="1">
        <p:scale>
          <a:sx n="94" d="100"/>
          <a:sy n="94" d="100"/>
        </p:scale>
        <p:origin x="-12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7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6616B-6F85-477F-A824-328D750043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7726BEDE-DF98-41F9-BE40-AD5F0C7310AE}">
      <dgm:prSet/>
      <dgm:spPr>
        <a:solidFill>
          <a:schemeClr val="accent2"/>
        </a:solidFill>
      </dgm:spPr>
      <dgm:t>
        <a:bodyPr/>
        <a:lstStyle/>
        <a:p>
          <a:pPr rtl="0"/>
          <a:r>
            <a:rPr lang="en-GB" dirty="0" smtClean="0"/>
            <a:t>By 2020, West Africa,  home to </a:t>
          </a:r>
          <a:r>
            <a:rPr lang="en-GB" dirty="0" err="1" smtClean="0"/>
            <a:t>appr</a:t>
          </a:r>
          <a:r>
            <a:rPr lang="en-GB" dirty="0" smtClean="0"/>
            <a:t>. 350 million peoples,  a 1/3 of the African.</a:t>
          </a:r>
          <a:endParaRPr lang="fr-FR" dirty="0"/>
        </a:p>
      </dgm:t>
    </dgm:pt>
    <dgm:pt modelId="{1F8A0737-9330-43F5-9294-3BF8189C8168}" type="parTrans" cxnId="{7FF8C4ED-ED98-4073-B932-52CAE7B907AA}">
      <dgm:prSet/>
      <dgm:spPr/>
      <dgm:t>
        <a:bodyPr/>
        <a:lstStyle/>
        <a:p>
          <a:endParaRPr lang="fr-FR"/>
        </a:p>
      </dgm:t>
    </dgm:pt>
    <dgm:pt modelId="{3F59F7A7-D0C9-4408-8BA0-2E46CACA4A6C}" type="sibTrans" cxnId="{7FF8C4ED-ED98-4073-B932-52CAE7B907AA}">
      <dgm:prSet/>
      <dgm:spPr/>
      <dgm:t>
        <a:bodyPr/>
        <a:lstStyle/>
        <a:p>
          <a:endParaRPr lang="fr-FR"/>
        </a:p>
      </dgm:t>
    </dgm:pt>
    <dgm:pt modelId="{09360016-4CD8-4CF2-89B6-B3B395E5C206}">
      <dgm:prSet/>
      <dgm:spPr>
        <a:solidFill>
          <a:schemeClr val="accent2"/>
        </a:solidFill>
      </dgm:spPr>
      <dgm:t>
        <a:bodyPr/>
        <a:lstStyle/>
        <a:p>
          <a:pPr rtl="0"/>
          <a:r>
            <a:rPr lang="en-GB" dirty="0" smtClean="0"/>
            <a:t>Considerable challenges; 11 of its 15 nations are Least Developed Countries (LDCs).</a:t>
          </a:r>
          <a:endParaRPr lang="fr-FR" dirty="0"/>
        </a:p>
      </dgm:t>
    </dgm:pt>
    <dgm:pt modelId="{4C328099-97F6-4B4B-862C-6B5185BCCEE9}" type="parTrans" cxnId="{71A90BBB-60C1-476D-A856-39C1382C93B3}">
      <dgm:prSet/>
      <dgm:spPr/>
      <dgm:t>
        <a:bodyPr/>
        <a:lstStyle/>
        <a:p>
          <a:endParaRPr lang="fr-FR"/>
        </a:p>
      </dgm:t>
    </dgm:pt>
    <dgm:pt modelId="{BCF53E63-93B2-403B-84F2-B159BF44A115}" type="sibTrans" cxnId="{71A90BBB-60C1-476D-A856-39C1382C93B3}">
      <dgm:prSet/>
      <dgm:spPr/>
      <dgm:t>
        <a:bodyPr/>
        <a:lstStyle/>
        <a:p>
          <a:endParaRPr lang="fr-FR"/>
        </a:p>
      </dgm:t>
    </dgm:pt>
    <dgm:pt modelId="{23EDC485-5BFD-4831-AC5F-3B2B3362A709}">
      <dgm:prSet/>
      <dgm:spPr>
        <a:solidFill>
          <a:schemeClr val="accent2"/>
        </a:solidFill>
      </dgm:spPr>
      <dgm:t>
        <a:bodyPr/>
        <a:lstStyle/>
        <a:p>
          <a:pPr rtl="0"/>
          <a:r>
            <a:rPr lang="en-GB" dirty="0" smtClean="0"/>
            <a:t>30 % of access to electricity;  wide gaps between urban and rural areas and between countries. </a:t>
          </a:r>
          <a:endParaRPr lang="fr-FR" dirty="0"/>
        </a:p>
      </dgm:t>
    </dgm:pt>
    <dgm:pt modelId="{E6FC5C5A-1AA7-4131-A54A-47C091E67DF5}" type="parTrans" cxnId="{A2FCCE75-2D32-40C9-95C5-3FA492E33831}">
      <dgm:prSet/>
      <dgm:spPr/>
      <dgm:t>
        <a:bodyPr/>
        <a:lstStyle/>
        <a:p>
          <a:endParaRPr lang="fr-FR"/>
        </a:p>
      </dgm:t>
    </dgm:pt>
    <dgm:pt modelId="{E07A770D-0BDB-4A30-A2B3-BDB44B959115}" type="sibTrans" cxnId="{A2FCCE75-2D32-40C9-95C5-3FA492E33831}">
      <dgm:prSet/>
      <dgm:spPr/>
      <dgm:t>
        <a:bodyPr/>
        <a:lstStyle/>
        <a:p>
          <a:endParaRPr lang="fr-FR"/>
        </a:p>
      </dgm:t>
    </dgm:pt>
    <dgm:pt modelId="{B44AEA61-FF2E-45E1-8E98-93CBD2F98D67}">
      <dgm:prSet/>
      <dgm:spPr>
        <a:solidFill>
          <a:schemeClr val="accent2"/>
        </a:solidFill>
      </dgm:spPr>
      <dgm:t>
        <a:bodyPr/>
        <a:lstStyle/>
        <a:p>
          <a:pPr rtl="0"/>
          <a:r>
            <a:rPr lang="en-GB" dirty="0" smtClean="0"/>
            <a:t>The rural poor spend more of their income on (poor quality) energy services than the better‐off spend on (better quality) services.</a:t>
          </a:r>
          <a:endParaRPr lang="fr-FR" dirty="0"/>
        </a:p>
      </dgm:t>
    </dgm:pt>
    <dgm:pt modelId="{32716084-D90E-4CAC-8A29-E0406B82D9D5}" type="parTrans" cxnId="{EC212548-10F3-412E-A6B4-E009EB18D08A}">
      <dgm:prSet/>
      <dgm:spPr/>
      <dgm:t>
        <a:bodyPr/>
        <a:lstStyle/>
        <a:p>
          <a:endParaRPr lang="fr-FR"/>
        </a:p>
      </dgm:t>
    </dgm:pt>
    <dgm:pt modelId="{789E9FAF-435B-4C3B-AF81-ADA4605002A1}" type="sibTrans" cxnId="{EC212548-10F3-412E-A6B4-E009EB18D08A}">
      <dgm:prSet/>
      <dgm:spPr/>
      <dgm:t>
        <a:bodyPr/>
        <a:lstStyle/>
        <a:p>
          <a:endParaRPr lang="fr-FR"/>
        </a:p>
      </dgm:t>
    </dgm:pt>
    <dgm:pt modelId="{3D4D6D6F-B424-45E4-B4D9-74EC4370B4FB}">
      <dgm:prSet/>
      <dgm:spPr>
        <a:solidFill>
          <a:schemeClr val="accent2"/>
        </a:solidFill>
      </dgm:spPr>
      <dgm:t>
        <a:bodyPr/>
        <a:lstStyle/>
        <a:p>
          <a:pPr rtl="0"/>
          <a:r>
            <a:rPr lang="en-GB" dirty="0" smtClean="0"/>
            <a:t>Traditional biomass accounts for 80%  of the energy for cooking (ECREEE, 2012).</a:t>
          </a:r>
          <a:endParaRPr lang="fr-FR" dirty="0"/>
        </a:p>
      </dgm:t>
    </dgm:pt>
    <dgm:pt modelId="{6A6294D7-954A-43F3-A340-6B9B22CCBE6D}" type="parTrans" cxnId="{DDC0DE52-6DAB-40D0-9D55-07D9C77C43A9}">
      <dgm:prSet/>
      <dgm:spPr/>
      <dgm:t>
        <a:bodyPr/>
        <a:lstStyle/>
        <a:p>
          <a:endParaRPr lang="fr-FR"/>
        </a:p>
      </dgm:t>
    </dgm:pt>
    <dgm:pt modelId="{4B924A86-CBD2-4107-A100-5DB5961B5945}" type="sibTrans" cxnId="{DDC0DE52-6DAB-40D0-9D55-07D9C77C43A9}">
      <dgm:prSet/>
      <dgm:spPr/>
      <dgm:t>
        <a:bodyPr/>
        <a:lstStyle/>
        <a:p>
          <a:endParaRPr lang="fr-FR"/>
        </a:p>
      </dgm:t>
    </dgm:pt>
    <dgm:pt modelId="{1917721F-0F01-4766-B306-C18263E66C93}" type="pres">
      <dgm:prSet presAssocID="{02D6616B-6F85-477F-A824-328D750043AC}" presName="linear" presStyleCnt="0">
        <dgm:presLayoutVars>
          <dgm:animLvl val="lvl"/>
          <dgm:resizeHandles val="exact"/>
        </dgm:presLayoutVars>
      </dgm:prSet>
      <dgm:spPr/>
      <dgm:t>
        <a:bodyPr/>
        <a:lstStyle/>
        <a:p>
          <a:endParaRPr lang="en-US"/>
        </a:p>
      </dgm:t>
    </dgm:pt>
    <dgm:pt modelId="{B56CBC46-1EA8-4C50-BED1-460C222D99FF}" type="pres">
      <dgm:prSet presAssocID="{7726BEDE-DF98-41F9-BE40-AD5F0C7310AE}" presName="parentText" presStyleLbl="node1" presStyleIdx="0" presStyleCnt="5">
        <dgm:presLayoutVars>
          <dgm:chMax val="0"/>
          <dgm:bulletEnabled val="1"/>
        </dgm:presLayoutVars>
      </dgm:prSet>
      <dgm:spPr/>
      <dgm:t>
        <a:bodyPr/>
        <a:lstStyle/>
        <a:p>
          <a:endParaRPr lang="en-US"/>
        </a:p>
      </dgm:t>
    </dgm:pt>
    <dgm:pt modelId="{FE51F856-2FFB-408C-A718-E2D233332D90}" type="pres">
      <dgm:prSet presAssocID="{3F59F7A7-D0C9-4408-8BA0-2E46CACA4A6C}" presName="spacer" presStyleCnt="0"/>
      <dgm:spPr/>
    </dgm:pt>
    <dgm:pt modelId="{7EDC5620-27B3-46F4-9C94-0BE9B50BA4C3}" type="pres">
      <dgm:prSet presAssocID="{09360016-4CD8-4CF2-89B6-B3B395E5C206}" presName="parentText" presStyleLbl="node1" presStyleIdx="1" presStyleCnt="5">
        <dgm:presLayoutVars>
          <dgm:chMax val="0"/>
          <dgm:bulletEnabled val="1"/>
        </dgm:presLayoutVars>
      </dgm:prSet>
      <dgm:spPr/>
      <dgm:t>
        <a:bodyPr/>
        <a:lstStyle/>
        <a:p>
          <a:endParaRPr lang="en-US"/>
        </a:p>
      </dgm:t>
    </dgm:pt>
    <dgm:pt modelId="{E7A4EFB3-C1B3-47E8-9048-BBAB5937CAD2}" type="pres">
      <dgm:prSet presAssocID="{BCF53E63-93B2-403B-84F2-B159BF44A115}" presName="spacer" presStyleCnt="0"/>
      <dgm:spPr/>
    </dgm:pt>
    <dgm:pt modelId="{97C142CE-A9EB-4DD7-8D6F-7642BB6F3E13}" type="pres">
      <dgm:prSet presAssocID="{23EDC485-5BFD-4831-AC5F-3B2B3362A709}" presName="parentText" presStyleLbl="node1" presStyleIdx="2" presStyleCnt="5">
        <dgm:presLayoutVars>
          <dgm:chMax val="0"/>
          <dgm:bulletEnabled val="1"/>
        </dgm:presLayoutVars>
      </dgm:prSet>
      <dgm:spPr/>
      <dgm:t>
        <a:bodyPr/>
        <a:lstStyle/>
        <a:p>
          <a:endParaRPr lang="en-US"/>
        </a:p>
      </dgm:t>
    </dgm:pt>
    <dgm:pt modelId="{FE5858B5-5D4F-42E2-87FB-0E67E659A054}" type="pres">
      <dgm:prSet presAssocID="{E07A770D-0BDB-4A30-A2B3-BDB44B959115}" presName="spacer" presStyleCnt="0"/>
      <dgm:spPr/>
    </dgm:pt>
    <dgm:pt modelId="{D0E6165E-D7FD-4716-B67E-429E4EE01F9E}" type="pres">
      <dgm:prSet presAssocID="{B44AEA61-FF2E-45E1-8E98-93CBD2F98D67}" presName="parentText" presStyleLbl="node1" presStyleIdx="3" presStyleCnt="5">
        <dgm:presLayoutVars>
          <dgm:chMax val="0"/>
          <dgm:bulletEnabled val="1"/>
        </dgm:presLayoutVars>
      </dgm:prSet>
      <dgm:spPr/>
      <dgm:t>
        <a:bodyPr/>
        <a:lstStyle/>
        <a:p>
          <a:endParaRPr lang="en-US"/>
        </a:p>
      </dgm:t>
    </dgm:pt>
    <dgm:pt modelId="{1C353707-A78F-4D28-9D9B-762D904BAB3C}" type="pres">
      <dgm:prSet presAssocID="{789E9FAF-435B-4C3B-AF81-ADA4605002A1}" presName="spacer" presStyleCnt="0"/>
      <dgm:spPr/>
    </dgm:pt>
    <dgm:pt modelId="{3EC9B309-B7C6-424A-BDFA-B681B11B8A44}" type="pres">
      <dgm:prSet presAssocID="{3D4D6D6F-B424-45E4-B4D9-74EC4370B4FB}" presName="parentText" presStyleLbl="node1" presStyleIdx="4" presStyleCnt="5">
        <dgm:presLayoutVars>
          <dgm:chMax val="0"/>
          <dgm:bulletEnabled val="1"/>
        </dgm:presLayoutVars>
      </dgm:prSet>
      <dgm:spPr/>
      <dgm:t>
        <a:bodyPr/>
        <a:lstStyle/>
        <a:p>
          <a:endParaRPr lang="en-US"/>
        </a:p>
      </dgm:t>
    </dgm:pt>
  </dgm:ptLst>
  <dgm:cxnLst>
    <dgm:cxn modelId="{95E8E5C8-878F-4D5B-883A-3CB62B52A6D2}" type="presOf" srcId="{09360016-4CD8-4CF2-89B6-B3B395E5C206}" destId="{7EDC5620-27B3-46F4-9C94-0BE9B50BA4C3}" srcOrd="0" destOrd="0" presId="urn:microsoft.com/office/officeart/2005/8/layout/vList2"/>
    <dgm:cxn modelId="{71A90BBB-60C1-476D-A856-39C1382C93B3}" srcId="{02D6616B-6F85-477F-A824-328D750043AC}" destId="{09360016-4CD8-4CF2-89B6-B3B395E5C206}" srcOrd="1" destOrd="0" parTransId="{4C328099-97F6-4B4B-862C-6B5185BCCEE9}" sibTransId="{BCF53E63-93B2-403B-84F2-B159BF44A115}"/>
    <dgm:cxn modelId="{EF4DA28E-B230-47B6-8662-E32A57EA2747}" type="presOf" srcId="{7726BEDE-DF98-41F9-BE40-AD5F0C7310AE}" destId="{B56CBC46-1EA8-4C50-BED1-460C222D99FF}" srcOrd="0" destOrd="0" presId="urn:microsoft.com/office/officeart/2005/8/layout/vList2"/>
    <dgm:cxn modelId="{A1DCE3A5-99CF-4343-9AB6-3BE60C4BC50E}" type="presOf" srcId="{B44AEA61-FF2E-45E1-8E98-93CBD2F98D67}" destId="{D0E6165E-D7FD-4716-B67E-429E4EE01F9E}" srcOrd="0" destOrd="0" presId="urn:microsoft.com/office/officeart/2005/8/layout/vList2"/>
    <dgm:cxn modelId="{EC212548-10F3-412E-A6B4-E009EB18D08A}" srcId="{02D6616B-6F85-477F-A824-328D750043AC}" destId="{B44AEA61-FF2E-45E1-8E98-93CBD2F98D67}" srcOrd="3" destOrd="0" parTransId="{32716084-D90E-4CAC-8A29-E0406B82D9D5}" sibTransId="{789E9FAF-435B-4C3B-AF81-ADA4605002A1}"/>
    <dgm:cxn modelId="{DDC0DE52-6DAB-40D0-9D55-07D9C77C43A9}" srcId="{02D6616B-6F85-477F-A824-328D750043AC}" destId="{3D4D6D6F-B424-45E4-B4D9-74EC4370B4FB}" srcOrd="4" destOrd="0" parTransId="{6A6294D7-954A-43F3-A340-6B9B22CCBE6D}" sibTransId="{4B924A86-CBD2-4107-A100-5DB5961B5945}"/>
    <dgm:cxn modelId="{A2FCCE75-2D32-40C9-95C5-3FA492E33831}" srcId="{02D6616B-6F85-477F-A824-328D750043AC}" destId="{23EDC485-5BFD-4831-AC5F-3B2B3362A709}" srcOrd="2" destOrd="0" parTransId="{E6FC5C5A-1AA7-4131-A54A-47C091E67DF5}" sibTransId="{E07A770D-0BDB-4A30-A2B3-BDB44B959115}"/>
    <dgm:cxn modelId="{51AB4FE5-ED49-4ADA-9C6C-682779DE8EC7}" type="presOf" srcId="{02D6616B-6F85-477F-A824-328D750043AC}" destId="{1917721F-0F01-4766-B306-C18263E66C93}" srcOrd="0" destOrd="0" presId="urn:microsoft.com/office/officeart/2005/8/layout/vList2"/>
    <dgm:cxn modelId="{80905E0B-F9EA-48C6-8723-9A4786465233}" type="presOf" srcId="{3D4D6D6F-B424-45E4-B4D9-74EC4370B4FB}" destId="{3EC9B309-B7C6-424A-BDFA-B681B11B8A44}" srcOrd="0" destOrd="0" presId="urn:microsoft.com/office/officeart/2005/8/layout/vList2"/>
    <dgm:cxn modelId="{275B6054-BDC3-45C3-9DDD-C7A723EBBCFD}" type="presOf" srcId="{23EDC485-5BFD-4831-AC5F-3B2B3362A709}" destId="{97C142CE-A9EB-4DD7-8D6F-7642BB6F3E13}" srcOrd="0" destOrd="0" presId="urn:microsoft.com/office/officeart/2005/8/layout/vList2"/>
    <dgm:cxn modelId="{7FF8C4ED-ED98-4073-B932-52CAE7B907AA}" srcId="{02D6616B-6F85-477F-A824-328D750043AC}" destId="{7726BEDE-DF98-41F9-BE40-AD5F0C7310AE}" srcOrd="0" destOrd="0" parTransId="{1F8A0737-9330-43F5-9294-3BF8189C8168}" sibTransId="{3F59F7A7-D0C9-4408-8BA0-2E46CACA4A6C}"/>
    <dgm:cxn modelId="{D3AFFEDA-A4DA-4BBE-95C4-1CFB81941B12}" type="presParOf" srcId="{1917721F-0F01-4766-B306-C18263E66C93}" destId="{B56CBC46-1EA8-4C50-BED1-460C222D99FF}" srcOrd="0" destOrd="0" presId="urn:microsoft.com/office/officeart/2005/8/layout/vList2"/>
    <dgm:cxn modelId="{CC0A7660-BA26-4565-BF29-AD09B574B486}" type="presParOf" srcId="{1917721F-0F01-4766-B306-C18263E66C93}" destId="{FE51F856-2FFB-408C-A718-E2D233332D90}" srcOrd="1" destOrd="0" presId="urn:microsoft.com/office/officeart/2005/8/layout/vList2"/>
    <dgm:cxn modelId="{F0BBA816-982D-4B6C-8DB5-6C70479CEFD2}" type="presParOf" srcId="{1917721F-0F01-4766-B306-C18263E66C93}" destId="{7EDC5620-27B3-46F4-9C94-0BE9B50BA4C3}" srcOrd="2" destOrd="0" presId="urn:microsoft.com/office/officeart/2005/8/layout/vList2"/>
    <dgm:cxn modelId="{B425A36C-8A05-463A-B661-6782344CEB8D}" type="presParOf" srcId="{1917721F-0F01-4766-B306-C18263E66C93}" destId="{E7A4EFB3-C1B3-47E8-9048-BBAB5937CAD2}" srcOrd="3" destOrd="0" presId="urn:microsoft.com/office/officeart/2005/8/layout/vList2"/>
    <dgm:cxn modelId="{60244B7A-825B-43D8-AC11-1D1128E31087}" type="presParOf" srcId="{1917721F-0F01-4766-B306-C18263E66C93}" destId="{97C142CE-A9EB-4DD7-8D6F-7642BB6F3E13}" srcOrd="4" destOrd="0" presId="urn:microsoft.com/office/officeart/2005/8/layout/vList2"/>
    <dgm:cxn modelId="{94315A82-4657-4C66-8A76-B499D8D1916D}" type="presParOf" srcId="{1917721F-0F01-4766-B306-C18263E66C93}" destId="{FE5858B5-5D4F-42E2-87FB-0E67E659A054}" srcOrd="5" destOrd="0" presId="urn:microsoft.com/office/officeart/2005/8/layout/vList2"/>
    <dgm:cxn modelId="{E6B25B23-3F43-42B2-AA22-537E1D771F70}" type="presParOf" srcId="{1917721F-0F01-4766-B306-C18263E66C93}" destId="{D0E6165E-D7FD-4716-B67E-429E4EE01F9E}" srcOrd="6" destOrd="0" presId="urn:microsoft.com/office/officeart/2005/8/layout/vList2"/>
    <dgm:cxn modelId="{9BA249A5-D599-408B-8427-F10EA99571FE}" type="presParOf" srcId="{1917721F-0F01-4766-B306-C18263E66C93}" destId="{1C353707-A78F-4D28-9D9B-762D904BAB3C}" srcOrd="7" destOrd="0" presId="urn:microsoft.com/office/officeart/2005/8/layout/vList2"/>
    <dgm:cxn modelId="{18A3DEB4-F41E-470C-87E8-3C8506C36043}" type="presParOf" srcId="{1917721F-0F01-4766-B306-C18263E66C93}" destId="{3EC9B309-B7C6-424A-BDFA-B681B11B8A4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68C6B5-C1AF-42F2-9531-C4D25DCD21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F7305B76-33C3-4E1F-A94E-E8D7093BAAB9}">
      <dgm:prSet/>
      <dgm:spPr>
        <a:solidFill>
          <a:schemeClr val="accent2"/>
        </a:solidFill>
      </dgm:spPr>
      <dgm:t>
        <a:bodyPr/>
        <a:lstStyle/>
        <a:p>
          <a:pPr rtl="0"/>
          <a:r>
            <a:rPr lang="en-GB" b="1" smtClean="0"/>
            <a:t>Energy access</a:t>
          </a:r>
          <a:endParaRPr lang="fr-FR"/>
        </a:p>
      </dgm:t>
    </dgm:pt>
    <dgm:pt modelId="{58ACCC8F-66D1-45DD-B408-DF5B4515224C}" type="parTrans" cxnId="{F13F07D4-3301-4359-9EB9-76F2E00D9913}">
      <dgm:prSet/>
      <dgm:spPr/>
      <dgm:t>
        <a:bodyPr/>
        <a:lstStyle/>
        <a:p>
          <a:endParaRPr lang="fr-FR"/>
        </a:p>
      </dgm:t>
    </dgm:pt>
    <dgm:pt modelId="{B89B92B5-E22A-42A3-9271-81B009C62C46}" type="sibTrans" cxnId="{F13F07D4-3301-4359-9EB9-76F2E00D9913}">
      <dgm:prSet/>
      <dgm:spPr/>
      <dgm:t>
        <a:bodyPr/>
        <a:lstStyle/>
        <a:p>
          <a:endParaRPr lang="fr-FR"/>
        </a:p>
      </dgm:t>
    </dgm:pt>
    <dgm:pt modelId="{D5EDE146-F751-4912-A81B-5699DBF91351}">
      <dgm:prSet/>
      <dgm:spPr>
        <a:solidFill>
          <a:schemeClr val="accent3">
            <a:lumMod val="40000"/>
            <a:lumOff val="60000"/>
          </a:schemeClr>
        </a:solidFill>
      </dgm:spPr>
      <dgm:t>
        <a:bodyPr/>
        <a:lstStyle/>
        <a:p>
          <a:pPr rtl="0"/>
          <a:r>
            <a:rPr lang="en-GB" dirty="0" smtClean="0"/>
            <a:t>Growing gap between predicted electricity demand, existing supply capacities and limited capital to invest. </a:t>
          </a:r>
          <a:endParaRPr lang="fr-FR" dirty="0"/>
        </a:p>
      </dgm:t>
    </dgm:pt>
    <dgm:pt modelId="{6FBCDD8B-3ABA-4ECE-90E9-202AAF39C618}" type="parTrans" cxnId="{2B4F329D-66CE-4583-8BED-3F5C38C7E4B9}">
      <dgm:prSet/>
      <dgm:spPr/>
      <dgm:t>
        <a:bodyPr/>
        <a:lstStyle/>
        <a:p>
          <a:endParaRPr lang="fr-FR"/>
        </a:p>
      </dgm:t>
    </dgm:pt>
    <dgm:pt modelId="{D2777C1F-2E3B-4CC8-92B7-6C7DB15DE16B}" type="sibTrans" cxnId="{2B4F329D-66CE-4583-8BED-3F5C38C7E4B9}">
      <dgm:prSet/>
      <dgm:spPr/>
      <dgm:t>
        <a:bodyPr/>
        <a:lstStyle/>
        <a:p>
          <a:endParaRPr lang="fr-FR"/>
        </a:p>
      </dgm:t>
    </dgm:pt>
    <dgm:pt modelId="{9895DC01-2276-4ED6-9C9B-ECB9AE5209F0}">
      <dgm:prSet/>
      <dgm:spPr>
        <a:solidFill>
          <a:schemeClr val="accent3">
            <a:lumMod val="40000"/>
            <a:lumOff val="60000"/>
          </a:schemeClr>
        </a:solidFill>
      </dgm:spPr>
      <dgm:t>
        <a:bodyPr/>
        <a:lstStyle/>
        <a:p>
          <a:pPr rtl="0"/>
          <a:r>
            <a:rPr lang="en-GB" dirty="0" smtClean="0"/>
            <a:t>The little energy that is generated is used inefficiently: an estimated 40% technical and commercial electricity losses. </a:t>
          </a:r>
          <a:endParaRPr lang="fr-FR" dirty="0"/>
        </a:p>
      </dgm:t>
    </dgm:pt>
    <dgm:pt modelId="{EBE3E1FC-C931-4154-A73E-F6CCD6E608F0}" type="parTrans" cxnId="{0A84398C-0B1A-4D44-B100-5DA5EE337938}">
      <dgm:prSet/>
      <dgm:spPr/>
      <dgm:t>
        <a:bodyPr/>
        <a:lstStyle/>
        <a:p>
          <a:endParaRPr lang="fr-FR"/>
        </a:p>
      </dgm:t>
    </dgm:pt>
    <dgm:pt modelId="{415ABFAE-0AFA-49D8-BEFE-EDB2E6457DC4}" type="sibTrans" cxnId="{0A84398C-0B1A-4D44-B100-5DA5EE337938}">
      <dgm:prSet/>
      <dgm:spPr/>
      <dgm:t>
        <a:bodyPr/>
        <a:lstStyle/>
        <a:p>
          <a:endParaRPr lang="fr-FR"/>
        </a:p>
      </dgm:t>
    </dgm:pt>
    <dgm:pt modelId="{8DF394D3-A58E-40C7-8A0C-B3F903AF1C15}">
      <dgm:prSet/>
      <dgm:spPr>
        <a:solidFill>
          <a:schemeClr val="accent3">
            <a:lumMod val="40000"/>
            <a:lumOff val="60000"/>
          </a:schemeClr>
        </a:solidFill>
      </dgm:spPr>
      <dgm:t>
        <a:bodyPr/>
        <a:lstStyle/>
        <a:p>
          <a:pPr rtl="0"/>
          <a:r>
            <a:rPr lang="en-GB" dirty="0" smtClean="0"/>
            <a:t>In some countries even more than 90% of the electricity generation is satisfied by expensive imported diesel or heavy fuel</a:t>
          </a:r>
          <a:endParaRPr lang="fr-FR" dirty="0"/>
        </a:p>
      </dgm:t>
    </dgm:pt>
    <dgm:pt modelId="{F9A19AB3-C895-43BE-AD97-3B5B893BDD2B}" type="parTrans" cxnId="{EDCEACE5-2B92-4139-B2A4-F47DFC41B81A}">
      <dgm:prSet/>
      <dgm:spPr/>
      <dgm:t>
        <a:bodyPr/>
        <a:lstStyle/>
        <a:p>
          <a:endParaRPr lang="fr-FR"/>
        </a:p>
      </dgm:t>
    </dgm:pt>
    <dgm:pt modelId="{BD5E712D-EDB4-4424-B46C-ABF5B9F7BD21}" type="sibTrans" cxnId="{EDCEACE5-2B92-4139-B2A4-F47DFC41B81A}">
      <dgm:prSet/>
      <dgm:spPr/>
      <dgm:t>
        <a:bodyPr/>
        <a:lstStyle/>
        <a:p>
          <a:endParaRPr lang="fr-FR"/>
        </a:p>
      </dgm:t>
    </dgm:pt>
    <dgm:pt modelId="{5857C367-45D0-4618-B1BC-C988727C07ED}">
      <dgm:prSet/>
      <dgm:spPr>
        <a:solidFill>
          <a:schemeClr val="accent3">
            <a:lumMod val="40000"/>
            <a:lumOff val="60000"/>
          </a:schemeClr>
        </a:solidFill>
      </dgm:spPr>
      <dgm:t>
        <a:bodyPr/>
        <a:lstStyle/>
        <a:p>
          <a:pPr rtl="0"/>
          <a:r>
            <a:rPr lang="en-GB" dirty="0" smtClean="0"/>
            <a:t>Rural electrification rate very low with less than 10% in Guinee Conakry, Niger, Liberia, Guinea-Bissau, Sierra Leone. </a:t>
          </a:r>
          <a:endParaRPr lang="fr-FR" dirty="0"/>
        </a:p>
      </dgm:t>
    </dgm:pt>
    <dgm:pt modelId="{C6086314-FEC1-42EA-8DC8-8CAAB9D692D7}" type="parTrans" cxnId="{602E5DCA-DC38-45D3-AC27-BD838DAEA10A}">
      <dgm:prSet/>
      <dgm:spPr/>
      <dgm:t>
        <a:bodyPr/>
        <a:lstStyle/>
        <a:p>
          <a:endParaRPr lang="fr-FR"/>
        </a:p>
      </dgm:t>
    </dgm:pt>
    <dgm:pt modelId="{E4D1F674-B0D5-4634-9728-3AC05C0FAC59}" type="sibTrans" cxnId="{602E5DCA-DC38-45D3-AC27-BD838DAEA10A}">
      <dgm:prSet/>
      <dgm:spPr/>
      <dgm:t>
        <a:bodyPr/>
        <a:lstStyle/>
        <a:p>
          <a:endParaRPr lang="fr-FR"/>
        </a:p>
      </dgm:t>
    </dgm:pt>
    <dgm:pt modelId="{C4D11D88-D422-43EF-B9D0-7B2AD11BFE5D}">
      <dgm:prSet/>
      <dgm:spPr>
        <a:solidFill>
          <a:schemeClr val="accent3">
            <a:lumMod val="40000"/>
            <a:lumOff val="60000"/>
          </a:schemeClr>
        </a:solidFill>
      </dgm:spPr>
      <dgm:t>
        <a:bodyPr/>
        <a:lstStyle/>
        <a:p>
          <a:pPr rtl="0"/>
          <a:r>
            <a:rPr lang="en-GB" dirty="0" smtClean="0"/>
            <a:t>Lack of access to modern energy services is a critical barrier for education, health, income generation and gender.</a:t>
          </a:r>
          <a:endParaRPr lang="fr-FR" dirty="0"/>
        </a:p>
      </dgm:t>
    </dgm:pt>
    <dgm:pt modelId="{3DCDE365-EFC9-40D4-ADA8-01E0D6AA6187}" type="parTrans" cxnId="{0DE0E8BE-3890-4A2A-8C43-F8579E4CE967}">
      <dgm:prSet/>
      <dgm:spPr/>
      <dgm:t>
        <a:bodyPr/>
        <a:lstStyle/>
        <a:p>
          <a:endParaRPr lang="fr-FR"/>
        </a:p>
      </dgm:t>
    </dgm:pt>
    <dgm:pt modelId="{FE89887D-CFE5-404E-8992-E07BD8A93130}" type="sibTrans" cxnId="{0DE0E8BE-3890-4A2A-8C43-F8579E4CE967}">
      <dgm:prSet/>
      <dgm:spPr/>
      <dgm:t>
        <a:bodyPr/>
        <a:lstStyle/>
        <a:p>
          <a:endParaRPr lang="fr-FR"/>
        </a:p>
      </dgm:t>
    </dgm:pt>
    <dgm:pt modelId="{18A28271-27AF-4477-9A7B-31E400AF44C9}" type="pres">
      <dgm:prSet presAssocID="{0768C6B5-C1AF-42F2-9531-C4D25DCD211A}" presName="linear" presStyleCnt="0">
        <dgm:presLayoutVars>
          <dgm:animLvl val="lvl"/>
          <dgm:resizeHandles val="exact"/>
        </dgm:presLayoutVars>
      </dgm:prSet>
      <dgm:spPr/>
      <dgm:t>
        <a:bodyPr/>
        <a:lstStyle/>
        <a:p>
          <a:endParaRPr lang="en-US"/>
        </a:p>
      </dgm:t>
    </dgm:pt>
    <dgm:pt modelId="{660B2278-FBD4-4E0D-9C09-C1E174D83237}" type="pres">
      <dgm:prSet presAssocID="{F7305B76-33C3-4E1F-A94E-E8D7093BAAB9}" presName="parentText" presStyleLbl="node1" presStyleIdx="0" presStyleCnt="1">
        <dgm:presLayoutVars>
          <dgm:chMax val="0"/>
          <dgm:bulletEnabled val="1"/>
        </dgm:presLayoutVars>
      </dgm:prSet>
      <dgm:spPr/>
      <dgm:t>
        <a:bodyPr/>
        <a:lstStyle/>
        <a:p>
          <a:endParaRPr lang="en-US"/>
        </a:p>
      </dgm:t>
    </dgm:pt>
    <dgm:pt modelId="{A77BB486-BA4F-48E5-ABEA-8B6D4C68648F}" type="pres">
      <dgm:prSet presAssocID="{F7305B76-33C3-4E1F-A94E-E8D7093BAAB9}" presName="childText" presStyleLbl="revTx" presStyleIdx="0" presStyleCnt="1">
        <dgm:presLayoutVars>
          <dgm:bulletEnabled val="1"/>
        </dgm:presLayoutVars>
      </dgm:prSet>
      <dgm:spPr/>
      <dgm:t>
        <a:bodyPr/>
        <a:lstStyle/>
        <a:p>
          <a:endParaRPr lang="en-US"/>
        </a:p>
      </dgm:t>
    </dgm:pt>
  </dgm:ptLst>
  <dgm:cxnLst>
    <dgm:cxn modelId="{0A84398C-0B1A-4D44-B100-5DA5EE337938}" srcId="{F7305B76-33C3-4E1F-A94E-E8D7093BAAB9}" destId="{9895DC01-2276-4ED6-9C9B-ECB9AE5209F0}" srcOrd="1" destOrd="0" parTransId="{EBE3E1FC-C931-4154-A73E-F6CCD6E608F0}" sibTransId="{415ABFAE-0AFA-49D8-BEFE-EDB2E6457DC4}"/>
    <dgm:cxn modelId="{0DE0E8BE-3890-4A2A-8C43-F8579E4CE967}" srcId="{F7305B76-33C3-4E1F-A94E-E8D7093BAAB9}" destId="{C4D11D88-D422-43EF-B9D0-7B2AD11BFE5D}" srcOrd="4" destOrd="0" parTransId="{3DCDE365-EFC9-40D4-ADA8-01E0D6AA6187}" sibTransId="{FE89887D-CFE5-404E-8992-E07BD8A93130}"/>
    <dgm:cxn modelId="{F41FA612-FEE5-43A3-A9BE-636E0F438182}" type="presOf" srcId="{D5EDE146-F751-4912-A81B-5699DBF91351}" destId="{A77BB486-BA4F-48E5-ABEA-8B6D4C68648F}" srcOrd="0" destOrd="0" presId="urn:microsoft.com/office/officeart/2005/8/layout/vList2"/>
    <dgm:cxn modelId="{0EDBDB1A-04CA-4DD3-ADE7-3EC868F20111}" type="presOf" srcId="{0768C6B5-C1AF-42F2-9531-C4D25DCD211A}" destId="{18A28271-27AF-4477-9A7B-31E400AF44C9}" srcOrd="0" destOrd="0" presId="urn:microsoft.com/office/officeart/2005/8/layout/vList2"/>
    <dgm:cxn modelId="{EF50272F-59C4-443F-9508-8FE98EA1808C}" type="presOf" srcId="{8DF394D3-A58E-40C7-8A0C-B3F903AF1C15}" destId="{A77BB486-BA4F-48E5-ABEA-8B6D4C68648F}" srcOrd="0" destOrd="2" presId="urn:microsoft.com/office/officeart/2005/8/layout/vList2"/>
    <dgm:cxn modelId="{823C51A1-5E8B-46AC-91A0-0760A0141590}" type="presOf" srcId="{9895DC01-2276-4ED6-9C9B-ECB9AE5209F0}" destId="{A77BB486-BA4F-48E5-ABEA-8B6D4C68648F}" srcOrd="0" destOrd="1" presId="urn:microsoft.com/office/officeart/2005/8/layout/vList2"/>
    <dgm:cxn modelId="{EDCEACE5-2B92-4139-B2A4-F47DFC41B81A}" srcId="{F7305B76-33C3-4E1F-A94E-E8D7093BAAB9}" destId="{8DF394D3-A58E-40C7-8A0C-B3F903AF1C15}" srcOrd="2" destOrd="0" parTransId="{F9A19AB3-C895-43BE-AD97-3B5B893BDD2B}" sibTransId="{BD5E712D-EDB4-4424-B46C-ABF5B9F7BD21}"/>
    <dgm:cxn modelId="{F13F07D4-3301-4359-9EB9-76F2E00D9913}" srcId="{0768C6B5-C1AF-42F2-9531-C4D25DCD211A}" destId="{F7305B76-33C3-4E1F-A94E-E8D7093BAAB9}" srcOrd="0" destOrd="0" parTransId="{58ACCC8F-66D1-45DD-B408-DF5B4515224C}" sibTransId="{B89B92B5-E22A-42A3-9271-81B009C62C46}"/>
    <dgm:cxn modelId="{2B4F329D-66CE-4583-8BED-3F5C38C7E4B9}" srcId="{F7305B76-33C3-4E1F-A94E-E8D7093BAAB9}" destId="{D5EDE146-F751-4912-A81B-5699DBF91351}" srcOrd="0" destOrd="0" parTransId="{6FBCDD8B-3ABA-4ECE-90E9-202AAF39C618}" sibTransId="{D2777C1F-2E3B-4CC8-92B7-6C7DB15DE16B}"/>
    <dgm:cxn modelId="{602E5DCA-DC38-45D3-AC27-BD838DAEA10A}" srcId="{F7305B76-33C3-4E1F-A94E-E8D7093BAAB9}" destId="{5857C367-45D0-4618-B1BC-C988727C07ED}" srcOrd="3" destOrd="0" parTransId="{C6086314-FEC1-42EA-8DC8-8CAAB9D692D7}" sibTransId="{E4D1F674-B0D5-4634-9728-3AC05C0FAC59}"/>
    <dgm:cxn modelId="{9F7AC1D7-65A2-418B-B756-98C704D2DCE9}" type="presOf" srcId="{5857C367-45D0-4618-B1BC-C988727C07ED}" destId="{A77BB486-BA4F-48E5-ABEA-8B6D4C68648F}" srcOrd="0" destOrd="3" presId="urn:microsoft.com/office/officeart/2005/8/layout/vList2"/>
    <dgm:cxn modelId="{0959C236-DFCF-4EEE-A076-AB15304FB96E}" type="presOf" srcId="{F7305B76-33C3-4E1F-A94E-E8D7093BAAB9}" destId="{660B2278-FBD4-4E0D-9C09-C1E174D83237}" srcOrd="0" destOrd="0" presId="urn:microsoft.com/office/officeart/2005/8/layout/vList2"/>
    <dgm:cxn modelId="{AC65372C-20D7-4CBC-B907-D7D60AE128D6}" type="presOf" srcId="{C4D11D88-D422-43EF-B9D0-7B2AD11BFE5D}" destId="{A77BB486-BA4F-48E5-ABEA-8B6D4C68648F}" srcOrd="0" destOrd="4" presId="urn:microsoft.com/office/officeart/2005/8/layout/vList2"/>
    <dgm:cxn modelId="{EAE46B46-3E01-42B3-A827-0467B32452FE}" type="presParOf" srcId="{18A28271-27AF-4477-9A7B-31E400AF44C9}" destId="{660B2278-FBD4-4E0D-9C09-C1E174D83237}" srcOrd="0" destOrd="0" presId="urn:microsoft.com/office/officeart/2005/8/layout/vList2"/>
    <dgm:cxn modelId="{4468F4B5-A5B1-435F-9B16-E2C03DF5BEBA}" type="presParOf" srcId="{18A28271-27AF-4477-9A7B-31E400AF44C9}" destId="{A77BB486-BA4F-48E5-ABEA-8B6D4C68648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80EAA-EFD9-48AD-AB7C-AB94DFAB47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ECE43E4D-42A2-413F-82DC-D065C7E7F722}">
      <dgm:prSet/>
      <dgm:spPr>
        <a:solidFill>
          <a:schemeClr val="accent2"/>
        </a:solidFill>
      </dgm:spPr>
      <dgm:t>
        <a:bodyPr/>
        <a:lstStyle/>
        <a:p>
          <a:pPr rtl="0"/>
          <a:r>
            <a:rPr lang="en-GB" b="1" dirty="0" smtClean="0"/>
            <a:t>ECREEE Renewable Energy Policy (EREP) </a:t>
          </a:r>
          <a:endParaRPr lang="fr-FR" dirty="0"/>
        </a:p>
      </dgm:t>
    </dgm:pt>
    <dgm:pt modelId="{9B6AF55E-0F11-4804-98C1-1DE29CBA8906}" type="parTrans" cxnId="{B79A788C-D1BF-4C49-9EC5-22B462F46F18}">
      <dgm:prSet/>
      <dgm:spPr/>
      <dgm:t>
        <a:bodyPr/>
        <a:lstStyle/>
        <a:p>
          <a:endParaRPr lang="fr-FR"/>
        </a:p>
      </dgm:t>
    </dgm:pt>
    <dgm:pt modelId="{E958664F-F474-4FA2-A7C1-212073D6960E}" type="sibTrans" cxnId="{B79A788C-D1BF-4C49-9EC5-22B462F46F18}">
      <dgm:prSet/>
      <dgm:spPr/>
      <dgm:t>
        <a:bodyPr/>
        <a:lstStyle/>
        <a:p>
          <a:endParaRPr lang="fr-FR"/>
        </a:p>
      </dgm:t>
    </dgm:pt>
    <dgm:pt modelId="{BF485D13-3526-4E9C-9778-FCB6C2D06E27}">
      <dgm:prSet/>
      <dgm:spPr/>
      <dgm:t>
        <a:bodyPr/>
        <a:lstStyle/>
        <a:p>
          <a:pPr rtl="0"/>
          <a:r>
            <a:rPr lang="en-GB" dirty="0" smtClean="0"/>
            <a:t>The EREP vision is to secure an increasing and comprehensive share of the Member States’ energy supplies and services from timely, reliable, sufficient, cost-effective uses of renewable energy sources enabling:</a:t>
          </a:r>
          <a:endParaRPr lang="fr-FR" dirty="0"/>
        </a:p>
      </dgm:t>
    </dgm:pt>
    <dgm:pt modelId="{26C2B269-EE76-4C90-9136-3F4685BF9481}" type="parTrans" cxnId="{9A1832B9-43B7-4EE8-8247-DCB768B24E8C}">
      <dgm:prSet/>
      <dgm:spPr/>
      <dgm:t>
        <a:bodyPr/>
        <a:lstStyle/>
        <a:p>
          <a:endParaRPr lang="fr-FR"/>
        </a:p>
      </dgm:t>
    </dgm:pt>
    <dgm:pt modelId="{E7727909-735F-4481-8259-F8E1C2056804}" type="sibTrans" cxnId="{9A1832B9-43B7-4EE8-8247-DCB768B24E8C}">
      <dgm:prSet/>
      <dgm:spPr/>
      <dgm:t>
        <a:bodyPr/>
        <a:lstStyle/>
        <a:p>
          <a:endParaRPr lang="fr-FR"/>
        </a:p>
      </dgm:t>
    </dgm:pt>
    <dgm:pt modelId="{42214DCA-A497-4A39-ADAF-F99A4117E4D1}">
      <dgm:prSet/>
      <dgm:spPr>
        <a:solidFill>
          <a:schemeClr val="accent3">
            <a:lumMod val="40000"/>
            <a:lumOff val="60000"/>
          </a:schemeClr>
        </a:solidFill>
      </dgm:spPr>
      <dgm:t>
        <a:bodyPr/>
        <a:lstStyle/>
        <a:p>
          <a:pPr rtl="0"/>
          <a:r>
            <a:rPr lang="en-US" dirty="0" smtClean="0"/>
            <a:t>Universal access to electricity by 2030</a:t>
          </a:r>
          <a:endParaRPr lang="fr-FR" dirty="0"/>
        </a:p>
      </dgm:t>
    </dgm:pt>
    <dgm:pt modelId="{EB5CD8E4-3D55-444E-93C0-2446A717F335}" type="parTrans" cxnId="{A8720EC8-6C12-4378-A7A2-C55439F00B00}">
      <dgm:prSet/>
      <dgm:spPr/>
      <dgm:t>
        <a:bodyPr/>
        <a:lstStyle/>
        <a:p>
          <a:endParaRPr lang="fr-FR"/>
        </a:p>
      </dgm:t>
    </dgm:pt>
    <dgm:pt modelId="{3575EFA6-EEA4-47FB-B6B5-BD7BB11EAE84}" type="sibTrans" cxnId="{A8720EC8-6C12-4378-A7A2-C55439F00B00}">
      <dgm:prSet/>
      <dgm:spPr/>
      <dgm:t>
        <a:bodyPr/>
        <a:lstStyle/>
        <a:p>
          <a:endParaRPr lang="fr-FR"/>
        </a:p>
      </dgm:t>
    </dgm:pt>
    <dgm:pt modelId="{5C9F05CC-6FD6-4C7A-B98B-AB85B49FD709}">
      <dgm:prSet/>
      <dgm:spPr>
        <a:solidFill>
          <a:schemeClr val="accent3">
            <a:lumMod val="40000"/>
            <a:lumOff val="60000"/>
          </a:schemeClr>
        </a:solidFill>
      </dgm:spPr>
      <dgm:t>
        <a:bodyPr/>
        <a:lstStyle/>
        <a:p>
          <a:pPr rtl="0"/>
          <a:r>
            <a:rPr lang="en-US" dirty="0" smtClean="0"/>
            <a:t>A more sustainable and safe provision of domestic energy services for cooking thus achieving the objectives of the White Paper for access to modern energy services by 2020. </a:t>
          </a:r>
          <a:endParaRPr lang="fr-FR" dirty="0"/>
        </a:p>
      </dgm:t>
    </dgm:pt>
    <dgm:pt modelId="{778A2145-B4AF-4C8C-9EF9-744E0DD6A040}" type="parTrans" cxnId="{E82C8ADC-5EAB-447A-B5E1-13271DC7C895}">
      <dgm:prSet/>
      <dgm:spPr/>
      <dgm:t>
        <a:bodyPr/>
        <a:lstStyle/>
        <a:p>
          <a:endParaRPr lang="fr-FR"/>
        </a:p>
      </dgm:t>
    </dgm:pt>
    <dgm:pt modelId="{A8BAE905-8FD2-4169-A572-07878A3FA1E9}" type="sibTrans" cxnId="{E82C8ADC-5EAB-447A-B5E1-13271DC7C895}">
      <dgm:prSet/>
      <dgm:spPr/>
      <dgm:t>
        <a:bodyPr/>
        <a:lstStyle/>
        <a:p>
          <a:endParaRPr lang="fr-FR"/>
        </a:p>
      </dgm:t>
    </dgm:pt>
    <dgm:pt modelId="{5ADD5549-81D4-4087-9882-75C98EE05012}">
      <dgm:prSet/>
      <dgm:spPr/>
      <dgm:t>
        <a:bodyPr/>
        <a:lstStyle/>
        <a:p>
          <a:pPr rtl="0"/>
          <a:r>
            <a:rPr lang="en-GB" smtClean="0"/>
            <a:t>Three groups of targets are set by the EREP: </a:t>
          </a:r>
          <a:endParaRPr lang="fr-FR"/>
        </a:p>
      </dgm:t>
    </dgm:pt>
    <dgm:pt modelId="{7774F8D9-4466-45CE-8CB1-C9857CB4DC8E}" type="parTrans" cxnId="{0326BB9C-4F4C-40FB-B332-1E17AD2BF651}">
      <dgm:prSet/>
      <dgm:spPr/>
      <dgm:t>
        <a:bodyPr/>
        <a:lstStyle/>
        <a:p>
          <a:endParaRPr lang="fr-FR"/>
        </a:p>
      </dgm:t>
    </dgm:pt>
    <dgm:pt modelId="{4D57DF4F-44B7-42D6-9E0D-28ABA0D49F02}" type="sibTrans" cxnId="{0326BB9C-4F4C-40FB-B332-1E17AD2BF651}">
      <dgm:prSet/>
      <dgm:spPr/>
      <dgm:t>
        <a:bodyPr/>
        <a:lstStyle/>
        <a:p>
          <a:endParaRPr lang="fr-FR"/>
        </a:p>
      </dgm:t>
    </dgm:pt>
    <dgm:pt modelId="{C7EAF45D-CC29-4540-9D76-6ADBA4DC1BE0}">
      <dgm:prSet/>
      <dgm:spPr>
        <a:solidFill>
          <a:schemeClr val="accent3">
            <a:lumMod val="40000"/>
            <a:lumOff val="60000"/>
          </a:schemeClr>
        </a:solidFill>
      </dgm:spPr>
      <dgm:t>
        <a:bodyPr/>
        <a:lstStyle/>
        <a:p>
          <a:pPr rtl="0"/>
          <a:r>
            <a:rPr lang="en-US" dirty="0" smtClean="0"/>
            <a:t>grid-connected renewable energy applications; </a:t>
          </a:r>
          <a:endParaRPr lang="fr-FR" dirty="0"/>
        </a:p>
      </dgm:t>
    </dgm:pt>
    <dgm:pt modelId="{EC430560-C132-4087-8261-9CFAE080B73F}" type="parTrans" cxnId="{615BBB3D-29BD-40A6-8D1B-7553B03ABAF4}">
      <dgm:prSet/>
      <dgm:spPr/>
      <dgm:t>
        <a:bodyPr/>
        <a:lstStyle/>
        <a:p>
          <a:endParaRPr lang="fr-FR"/>
        </a:p>
      </dgm:t>
    </dgm:pt>
    <dgm:pt modelId="{461FB5FB-2386-42F5-8ACA-FB7855D3339D}" type="sibTrans" cxnId="{615BBB3D-29BD-40A6-8D1B-7553B03ABAF4}">
      <dgm:prSet/>
      <dgm:spPr/>
      <dgm:t>
        <a:bodyPr/>
        <a:lstStyle/>
        <a:p>
          <a:endParaRPr lang="fr-FR"/>
        </a:p>
      </dgm:t>
    </dgm:pt>
    <dgm:pt modelId="{96EE4198-5215-45E6-A977-1E38C87EF605}">
      <dgm:prSet/>
      <dgm:spPr>
        <a:solidFill>
          <a:schemeClr val="accent3">
            <a:lumMod val="40000"/>
            <a:lumOff val="60000"/>
          </a:schemeClr>
        </a:solidFill>
      </dgm:spPr>
      <dgm:t>
        <a:bodyPr/>
        <a:lstStyle/>
        <a:p>
          <a:pPr rtl="0"/>
          <a:r>
            <a:rPr lang="en-US" dirty="0" smtClean="0"/>
            <a:t>off-grid and stand-alone applications; and</a:t>
          </a:r>
          <a:endParaRPr lang="fr-FR" dirty="0"/>
        </a:p>
      </dgm:t>
    </dgm:pt>
    <dgm:pt modelId="{25EFA213-1E32-470B-AC30-609B8EC77603}" type="parTrans" cxnId="{90862090-F82E-4239-B67C-6BE6528D0A05}">
      <dgm:prSet/>
      <dgm:spPr/>
      <dgm:t>
        <a:bodyPr/>
        <a:lstStyle/>
        <a:p>
          <a:endParaRPr lang="fr-FR"/>
        </a:p>
      </dgm:t>
    </dgm:pt>
    <dgm:pt modelId="{D322F25E-08AD-4CED-987D-7158D1092341}" type="sibTrans" cxnId="{90862090-F82E-4239-B67C-6BE6528D0A05}">
      <dgm:prSet/>
      <dgm:spPr/>
      <dgm:t>
        <a:bodyPr/>
        <a:lstStyle/>
        <a:p>
          <a:endParaRPr lang="fr-FR"/>
        </a:p>
      </dgm:t>
    </dgm:pt>
    <dgm:pt modelId="{5D2D26BC-DF18-4A3F-85D8-567FD23DB373}">
      <dgm:prSet/>
      <dgm:spPr>
        <a:solidFill>
          <a:schemeClr val="accent3">
            <a:lumMod val="40000"/>
            <a:lumOff val="60000"/>
          </a:schemeClr>
        </a:solidFill>
      </dgm:spPr>
      <dgm:t>
        <a:bodyPr/>
        <a:lstStyle/>
        <a:p>
          <a:pPr rtl="0"/>
          <a:r>
            <a:rPr lang="nl-NL" dirty="0" smtClean="0"/>
            <a:t>domestic renewable energy applications. </a:t>
          </a:r>
          <a:endParaRPr lang="fr-FR" dirty="0"/>
        </a:p>
      </dgm:t>
    </dgm:pt>
    <dgm:pt modelId="{31AD94E9-B4BA-4A9E-8DF0-618983D92421}" type="parTrans" cxnId="{7B82AD77-51BA-4EA5-8AA5-63B922204B48}">
      <dgm:prSet/>
      <dgm:spPr/>
      <dgm:t>
        <a:bodyPr/>
        <a:lstStyle/>
        <a:p>
          <a:endParaRPr lang="fr-FR"/>
        </a:p>
      </dgm:t>
    </dgm:pt>
    <dgm:pt modelId="{F2B5176C-FF05-4606-97D5-62B4A747BCA5}" type="sibTrans" cxnId="{7B82AD77-51BA-4EA5-8AA5-63B922204B48}">
      <dgm:prSet/>
      <dgm:spPr/>
      <dgm:t>
        <a:bodyPr/>
        <a:lstStyle/>
        <a:p>
          <a:endParaRPr lang="fr-FR"/>
        </a:p>
      </dgm:t>
    </dgm:pt>
    <dgm:pt modelId="{CA2DFF4A-098E-4A20-9EFA-83FE911C6252}" type="pres">
      <dgm:prSet presAssocID="{E3C80EAA-EFD9-48AD-AB7C-AB94DFAB47C6}" presName="linear" presStyleCnt="0">
        <dgm:presLayoutVars>
          <dgm:animLvl val="lvl"/>
          <dgm:resizeHandles val="exact"/>
        </dgm:presLayoutVars>
      </dgm:prSet>
      <dgm:spPr/>
      <dgm:t>
        <a:bodyPr/>
        <a:lstStyle/>
        <a:p>
          <a:endParaRPr lang="en-US"/>
        </a:p>
      </dgm:t>
    </dgm:pt>
    <dgm:pt modelId="{C37811DF-9063-43C6-9368-A22F516A1052}" type="pres">
      <dgm:prSet presAssocID="{ECE43E4D-42A2-413F-82DC-D065C7E7F722}" presName="parentText" presStyleLbl="node1" presStyleIdx="0" presStyleCnt="3">
        <dgm:presLayoutVars>
          <dgm:chMax val="0"/>
          <dgm:bulletEnabled val="1"/>
        </dgm:presLayoutVars>
      </dgm:prSet>
      <dgm:spPr/>
      <dgm:t>
        <a:bodyPr/>
        <a:lstStyle/>
        <a:p>
          <a:endParaRPr lang="en-US"/>
        </a:p>
      </dgm:t>
    </dgm:pt>
    <dgm:pt modelId="{C0C22288-ECED-4276-8301-F8BD3B161CBF}" type="pres">
      <dgm:prSet presAssocID="{E958664F-F474-4FA2-A7C1-212073D6960E}" presName="spacer" presStyleCnt="0"/>
      <dgm:spPr/>
    </dgm:pt>
    <dgm:pt modelId="{44BB1909-4E05-49DF-9FF0-C3FFD24744DB}" type="pres">
      <dgm:prSet presAssocID="{BF485D13-3526-4E9C-9778-FCB6C2D06E27}" presName="parentText" presStyleLbl="node1" presStyleIdx="1" presStyleCnt="3">
        <dgm:presLayoutVars>
          <dgm:chMax val="0"/>
          <dgm:bulletEnabled val="1"/>
        </dgm:presLayoutVars>
      </dgm:prSet>
      <dgm:spPr/>
      <dgm:t>
        <a:bodyPr/>
        <a:lstStyle/>
        <a:p>
          <a:endParaRPr lang="en-US"/>
        </a:p>
      </dgm:t>
    </dgm:pt>
    <dgm:pt modelId="{3E639C30-F6AD-46F8-B369-D93CF7ECF518}" type="pres">
      <dgm:prSet presAssocID="{BF485D13-3526-4E9C-9778-FCB6C2D06E27}" presName="childText" presStyleLbl="revTx" presStyleIdx="0" presStyleCnt="2">
        <dgm:presLayoutVars>
          <dgm:bulletEnabled val="1"/>
        </dgm:presLayoutVars>
      </dgm:prSet>
      <dgm:spPr/>
      <dgm:t>
        <a:bodyPr/>
        <a:lstStyle/>
        <a:p>
          <a:endParaRPr lang="en-US"/>
        </a:p>
      </dgm:t>
    </dgm:pt>
    <dgm:pt modelId="{42176680-EDC3-4522-8F9D-CED5A1E587BE}" type="pres">
      <dgm:prSet presAssocID="{5ADD5549-81D4-4087-9882-75C98EE05012}" presName="parentText" presStyleLbl="node1" presStyleIdx="2" presStyleCnt="3">
        <dgm:presLayoutVars>
          <dgm:chMax val="0"/>
          <dgm:bulletEnabled val="1"/>
        </dgm:presLayoutVars>
      </dgm:prSet>
      <dgm:spPr/>
      <dgm:t>
        <a:bodyPr/>
        <a:lstStyle/>
        <a:p>
          <a:endParaRPr lang="en-US"/>
        </a:p>
      </dgm:t>
    </dgm:pt>
    <dgm:pt modelId="{11F5ACFA-2E08-4031-B3D3-EA2A9A9F1D2A}" type="pres">
      <dgm:prSet presAssocID="{5ADD5549-81D4-4087-9882-75C98EE05012}" presName="childText" presStyleLbl="revTx" presStyleIdx="1" presStyleCnt="2">
        <dgm:presLayoutVars>
          <dgm:bulletEnabled val="1"/>
        </dgm:presLayoutVars>
      </dgm:prSet>
      <dgm:spPr/>
      <dgm:t>
        <a:bodyPr/>
        <a:lstStyle/>
        <a:p>
          <a:endParaRPr lang="en-US"/>
        </a:p>
      </dgm:t>
    </dgm:pt>
  </dgm:ptLst>
  <dgm:cxnLst>
    <dgm:cxn modelId="{45BE4EA7-B7A3-4CCB-ADCB-6E0EF95A579C}" type="presOf" srcId="{ECE43E4D-42A2-413F-82DC-D065C7E7F722}" destId="{C37811DF-9063-43C6-9368-A22F516A1052}" srcOrd="0" destOrd="0" presId="urn:microsoft.com/office/officeart/2005/8/layout/vList2"/>
    <dgm:cxn modelId="{615BBB3D-29BD-40A6-8D1B-7553B03ABAF4}" srcId="{5ADD5549-81D4-4087-9882-75C98EE05012}" destId="{C7EAF45D-CC29-4540-9D76-6ADBA4DC1BE0}" srcOrd="0" destOrd="0" parTransId="{EC430560-C132-4087-8261-9CFAE080B73F}" sibTransId="{461FB5FB-2386-42F5-8ACA-FB7855D3339D}"/>
    <dgm:cxn modelId="{BD32E261-8EEA-4C42-9E8B-328746DF7F47}" type="presOf" srcId="{42214DCA-A497-4A39-ADAF-F99A4117E4D1}" destId="{3E639C30-F6AD-46F8-B369-D93CF7ECF518}" srcOrd="0" destOrd="0" presId="urn:microsoft.com/office/officeart/2005/8/layout/vList2"/>
    <dgm:cxn modelId="{2388FBD1-D89F-4708-BC7D-2C7302D0ACA2}" type="presOf" srcId="{BF485D13-3526-4E9C-9778-FCB6C2D06E27}" destId="{44BB1909-4E05-49DF-9FF0-C3FFD24744DB}" srcOrd="0" destOrd="0" presId="urn:microsoft.com/office/officeart/2005/8/layout/vList2"/>
    <dgm:cxn modelId="{A8720EC8-6C12-4378-A7A2-C55439F00B00}" srcId="{BF485D13-3526-4E9C-9778-FCB6C2D06E27}" destId="{42214DCA-A497-4A39-ADAF-F99A4117E4D1}" srcOrd="0" destOrd="0" parTransId="{EB5CD8E4-3D55-444E-93C0-2446A717F335}" sibTransId="{3575EFA6-EEA4-47FB-B6B5-BD7BB11EAE84}"/>
    <dgm:cxn modelId="{5CC78D9A-DF32-4D49-A74B-85890FC92EEB}" type="presOf" srcId="{5C9F05CC-6FD6-4C7A-B98B-AB85B49FD709}" destId="{3E639C30-F6AD-46F8-B369-D93CF7ECF518}" srcOrd="0" destOrd="1" presId="urn:microsoft.com/office/officeart/2005/8/layout/vList2"/>
    <dgm:cxn modelId="{1A538018-902E-46C2-B689-12C1627FA10F}" type="presOf" srcId="{E3C80EAA-EFD9-48AD-AB7C-AB94DFAB47C6}" destId="{CA2DFF4A-098E-4A20-9EFA-83FE911C6252}" srcOrd="0" destOrd="0" presId="urn:microsoft.com/office/officeart/2005/8/layout/vList2"/>
    <dgm:cxn modelId="{90862090-F82E-4239-B67C-6BE6528D0A05}" srcId="{5ADD5549-81D4-4087-9882-75C98EE05012}" destId="{96EE4198-5215-45E6-A977-1E38C87EF605}" srcOrd="1" destOrd="0" parTransId="{25EFA213-1E32-470B-AC30-609B8EC77603}" sibTransId="{D322F25E-08AD-4CED-987D-7158D1092341}"/>
    <dgm:cxn modelId="{9A1832B9-43B7-4EE8-8247-DCB768B24E8C}" srcId="{E3C80EAA-EFD9-48AD-AB7C-AB94DFAB47C6}" destId="{BF485D13-3526-4E9C-9778-FCB6C2D06E27}" srcOrd="1" destOrd="0" parTransId="{26C2B269-EE76-4C90-9136-3F4685BF9481}" sibTransId="{E7727909-735F-4481-8259-F8E1C2056804}"/>
    <dgm:cxn modelId="{E82C8ADC-5EAB-447A-B5E1-13271DC7C895}" srcId="{BF485D13-3526-4E9C-9778-FCB6C2D06E27}" destId="{5C9F05CC-6FD6-4C7A-B98B-AB85B49FD709}" srcOrd="1" destOrd="0" parTransId="{778A2145-B4AF-4C8C-9EF9-744E0DD6A040}" sibTransId="{A8BAE905-8FD2-4169-A572-07878A3FA1E9}"/>
    <dgm:cxn modelId="{FAE85DD6-CF3C-43E1-9625-4959B7F11C61}" type="presOf" srcId="{5ADD5549-81D4-4087-9882-75C98EE05012}" destId="{42176680-EDC3-4522-8F9D-CED5A1E587BE}" srcOrd="0" destOrd="0" presId="urn:microsoft.com/office/officeart/2005/8/layout/vList2"/>
    <dgm:cxn modelId="{7BDB13E0-77DE-484B-A549-FC97CE275774}" type="presOf" srcId="{5D2D26BC-DF18-4A3F-85D8-567FD23DB373}" destId="{11F5ACFA-2E08-4031-B3D3-EA2A9A9F1D2A}" srcOrd="0" destOrd="2" presId="urn:microsoft.com/office/officeart/2005/8/layout/vList2"/>
    <dgm:cxn modelId="{0C223565-4538-4C6E-9677-12AA4D69FFF9}" type="presOf" srcId="{96EE4198-5215-45E6-A977-1E38C87EF605}" destId="{11F5ACFA-2E08-4031-B3D3-EA2A9A9F1D2A}" srcOrd="0" destOrd="1" presId="urn:microsoft.com/office/officeart/2005/8/layout/vList2"/>
    <dgm:cxn modelId="{0326BB9C-4F4C-40FB-B332-1E17AD2BF651}" srcId="{E3C80EAA-EFD9-48AD-AB7C-AB94DFAB47C6}" destId="{5ADD5549-81D4-4087-9882-75C98EE05012}" srcOrd="2" destOrd="0" parTransId="{7774F8D9-4466-45CE-8CB1-C9857CB4DC8E}" sibTransId="{4D57DF4F-44B7-42D6-9E0D-28ABA0D49F02}"/>
    <dgm:cxn modelId="{7B82AD77-51BA-4EA5-8AA5-63B922204B48}" srcId="{5ADD5549-81D4-4087-9882-75C98EE05012}" destId="{5D2D26BC-DF18-4A3F-85D8-567FD23DB373}" srcOrd="2" destOrd="0" parTransId="{31AD94E9-B4BA-4A9E-8DF0-618983D92421}" sibTransId="{F2B5176C-FF05-4606-97D5-62B4A747BCA5}"/>
    <dgm:cxn modelId="{B79A788C-D1BF-4C49-9EC5-22B462F46F18}" srcId="{E3C80EAA-EFD9-48AD-AB7C-AB94DFAB47C6}" destId="{ECE43E4D-42A2-413F-82DC-D065C7E7F722}" srcOrd="0" destOrd="0" parTransId="{9B6AF55E-0F11-4804-98C1-1DE29CBA8906}" sibTransId="{E958664F-F474-4FA2-A7C1-212073D6960E}"/>
    <dgm:cxn modelId="{A9FDF561-C8DE-4BC5-B03C-A3F306C72339}" type="presOf" srcId="{C7EAF45D-CC29-4540-9D76-6ADBA4DC1BE0}" destId="{11F5ACFA-2E08-4031-B3D3-EA2A9A9F1D2A}" srcOrd="0" destOrd="0" presId="urn:microsoft.com/office/officeart/2005/8/layout/vList2"/>
    <dgm:cxn modelId="{F6802E63-14E1-41EB-B515-B4508612B473}" type="presParOf" srcId="{CA2DFF4A-098E-4A20-9EFA-83FE911C6252}" destId="{C37811DF-9063-43C6-9368-A22F516A1052}" srcOrd="0" destOrd="0" presId="urn:microsoft.com/office/officeart/2005/8/layout/vList2"/>
    <dgm:cxn modelId="{45322AA0-3964-4078-B6BC-BE0A40C5D8B7}" type="presParOf" srcId="{CA2DFF4A-098E-4A20-9EFA-83FE911C6252}" destId="{C0C22288-ECED-4276-8301-F8BD3B161CBF}" srcOrd="1" destOrd="0" presId="urn:microsoft.com/office/officeart/2005/8/layout/vList2"/>
    <dgm:cxn modelId="{61A70DB0-0D11-40F8-BA87-BEE53F528921}" type="presParOf" srcId="{CA2DFF4A-098E-4A20-9EFA-83FE911C6252}" destId="{44BB1909-4E05-49DF-9FF0-C3FFD24744DB}" srcOrd="2" destOrd="0" presId="urn:microsoft.com/office/officeart/2005/8/layout/vList2"/>
    <dgm:cxn modelId="{C4E8C9AB-0A38-4EAF-8A4D-527938009ED1}" type="presParOf" srcId="{CA2DFF4A-098E-4A20-9EFA-83FE911C6252}" destId="{3E639C30-F6AD-46F8-B369-D93CF7ECF518}" srcOrd="3" destOrd="0" presId="urn:microsoft.com/office/officeart/2005/8/layout/vList2"/>
    <dgm:cxn modelId="{0FA0BF14-2423-48CD-BE35-CF44B5863B32}" type="presParOf" srcId="{CA2DFF4A-098E-4A20-9EFA-83FE911C6252}" destId="{42176680-EDC3-4522-8F9D-CED5A1E587BE}" srcOrd="4" destOrd="0" presId="urn:microsoft.com/office/officeart/2005/8/layout/vList2"/>
    <dgm:cxn modelId="{1C65F474-0616-49C8-BFE9-D539FC410FCB}" type="presParOf" srcId="{CA2DFF4A-098E-4A20-9EFA-83FE911C6252}" destId="{11F5ACFA-2E08-4031-B3D3-EA2A9A9F1D2A}"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D88A2D-DF68-4186-B4C6-5404D8FAF6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250E396A-0FDF-49AD-844E-E9346BA9481A}">
      <dgm:prSet/>
      <dgm:spPr>
        <a:solidFill>
          <a:schemeClr val="accent2"/>
        </a:solidFill>
      </dgm:spPr>
      <dgm:t>
        <a:bodyPr/>
        <a:lstStyle/>
        <a:p>
          <a:pPr rtl="0"/>
          <a:r>
            <a:rPr lang="en-GB" b="1" smtClean="0"/>
            <a:t>ECREEE Energy Efficiency Policy Targets</a:t>
          </a:r>
          <a:endParaRPr lang="fr-FR"/>
        </a:p>
      </dgm:t>
    </dgm:pt>
    <dgm:pt modelId="{254ECF39-13DC-42AA-ADC5-F9B9960A26C3}" type="parTrans" cxnId="{1FAE730D-B6AA-42B2-9D78-E7FA51F12B8D}">
      <dgm:prSet/>
      <dgm:spPr/>
      <dgm:t>
        <a:bodyPr/>
        <a:lstStyle/>
        <a:p>
          <a:endParaRPr lang="fr-FR"/>
        </a:p>
      </dgm:t>
    </dgm:pt>
    <dgm:pt modelId="{D48F79E1-02BE-4D88-81A2-894A166E031C}" type="sibTrans" cxnId="{1FAE730D-B6AA-42B2-9D78-E7FA51F12B8D}">
      <dgm:prSet/>
      <dgm:spPr/>
      <dgm:t>
        <a:bodyPr/>
        <a:lstStyle/>
        <a:p>
          <a:endParaRPr lang="fr-FR"/>
        </a:p>
      </dgm:t>
    </dgm:pt>
    <dgm:pt modelId="{B81CAA9B-5703-40D4-A330-D9D63BF88EFF}">
      <dgm:prSet/>
      <dgm:spPr/>
      <dgm:t>
        <a:bodyPr/>
        <a:lstStyle/>
        <a:p>
          <a:pPr rtl="0"/>
          <a:r>
            <a:rPr lang="en-GB" dirty="0" smtClean="0"/>
            <a:t>The specific target of the regional policy is to implement efficiency measures that free-up 2000 MW of power generation capacity by 2020, through the following  actions:</a:t>
          </a:r>
          <a:endParaRPr lang="fr-FR" dirty="0"/>
        </a:p>
      </dgm:t>
    </dgm:pt>
    <dgm:pt modelId="{AB9D7D2E-990D-4431-892A-3DE31BD25466}" type="parTrans" cxnId="{D1E47DCE-89A8-4A1C-B1E9-D7D7D9C6D316}">
      <dgm:prSet/>
      <dgm:spPr/>
      <dgm:t>
        <a:bodyPr/>
        <a:lstStyle/>
        <a:p>
          <a:endParaRPr lang="fr-FR"/>
        </a:p>
      </dgm:t>
    </dgm:pt>
    <dgm:pt modelId="{6E7E1E8A-A617-4C64-8BFD-8B790F10037A}" type="sibTrans" cxnId="{D1E47DCE-89A8-4A1C-B1E9-D7D7D9C6D316}">
      <dgm:prSet/>
      <dgm:spPr/>
      <dgm:t>
        <a:bodyPr/>
        <a:lstStyle/>
        <a:p>
          <a:endParaRPr lang="fr-FR"/>
        </a:p>
      </dgm:t>
    </dgm:pt>
    <dgm:pt modelId="{81330824-4558-4B9A-A6B7-AF2CA3A79CA6}">
      <dgm:prSet/>
      <dgm:spPr>
        <a:solidFill>
          <a:schemeClr val="accent3">
            <a:lumMod val="40000"/>
            <a:lumOff val="60000"/>
          </a:schemeClr>
        </a:solidFill>
      </dgm:spPr>
      <dgm:t>
        <a:bodyPr/>
        <a:lstStyle/>
        <a:p>
          <a:pPr rtl="0"/>
          <a:r>
            <a:rPr lang="en-US" dirty="0" smtClean="0"/>
            <a:t>lighting: phase out inefficient incandescent bulbs by 2020;</a:t>
          </a:r>
          <a:endParaRPr lang="fr-FR" dirty="0"/>
        </a:p>
      </dgm:t>
    </dgm:pt>
    <dgm:pt modelId="{A7B7A5F8-46FC-43B0-B1AA-2076DA4ADCE1}" type="parTrans" cxnId="{E8CC1F6D-E836-4C40-85F0-33B3DED58AF3}">
      <dgm:prSet/>
      <dgm:spPr/>
      <dgm:t>
        <a:bodyPr/>
        <a:lstStyle/>
        <a:p>
          <a:endParaRPr lang="fr-FR"/>
        </a:p>
      </dgm:t>
    </dgm:pt>
    <dgm:pt modelId="{0B9B9A46-4257-4895-86D8-AED1E5DF5E67}" type="sibTrans" cxnId="{E8CC1F6D-E836-4C40-85F0-33B3DED58AF3}">
      <dgm:prSet/>
      <dgm:spPr/>
      <dgm:t>
        <a:bodyPr/>
        <a:lstStyle/>
        <a:p>
          <a:endParaRPr lang="fr-FR"/>
        </a:p>
      </dgm:t>
    </dgm:pt>
    <dgm:pt modelId="{28DA9563-5BCE-4ECF-B42D-BCECBB78C2B9}">
      <dgm:prSet/>
      <dgm:spPr>
        <a:solidFill>
          <a:schemeClr val="accent3">
            <a:lumMod val="40000"/>
            <a:lumOff val="60000"/>
          </a:schemeClr>
        </a:solidFill>
      </dgm:spPr>
      <dgm:t>
        <a:bodyPr/>
        <a:lstStyle/>
        <a:p>
          <a:pPr rtl="0"/>
          <a:r>
            <a:rPr lang="en-US" dirty="0" smtClean="0"/>
            <a:t>electricity distribution: reduce losses in electricity distribution, from the current range of 15% to 40%, to under 10% by 2020;</a:t>
          </a:r>
          <a:endParaRPr lang="fr-FR" dirty="0"/>
        </a:p>
      </dgm:t>
    </dgm:pt>
    <dgm:pt modelId="{AB00C098-2A46-409C-8755-BBF0A575B2DD}" type="parTrans" cxnId="{16F08DB3-59E4-4288-B78A-D94814F1DC18}">
      <dgm:prSet/>
      <dgm:spPr/>
      <dgm:t>
        <a:bodyPr/>
        <a:lstStyle/>
        <a:p>
          <a:endParaRPr lang="fr-FR"/>
        </a:p>
      </dgm:t>
    </dgm:pt>
    <dgm:pt modelId="{60D260E4-657C-408A-BD0E-7DF9571C7F5B}" type="sibTrans" cxnId="{16F08DB3-59E4-4288-B78A-D94814F1DC18}">
      <dgm:prSet/>
      <dgm:spPr/>
      <dgm:t>
        <a:bodyPr/>
        <a:lstStyle/>
        <a:p>
          <a:endParaRPr lang="fr-FR"/>
        </a:p>
      </dgm:t>
    </dgm:pt>
    <dgm:pt modelId="{71D2224F-F826-49FF-881D-D87B9A944BE4}">
      <dgm:prSet/>
      <dgm:spPr>
        <a:solidFill>
          <a:schemeClr val="accent3">
            <a:lumMod val="40000"/>
            <a:lumOff val="60000"/>
          </a:schemeClr>
        </a:solidFill>
      </dgm:spPr>
      <dgm:t>
        <a:bodyPr/>
        <a:lstStyle/>
        <a:p>
          <a:pPr rtl="0"/>
          <a:r>
            <a:rPr lang="en-US" dirty="0" smtClean="0"/>
            <a:t>cooking: achieve universal access to safe, clean, affordable, efficient and sustainable cooking for the entire population of ECOWAS, by 2030;</a:t>
          </a:r>
          <a:endParaRPr lang="fr-FR" dirty="0"/>
        </a:p>
      </dgm:t>
    </dgm:pt>
    <dgm:pt modelId="{EAA363A3-CDF3-4A40-87A3-B3A1EC7EC52C}" type="parTrans" cxnId="{118BC599-5C88-4F9B-9B3C-635C5AF2F070}">
      <dgm:prSet/>
      <dgm:spPr/>
      <dgm:t>
        <a:bodyPr/>
        <a:lstStyle/>
        <a:p>
          <a:endParaRPr lang="fr-FR"/>
        </a:p>
      </dgm:t>
    </dgm:pt>
    <dgm:pt modelId="{D00A6F2E-A207-4B7F-B53B-2815BFE88A2F}" type="sibTrans" cxnId="{118BC599-5C88-4F9B-9B3C-635C5AF2F070}">
      <dgm:prSet/>
      <dgm:spPr/>
      <dgm:t>
        <a:bodyPr/>
        <a:lstStyle/>
        <a:p>
          <a:endParaRPr lang="fr-FR"/>
        </a:p>
      </dgm:t>
    </dgm:pt>
    <dgm:pt modelId="{E09D9C0B-2149-4463-A2FD-AF5DC956CA58}">
      <dgm:prSet/>
      <dgm:spPr>
        <a:solidFill>
          <a:schemeClr val="accent3">
            <a:lumMod val="40000"/>
            <a:lumOff val="60000"/>
          </a:schemeClr>
        </a:solidFill>
      </dgm:spPr>
      <dgm:t>
        <a:bodyPr/>
        <a:lstStyle/>
        <a:p>
          <a:pPr rtl="0"/>
          <a:r>
            <a:rPr lang="en-US" dirty="0" smtClean="0"/>
            <a:t>standards and labels: establish an ECOWAS Technical Committee for Energy Efficiency Standards and Labelling, and adopt initial region-wide standards and labels for major energy equipment;</a:t>
          </a:r>
          <a:endParaRPr lang="fr-FR" dirty="0"/>
        </a:p>
      </dgm:t>
    </dgm:pt>
    <dgm:pt modelId="{4D6369F5-C699-4ADD-8864-A3E516218610}" type="parTrans" cxnId="{F7C5FC93-7E6A-44B0-88AF-4DC374C6556F}">
      <dgm:prSet/>
      <dgm:spPr/>
      <dgm:t>
        <a:bodyPr/>
        <a:lstStyle/>
        <a:p>
          <a:endParaRPr lang="fr-FR"/>
        </a:p>
      </dgm:t>
    </dgm:pt>
    <dgm:pt modelId="{9790DFC1-5FB7-4823-91AF-CEAD0EBB895C}" type="sibTrans" cxnId="{F7C5FC93-7E6A-44B0-88AF-4DC374C6556F}">
      <dgm:prSet/>
      <dgm:spPr/>
      <dgm:t>
        <a:bodyPr/>
        <a:lstStyle/>
        <a:p>
          <a:endParaRPr lang="fr-FR"/>
        </a:p>
      </dgm:t>
    </dgm:pt>
    <dgm:pt modelId="{9775465F-24FE-4AD3-8010-9B779D98DC4D}">
      <dgm:prSet/>
      <dgm:spPr>
        <a:solidFill>
          <a:schemeClr val="accent3">
            <a:lumMod val="40000"/>
            <a:lumOff val="60000"/>
          </a:schemeClr>
        </a:solidFill>
      </dgm:spPr>
      <dgm:t>
        <a:bodyPr/>
        <a:lstStyle/>
        <a:p>
          <a:pPr rtl="0"/>
          <a:r>
            <a:rPr lang="en-US" dirty="0" smtClean="0"/>
            <a:t>Building Code: develop and adopt region-wide efficiency standards for buildings;</a:t>
          </a:r>
          <a:endParaRPr lang="fr-FR" dirty="0"/>
        </a:p>
      </dgm:t>
    </dgm:pt>
    <dgm:pt modelId="{B32513DD-BAF4-479E-833F-EC4F7B2EA4B0}" type="parTrans" cxnId="{B2CD83C2-58B6-487C-8781-CFC2033048CF}">
      <dgm:prSet/>
      <dgm:spPr/>
      <dgm:t>
        <a:bodyPr/>
        <a:lstStyle/>
        <a:p>
          <a:endParaRPr lang="fr-FR"/>
        </a:p>
      </dgm:t>
    </dgm:pt>
    <dgm:pt modelId="{E8BE7D55-5858-48EE-B58D-8AD80580405B}" type="sibTrans" cxnId="{B2CD83C2-58B6-487C-8781-CFC2033048CF}">
      <dgm:prSet/>
      <dgm:spPr/>
      <dgm:t>
        <a:bodyPr/>
        <a:lstStyle/>
        <a:p>
          <a:endParaRPr lang="fr-FR"/>
        </a:p>
      </dgm:t>
    </dgm:pt>
    <dgm:pt modelId="{97E0203D-126C-4B6D-9024-48C623EC6DA9}">
      <dgm:prSet/>
      <dgm:spPr>
        <a:solidFill>
          <a:schemeClr val="accent3">
            <a:lumMod val="40000"/>
            <a:lumOff val="60000"/>
          </a:schemeClr>
        </a:solidFill>
      </dgm:spPr>
      <dgm:t>
        <a:bodyPr/>
        <a:lstStyle/>
        <a:p>
          <a:pPr rtl="0"/>
          <a:r>
            <a:rPr lang="en-US" dirty="0" smtClean="0"/>
            <a:t>finance: create instruments for financing sustainable energy, establish a regional fund for the development and implementation of sustainable energy projects.</a:t>
          </a:r>
          <a:endParaRPr lang="fr-FR" dirty="0"/>
        </a:p>
      </dgm:t>
    </dgm:pt>
    <dgm:pt modelId="{A78564CB-D046-42A6-9A24-C5A3765552BA}" type="parTrans" cxnId="{1A4B67CA-F35F-4E53-87F3-348ACF7FB26A}">
      <dgm:prSet/>
      <dgm:spPr/>
      <dgm:t>
        <a:bodyPr/>
        <a:lstStyle/>
        <a:p>
          <a:endParaRPr lang="fr-FR"/>
        </a:p>
      </dgm:t>
    </dgm:pt>
    <dgm:pt modelId="{FB82A7E6-ED51-42FF-A21C-AE3C55A9CA7F}" type="sibTrans" cxnId="{1A4B67CA-F35F-4E53-87F3-348ACF7FB26A}">
      <dgm:prSet/>
      <dgm:spPr/>
      <dgm:t>
        <a:bodyPr/>
        <a:lstStyle/>
        <a:p>
          <a:endParaRPr lang="fr-FR"/>
        </a:p>
      </dgm:t>
    </dgm:pt>
    <dgm:pt modelId="{572D9ABB-CF15-4F21-883C-07D218BE8599}" type="pres">
      <dgm:prSet presAssocID="{B5D88A2D-DF68-4186-B4C6-5404D8FAF6BF}" presName="linear" presStyleCnt="0">
        <dgm:presLayoutVars>
          <dgm:animLvl val="lvl"/>
          <dgm:resizeHandles val="exact"/>
        </dgm:presLayoutVars>
      </dgm:prSet>
      <dgm:spPr/>
      <dgm:t>
        <a:bodyPr/>
        <a:lstStyle/>
        <a:p>
          <a:endParaRPr lang="en-US"/>
        </a:p>
      </dgm:t>
    </dgm:pt>
    <dgm:pt modelId="{BD796BF9-F36F-41CD-801B-909606359231}" type="pres">
      <dgm:prSet presAssocID="{250E396A-0FDF-49AD-844E-E9346BA9481A}" presName="parentText" presStyleLbl="node1" presStyleIdx="0" presStyleCnt="2">
        <dgm:presLayoutVars>
          <dgm:chMax val="0"/>
          <dgm:bulletEnabled val="1"/>
        </dgm:presLayoutVars>
      </dgm:prSet>
      <dgm:spPr/>
      <dgm:t>
        <a:bodyPr/>
        <a:lstStyle/>
        <a:p>
          <a:endParaRPr lang="en-US"/>
        </a:p>
      </dgm:t>
    </dgm:pt>
    <dgm:pt modelId="{CEC06077-ABB3-4D6B-8B5B-F8ED45667F1D}" type="pres">
      <dgm:prSet presAssocID="{D48F79E1-02BE-4D88-81A2-894A166E031C}" presName="spacer" presStyleCnt="0"/>
      <dgm:spPr/>
    </dgm:pt>
    <dgm:pt modelId="{0F6339EF-6D3E-432D-91A2-0CDF0D17FF7F}" type="pres">
      <dgm:prSet presAssocID="{B81CAA9B-5703-40D4-A330-D9D63BF88EFF}" presName="parentText" presStyleLbl="node1" presStyleIdx="1" presStyleCnt="2">
        <dgm:presLayoutVars>
          <dgm:chMax val="0"/>
          <dgm:bulletEnabled val="1"/>
        </dgm:presLayoutVars>
      </dgm:prSet>
      <dgm:spPr/>
      <dgm:t>
        <a:bodyPr/>
        <a:lstStyle/>
        <a:p>
          <a:endParaRPr lang="en-US"/>
        </a:p>
      </dgm:t>
    </dgm:pt>
    <dgm:pt modelId="{222B92E4-FF28-4FCD-99BD-873CAA869452}" type="pres">
      <dgm:prSet presAssocID="{B81CAA9B-5703-40D4-A330-D9D63BF88EFF}" presName="childText" presStyleLbl="revTx" presStyleIdx="0" presStyleCnt="1">
        <dgm:presLayoutVars>
          <dgm:bulletEnabled val="1"/>
        </dgm:presLayoutVars>
      </dgm:prSet>
      <dgm:spPr/>
      <dgm:t>
        <a:bodyPr/>
        <a:lstStyle/>
        <a:p>
          <a:endParaRPr lang="en-US"/>
        </a:p>
      </dgm:t>
    </dgm:pt>
  </dgm:ptLst>
  <dgm:cxnLst>
    <dgm:cxn modelId="{FBC4D842-7089-4557-9902-A362841DF9B9}" type="presOf" srcId="{97E0203D-126C-4B6D-9024-48C623EC6DA9}" destId="{222B92E4-FF28-4FCD-99BD-873CAA869452}" srcOrd="0" destOrd="5" presId="urn:microsoft.com/office/officeart/2005/8/layout/vList2"/>
    <dgm:cxn modelId="{061ABCEB-7023-4C8C-B6E2-42FD5C6C5DA8}" type="presOf" srcId="{E09D9C0B-2149-4463-A2FD-AF5DC956CA58}" destId="{222B92E4-FF28-4FCD-99BD-873CAA869452}" srcOrd="0" destOrd="3" presId="urn:microsoft.com/office/officeart/2005/8/layout/vList2"/>
    <dgm:cxn modelId="{1A4B67CA-F35F-4E53-87F3-348ACF7FB26A}" srcId="{B81CAA9B-5703-40D4-A330-D9D63BF88EFF}" destId="{97E0203D-126C-4B6D-9024-48C623EC6DA9}" srcOrd="5" destOrd="0" parTransId="{A78564CB-D046-42A6-9A24-C5A3765552BA}" sibTransId="{FB82A7E6-ED51-42FF-A21C-AE3C55A9CA7F}"/>
    <dgm:cxn modelId="{F7C5FC93-7E6A-44B0-88AF-4DC374C6556F}" srcId="{B81CAA9B-5703-40D4-A330-D9D63BF88EFF}" destId="{E09D9C0B-2149-4463-A2FD-AF5DC956CA58}" srcOrd="3" destOrd="0" parTransId="{4D6369F5-C699-4ADD-8864-A3E516218610}" sibTransId="{9790DFC1-5FB7-4823-91AF-CEAD0EBB895C}"/>
    <dgm:cxn modelId="{43825D22-19D9-4606-BFF3-C1125CB61141}" type="presOf" srcId="{81330824-4558-4B9A-A6B7-AF2CA3A79CA6}" destId="{222B92E4-FF28-4FCD-99BD-873CAA869452}" srcOrd="0" destOrd="0" presId="urn:microsoft.com/office/officeart/2005/8/layout/vList2"/>
    <dgm:cxn modelId="{118BC599-5C88-4F9B-9B3C-635C5AF2F070}" srcId="{B81CAA9B-5703-40D4-A330-D9D63BF88EFF}" destId="{71D2224F-F826-49FF-881D-D87B9A944BE4}" srcOrd="2" destOrd="0" parTransId="{EAA363A3-CDF3-4A40-87A3-B3A1EC7EC52C}" sibTransId="{D00A6F2E-A207-4B7F-B53B-2815BFE88A2F}"/>
    <dgm:cxn modelId="{BE14793B-A9D7-43AD-9F4B-1C01A3F24C9F}" type="presOf" srcId="{9775465F-24FE-4AD3-8010-9B779D98DC4D}" destId="{222B92E4-FF28-4FCD-99BD-873CAA869452}" srcOrd="0" destOrd="4" presId="urn:microsoft.com/office/officeart/2005/8/layout/vList2"/>
    <dgm:cxn modelId="{D1E47DCE-89A8-4A1C-B1E9-D7D7D9C6D316}" srcId="{B5D88A2D-DF68-4186-B4C6-5404D8FAF6BF}" destId="{B81CAA9B-5703-40D4-A330-D9D63BF88EFF}" srcOrd="1" destOrd="0" parTransId="{AB9D7D2E-990D-4431-892A-3DE31BD25466}" sibTransId="{6E7E1E8A-A617-4C64-8BFD-8B790F10037A}"/>
    <dgm:cxn modelId="{2246965B-7D4B-4F3C-B5DD-48CB5EC4D2EF}" type="presOf" srcId="{28DA9563-5BCE-4ECF-B42D-BCECBB78C2B9}" destId="{222B92E4-FF28-4FCD-99BD-873CAA869452}" srcOrd="0" destOrd="1" presId="urn:microsoft.com/office/officeart/2005/8/layout/vList2"/>
    <dgm:cxn modelId="{1FAE730D-B6AA-42B2-9D78-E7FA51F12B8D}" srcId="{B5D88A2D-DF68-4186-B4C6-5404D8FAF6BF}" destId="{250E396A-0FDF-49AD-844E-E9346BA9481A}" srcOrd="0" destOrd="0" parTransId="{254ECF39-13DC-42AA-ADC5-F9B9960A26C3}" sibTransId="{D48F79E1-02BE-4D88-81A2-894A166E031C}"/>
    <dgm:cxn modelId="{B2CD83C2-58B6-487C-8781-CFC2033048CF}" srcId="{B81CAA9B-5703-40D4-A330-D9D63BF88EFF}" destId="{9775465F-24FE-4AD3-8010-9B779D98DC4D}" srcOrd="4" destOrd="0" parTransId="{B32513DD-BAF4-479E-833F-EC4F7B2EA4B0}" sibTransId="{E8BE7D55-5858-48EE-B58D-8AD80580405B}"/>
    <dgm:cxn modelId="{7EFBEB11-4853-4127-BAB9-F7EEF8C1BF47}" type="presOf" srcId="{B5D88A2D-DF68-4186-B4C6-5404D8FAF6BF}" destId="{572D9ABB-CF15-4F21-883C-07D218BE8599}" srcOrd="0" destOrd="0" presId="urn:microsoft.com/office/officeart/2005/8/layout/vList2"/>
    <dgm:cxn modelId="{82C7AE0A-5AE6-420F-BA6F-2BEF4D41DD26}" type="presOf" srcId="{250E396A-0FDF-49AD-844E-E9346BA9481A}" destId="{BD796BF9-F36F-41CD-801B-909606359231}" srcOrd="0" destOrd="0" presId="urn:microsoft.com/office/officeart/2005/8/layout/vList2"/>
    <dgm:cxn modelId="{7187371F-3F64-4C95-8CA7-643FD3E1A938}" type="presOf" srcId="{B81CAA9B-5703-40D4-A330-D9D63BF88EFF}" destId="{0F6339EF-6D3E-432D-91A2-0CDF0D17FF7F}" srcOrd="0" destOrd="0" presId="urn:microsoft.com/office/officeart/2005/8/layout/vList2"/>
    <dgm:cxn modelId="{636FACF9-F5E5-46B9-9F94-27BA2554F474}" type="presOf" srcId="{71D2224F-F826-49FF-881D-D87B9A944BE4}" destId="{222B92E4-FF28-4FCD-99BD-873CAA869452}" srcOrd="0" destOrd="2" presId="urn:microsoft.com/office/officeart/2005/8/layout/vList2"/>
    <dgm:cxn modelId="{16F08DB3-59E4-4288-B78A-D94814F1DC18}" srcId="{B81CAA9B-5703-40D4-A330-D9D63BF88EFF}" destId="{28DA9563-5BCE-4ECF-B42D-BCECBB78C2B9}" srcOrd="1" destOrd="0" parTransId="{AB00C098-2A46-409C-8755-BBF0A575B2DD}" sibTransId="{60D260E4-657C-408A-BD0E-7DF9571C7F5B}"/>
    <dgm:cxn modelId="{E8CC1F6D-E836-4C40-85F0-33B3DED58AF3}" srcId="{B81CAA9B-5703-40D4-A330-D9D63BF88EFF}" destId="{81330824-4558-4B9A-A6B7-AF2CA3A79CA6}" srcOrd="0" destOrd="0" parTransId="{A7B7A5F8-46FC-43B0-B1AA-2076DA4ADCE1}" sibTransId="{0B9B9A46-4257-4895-86D8-AED1E5DF5E67}"/>
    <dgm:cxn modelId="{67F806DD-C14F-43DA-A7F5-7702FA4081FD}" type="presParOf" srcId="{572D9ABB-CF15-4F21-883C-07D218BE8599}" destId="{BD796BF9-F36F-41CD-801B-909606359231}" srcOrd="0" destOrd="0" presId="urn:microsoft.com/office/officeart/2005/8/layout/vList2"/>
    <dgm:cxn modelId="{3E65D6A2-D75F-4597-AFB1-CCDFEAED13DB}" type="presParOf" srcId="{572D9ABB-CF15-4F21-883C-07D218BE8599}" destId="{CEC06077-ABB3-4D6B-8B5B-F8ED45667F1D}" srcOrd="1" destOrd="0" presId="urn:microsoft.com/office/officeart/2005/8/layout/vList2"/>
    <dgm:cxn modelId="{819B473A-A911-4C2E-91B6-4D5581A2D863}" type="presParOf" srcId="{572D9ABB-CF15-4F21-883C-07D218BE8599}" destId="{0F6339EF-6D3E-432D-91A2-0CDF0D17FF7F}" srcOrd="2" destOrd="0" presId="urn:microsoft.com/office/officeart/2005/8/layout/vList2"/>
    <dgm:cxn modelId="{3BCBD99F-00EC-43D3-B57F-9A0191BBAEAA}" type="presParOf" srcId="{572D9ABB-CF15-4F21-883C-07D218BE8599}" destId="{222B92E4-FF28-4FCD-99BD-873CAA869452}"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68A9B8-BD63-4FB4-86A7-7112293C16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52729681-D7BA-44A9-86BF-2478251DDB87}">
      <dgm:prSet/>
      <dgm:spPr>
        <a:solidFill>
          <a:schemeClr val="accent2"/>
        </a:solidFill>
      </dgm:spPr>
      <dgm:t>
        <a:bodyPr/>
        <a:lstStyle/>
        <a:p>
          <a:pPr rtl="0"/>
          <a:r>
            <a:rPr lang="en-GB" b="1" dirty="0" smtClean="0"/>
            <a:t>Unmapped Biomass Resources</a:t>
          </a:r>
          <a:endParaRPr lang="fr-FR" dirty="0"/>
        </a:p>
      </dgm:t>
    </dgm:pt>
    <dgm:pt modelId="{356080AE-7288-4D81-B0C8-9DF114C3CDC3}" type="parTrans" cxnId="{2989A532-FA54-4F41-804B-A62079F7C429}">
      <dgm:prSet/>
      <dgm:spPr/>
      <dgm:t>
        <a:bodyPr/>
        <a:lstStyle/>
        <a:p>
          <a:endParaRPr lang="fr-FR"/>
        </a:p>
      </dgm:t>
    </dgm:pt>
    <dgm:pt modelId="{FD44E537-7E20-4E98-9AC3-531F0E587520}" type="sibTrans" cxnId="{2989A532-FA54-4F41-804B-A62079F7C429}">
      <dgm:prSet/>
      <dgm:spPr/>
      <dgm:t>
        <a:bodyPr/>
        <a:lstStyle/>
        <a:p>
          <a:endParaRPr lang="fr-FR"/>
        </a:p>
      </dgm:t>
    </dgm:pt>
    <dgm:pt modelId="{702B93AB-A62D-478C-A79C-5BD2DFAC4268}">
      <dgm:prSet/>
      <dgm:spPr>
        <a:solidFill>
          <a:schemeClr val="accent3">
            <a:lumMod val="40000"/>
            <a:lumOff val="60000"/>
          </a:schemeClr>
        </a:solidFill>
      </dgm:spPr>
      <dgm:t>
        <a:bodyPr/>
        <a:lstStyle/>
        <a:p>
          <a:pPr rtl="0"/>
          <a:r>
            <a:rPr lang="en-GB" smtClean="0"/>
            <a:t>The region holds more than 60% of the world production of cocoa (Ivory Coast, Ghana, Nigeria).</a:t>
          </a:r>
          <a:endParaRPr lang="fr-FR"/>
        </a:p>
      </dgm:t>
    </dgm:pt>
    <dgm:pt modelId="{BC1617BE-344F-412D-A00E-F3D70B8913ED}" type="parTrans" cxnId="{617D2A10-F307-4809-88A3-C3316BE50132}">
      <dgm:prSet/>
      <dgm:spPr/>
      <dgm:t>
        <a:bodyPr/>
        <a:lstStyle/>
        <a:p>
          <a:endParaRPr lang="fr-FR"/>
        </a:p>
      </dgm:t>
    </dgm:pt>
    <dgm:pt modelId="{2DBD97EE-0806-47B4-A842-E992EA07FCA7}" type="sibTrans" cxnId="{617D2A10-F307-4809-88A3-C3316BE50132}">
      <dgm:prSet/>
      <dgm:spPr/>
      <dgm:t>
        <a:bodyPr/>
        <a:lstStyle/>
        <a:p>
          <a:endParaRPr lang="fr-FR"/>
        </a:p>
      </dgm:t>
    </dgm:pt>
    <dgm:pt modelId="{9FBE6361-14E2-4835-9374-4F38C611160C}">
      <dgm:prSet/>
      <dgm:spPr>
        <a:solidFill>
          <a:schemeClr val="accent3">
            <a:lumMod val="40000"/>
            <a:lumOff val="60000"/>
          </a:schemeClr>
        </a:solidFill>
      </dgm:spPr>
      <dgm:t>
        <a:bodyPr/>
        <a:lstStyle/>
        <a:p>
          <a:pPr rtl="0"/>
          <a:r>
            <a:rPr lang="en-GB" smtClean="0"/>
            <a:t>World leader of cassava research and production (Nigeria) </a:t>
          </a:r>
          <a:endParaRPr lang="fr-FR"/>
        </a:p>
      </dgm:t>
    </dgm:pt>
    <dgm:pt modelId="{C77322BE-6D5B-4472-A24F-3793A2DC6838}" type="parTrans" cxnId="{E159DBE6-3879-4A77-999F-6ACF30A6B3B4}">
      <dgm:prSet/>
      <dgm:spPr/>
      <dgm:t>
        <a:bodyPr/>
        <a:lstStyle/>
        <a:p>
          <a:endParaRPr lang="fr-FR"/>
        </a:p>
      </dgm:t>
    </dgm:pt>
    <dgm:pt modelId="{AC96CDD2-D7EF-4AA3-9E02-EA212DD4547F}" type="sibTrans" cxnId="{E159DBE6-3879-4A77-999F-6ACF30A6B3B4}">
      <dgm:prSet/>
      <dgm:spPr/>
      <dgm:t>
        <a:bodyPr/>
        <a:lstStyle/>
        <a:p>
          <a:endParaRPr lang="fr-FR"/>
        </a:p>
      </dgm:t>
    </dgm:pt>
    <dgm:pt modelId="{48E71D92-FA8F-4DD9-9A06-975C6B530E31}">
      <dgm:prSet/>
      <dgm:spPr>
        <a:solidFill>
          <a:schemeClr val="accent3">
            <a:lumMod val="40000"/>
            <a:lumOff val="60000"/>
          </a:schemeClr>
        </a:solidFill>
      </dgm:spPr>
      <dgm:t>
        <a:bodyPr/>
        <a:lstStyle/>
        <a:p>
          <a:pPr rtl="0"/>
          <a:r>
            <a:rPr lang="en-GB" dirty="0" smtClean="0"/>
            <a:t>Good share of the world production of coffee, groundnuts, </a:t>
          </a:r>
          <a:r>
            <a:rPr lang="en-GB" dirty="0" err="1" smtClean="0"/>
            <a:t>sheanuts</a:t>
          </a:r>
          <a:r>
            <a:rPr lang="en-GB" dirty="0" smtClean="0"/>
            <a:t>, rice, millet, sorghum, cashew nuts, palm oil, coconuts, etc. </a:t>
          </a:r>
          <a:endParaRPr lang="fr-FR" dirty="0"/>
        </a:p>
      </dgm:t>
    </dgm:pt>
    <dgm:pt modelId="{0C71435E-9FA1-4121-8B14-F8AB2775E3D0}" type="parTrans" cxnId="{8C7CDF08-4F27-4BC8-8456-742191E0A312}">
      <dgm:prSet/>
      <dgm:spPr/>
      <dgm:t>
        <a:bodyPr/>
        <a:lstStyle/>
        <a:p>
          <a:endParaRPr lang="fr-FR"/>
        </a:p>
      </dgm:t>
    </dgm:pt>
    <dgm:pt modelId="{E1BBD666-80F6-4B8C-9BB0-CE01CB6B5AC0}" type="sibTrans" cxnId="{8C7CDF08-4F27-4BC8-8456-742191E0A312}">
      <dgm:prSet/>
      <dgm:spPr/>
      <dgm:t>
        <a:bodyPr/>
        <a:lstStyle/>
        <a:p>
          <a:endParaRPr lang="fr-FR"/>
        </a:p>
      </dgm:t>
    </dgm:pt>
    <dgm:pt modelId="{0F77A3C0-3810-4C72-9AD6-25CB4DBD3328}">
      <dgm:prSet/>
      <dgm:spPr>
        <a:solidFill>
          <a:schemeClr val="accent3">
            <a:lumMod val="40000"/>
            <a:lumOff val="60000"/>
          </a:schemeClr>
        </a:solidFill>
      </dgm:spPr>
      <dgm:t>
        <a:bodyPr/>
        <a:lstStyle/>
        <a:p>
          <a:pPr rtl="0"/>
          <a:r>
            <a:rPr lang="en-GB" smtClean="0"/>
            <a:t>Highest yield of sugar cane (135 ton per hectare in North Senegal as compared to a an average of 100 ton in Brazil </a:t>
          </a:r>
          <a:endParaRPr lang="fr-FR"/>
        </a:p>
      </dgm:t>
    </dgm:pt>
    <dgm:pt modelId="{2BD9EABF-A322-4566-883B-2D716B4E265F}" type="parTrans" cxnId="{E7323858-A460-45D9-86EC-B37B63E02122}">
      <dgm:prSet/>
      <dgm:spPr/>
      <dgm:t>
        <a:bodyPr/>
        <a:lstStyle/>
        <a:p>
          <a:endParaRPr lang="fr-FR"/>
        </a:p>
      </dgm:t>
    </dgm:pt>
    <dgm:pt modelId="{6662E4F0-2F19-499C-9B37-DF19B037B89B}" type="sibTrans" cxnId="{E7323858-A460-45D9-86EC-B37B63E02122}">
      <dgm:prSet/>
      <dgm:spPr/>
      <dgm:t>
        <a:bodyPr/>
        <a:lstStyle/>
        <a:p>
          <a:endParaRPr lang="fr-FR"/>
        </a:p>
      </dgm:t>
    </dgm:pt>
    <dgm:pt modelId="{BC53A400-DF9D-4AF6-9C67-1D421458A843}">
      <dgm:prSet/>
      <dgm:spPr>
        <a:solidFill>
          <a:schemeClr val="accent3">
            <a:lumMod val="40000"/>
            <a:lumOff val="60000"/>
          </a:schemeClr>
        </a:solidFill>
      </dgm:spPr>
      <dgm:t>
        <a:bodyPr/>
        <a:lstStyle/>
        <a:p>
          <a:pPr rtl="0"/>
          <a:r>
            <a:rPr lang="en-GB" smtClean="0"/>
            <a:t>Straw, husks, stalks, shells and other resources are rather burned or abandoned on the fields after  harvest while these resources could improve farmer’s revenues</a:t>
          </a:r>
          <a:endParaRPr lang="fr-FR"/>
        </a:p>
      </dgm:t>
    </dgm:pt>
    <dgm:pt modelId="{6D0622E8-B5AB-4E5A-8197-3C2B66563130}" type="parTrans" cxnId="{CCB798E3-4F00-4681-80B3-246A742BE7B7}">
      <dgm:prSet/>
      <dgm:spPr/>
      <dgm:t>
        <a:bodyPr/>
        <a:lstStyle/>
        <a:p>
          <a:endParaRPr lang="fr-FR"/>
        </a:p>
      </dgm:t>
    </dgm:pt>
    <dgm:pt modelId="{92D8A00E-2266-46D6-95BF-94C463028D11}" type="sibTrans" cxnId="{CCB798E3-4F00-4681-80B3-246A742BE7B7}">
      <dgm:prSet/>
      <dgm:spPr/>
      <dgm:t>
        <a:bodyPr/>
        <a:lstStyle/>
        <a:p>
          <a:endParaRPr lang="fr-FR"/>
        </a:p>
      </dgm:t>
    </dgm:pt>
    <dgm:pt modelId="{B43F608D-274E-4C83-8EBC-DBC8E3401919}" type="pres">
      <dgm:prSet presAssocID="{1B68A9B8-BD63-4FB4-86A7-7112293C16C8}" presName="linear" presStyleCnt="0">
        <dgm:presLayoutVars>
          <dgm:animLvl val="lvl"/>
          <dgm:resizeHandles val="exact"/>
        </dgm:presLayoutVars>
      </dgm:prSet>
      <dgm:spPr/>
      <dgm:t>
        <a:bodyPr/>
        <a:lstStyle/>
        <a:p>
          <a:endParaRPr lang="en-US"/>
        </a:p>
      </dgm:t>
    </dgm:pt>
    <dgm:pt modelId="{7EFF2454-9F0B-4DF1-AE99-2B8890B8ADDD}" type="pres">
      <dgm:prSet presAssocID="{52729681-D7BA-44A9-86BF-2478251DDB87}" presName="parentText" presStyleLbl="node1" presStyleIdx="0" presStyleCnt="1">
        <dgm:presLayoutVars>
          <dgm:chMax val="0"/>
          <dgm:bulletEnabled val="1"/>
        </dgm:presLayoutVars>
      </dgm:prSet>
      <dgm:spPr/>
      <dgm:t>
        <a:bodyPr/>
        <a:lstStyle/>
        <a:p>
          <a:endParaRPr lang="en-US"/>
        </a:p>
      </dgm:t>
    </dgm:pt>
    <dgm:pt modelId="{EED5A068-EDC2-4A9A-ACC9-D9C9A77828BA}" type="pres">
      <dgm:prSet presAssocID="{52729681-D7BA-44A9-86BF-2478251DDB87}" presName="childText" presStyleLbl="revTx" presStyleIdx="0" presStyleCnt="1">
        <dgm:presLayoutVars>
          <dgm:bulletEnabled val="1"/>
        </dgm:presLayoutVars>
      </dgm:prSet>
      <dgm:spPr/>
      <dgm:t>
        <a:bodyPr/>
        <a:lstStyle/>
        <a:p>
          <a:endParaRPr lang="en-US"/>
        </a:p>
      </dgm:t>
    </dgm:pt>
  </dgm:ptLst>
  <dgm:cxnLst>
    <dgm:cxn modelId="{E159DBE6-3879-4A77-999F-6ACF30A6B3B4}" srcId="{52729681-D7BA-44A9-86BF-2478251DDB87}" destId="{9FBE6361-14E2-4835-9374-4F38C611160C}" srcOrd="1" destOrd="0" parTransId="{C77322BE-6D5B-4472-A24F-3793A2DC6838}" sibTransId="{AC96CDD2-D7EF-4AA3-9E02-EA212DD4547F}"/>
    <dgm:cxn modelId="{CCB798E3-4F00-4681-80B3-246A742BE7B7}" srcId="{52729681-D7BA-44A9-86BF-2478251DDB87}" destId="{BC53A400-DF9D-4AF6-9C67-1D421458A843}" srcOrd="4" destOrd="0" parTransId="{6D0622E8-B5AB-4E5A-8197-3C2B66563130}" sibTransId="{92D8A00E-2266-46D6-95BF-94C463028D11}"/>
    <dgm:cxn modelId="{F57E060F-7046-493D-80CA-9E4AC3BBA2DE}" type="presOf" srcId="{702B93AB-A62D-478C-A79C-5BD2DFAC4268}" destId="{EED5A068-EDC2-4A9A-ACC9-D9C9A77828BA}" srcOrd="0" destOrd="0" presId="urn:microsoft.com/office/officeart/2005/8/layout/vList2"/>
    <dgm:cxn modelId="{8C7CDF08-4F27-4BC8-8456-742191E0A312}" srcId="{52729681-D7BA-44A9-86BF-2478251DDB87}" destId="{48E71D92-FA8F-4DD9-9A06-975C6B530E31}" srcOrd="2" destOrd="0" parTransId="{0C71435E-9FA1-4121-8B14-F8AB2775E3D0}" sibTransId="{E1BBD666-80F6-4B8C-9BB0-CE01CB6B5AC0}"/>
    <dgm:cxn modelId="{69F215AA-ECC0-41D9-969C-A8E7FA602255}" type="presOf" srcId="{52729681-D7BA-44A9-86BF-2478251DDB87}" destId="{7EFF2454-9F0B-4DF1-AE99-2B8890B8ADDD}" srcOrd="0" destOrd="0" presId="urn:microsoft.com/office/officeart/2005/8/layout/vList2"/>
    <dgm:cxn modelId="{ACA04343-4C28-48C8-8DBD-730A73850E38}" type="presOf" srcId="{48E71D92-FA8F-4DD9-9A06-975C6B530E31}" destId="{EED5A068-EDC2-4A9A-ACC9-D9C9A77828BA}" srcOrd="0" destOrd="2" presId="urn:microsoft.com/office/officeart/2005/8/layout/vList2"/>
    <dgm:cxn modelId="{B2878A1F-D682-440B-804C-6E66010AFB41}" type="presOf" srcId="{9FBE6361-14E2-4835-9374-4F38C611160C}" destId="{EED5A068-EDC2-4A9A-ACC9-D9C9A77828BA}" srcOrd="0" destOrd="1" presId="urn:microsoft.com/office/officeart/2005/8/layout/vList2"/>
    <dgm:cxn modelId="{9718B0B0-177E-4943-898D-21540206B550}" type="presOf" srcId="{1B68A9B8-BD63-4FB4-86A7-7112293C16C8}" destId="{B43F608D-274E-4C83-8EBC-DBC8E3401919}" srcOrd="0" destOrd="0" presId="urn:microsoft.com/office/officeart/2005/8/layout/vList2"/>
    <dgm:cxn modelId="{5AF493BC-D48E-4D3B-8594-0E3A5FD4C9ED}" type="presOf" srcId="{BC53A400-DF9D-4AF6-9C67-1D421458A843}" destId="{EED5A068-EDC2-4A9A-ACC9-D9C9A77828BA}" srcOrd="0" destOrd="4" presId="urn:microsoft.com/office/officeart/2005/8/layout/vList2"/>
    <dgm:cxn modelId="{2989A532-FA54-4F41-804B-A62079F7C429}" srcId="{1B68A9B8-BD63-4FB4-86A7-7112293C16C8}" destId="{52729681-D7BA-44A9-86BF-2478251DDB87}" srcOrd="0" destOrd="0" parTransId="{356080AE-7288-4D81-B0C8-9DF114C3CDC3}" sibTransId="{FD44E537-7E20-4E98-9AC3-531F0E587520}"/>
    <dgm:cxn modelId="{323C66EA-2F17-4E0C-B489-B2A1B81C0160}" type="presOf" srcId="{0F77A3C0-3810-4C72-9AD6-25CB4DBD3328}" destId="{EED5A068-EDC2-4A9A-ACC9-D9C9A77828BA}" srcOrd="0" destOrd="3" presId="urn:microsoft.com/office/officeart/2005/8/layout/vList2"/>
    <dgm:cxn modelId="{E7323858-A460-45D9-86EC-B37B63E02122}" srcId="{52729681-D7BA-44A9-86BF-2478251DDB87}" destId="{0F77A3C0-3810-4C72-9AD6-25CB4DBD3328}" srcOrd="3" destOrd="0" parTransId="{2BD9EABF-A322-4566-883B-2D716B4E265F}" sibTransId="{6662E4F0-2F19-499C-9B37-DF19B037B89B}"/>
    <dgm:cxn modelId="{617D2A10-F307-4809-88A3-C3316BE50132}" srcId="{52729681-D7BA-44A9-86BF-2478251DDB87}" destId="{702B93AB-A62D-478C-A79C-5BD2DFAC4268}" srcOrd="0" destOrd="0" parTransId="{BC1617BE-344F-412D-A00E-F3D70B8913ED}" sibTransId="{2DBD97EE-0806-47B4-A842-E992EA07FCA7}"/>
    <dgm:cxn modelId="{4D60D5F6-B883-4038-9E10-779743550D8C}" type="presParOf" srcId="{B43F608D-274E-4C83-8EBC-DBC8E3401919}" destId="{7EFF2454-9F0B-4DF1-AE99-2B8890B8ADDD}" srcOrd="0" destOrd="0" presId="urn:microsoft.com/office/officeart/2005/8/layout/vList2"/>
    <dgm:cxn modelId="{2BDB9216-A7AE-455B-B3BC-EC32792F47F7}" type="presParOf" srcId="{B43F608D-274E-4C83-8EBC-DBC8E3401919}" destId="{EED5A068-EDC2-4A9A-ACC9-D9C9A77828B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AE47F2-BEE4-49AD-95CF-EB13CEBB50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5CBEDC1F-134A-4B36-AEE6-130D39F86AE2}">
      <dgm:prSet/>
      <dgm:spPr>
        <a:solidFill>
          <a:schemeClr val="accent2"/>
        </a:solidFill>
      </dgm:spPr>
      <dgm:t>
        <a:bodyPr/>
        <a:lstStyle/>
        <a:p>
          <a:pPr rtl="0"/>
          <a:r>
            <a:rPr lang="en-GB" b="1" smtClean="0"/>
            <a:t>Knowing the resources</a:t>
          </a:r>
          <a:endParaRPr lang="fr-FR"/>
        </a:p>
      </dgm:t>
    </dgm:pt>
    <dgm:pt modelId="{03C8C7C8-3996-497A-B64B-9790FB08E263}" type="parTrans" cxnId="{40DE9EF4-D286-44E2-BF5C-01C4D0CD1080}">
      <dgm:prSet/>
      <dgm:spPr/>
      <dgm:t>
        <a:bodyPr/>
        <a:lstStyle/>
        <a:p>
          <a:endParaRPr lang="fr-FR"/>
        </a:p>
      </dgm:t>
    </dgm:pt>
    <dgm:pt modelId="{462083E6-DE8D-4BE3-A758-ED07AED16A5C}" type="sibTrans" cxnId="{40DE9EF4-D286-44E2-BF5C-01C4D0CD1080}">
      <dgm:prSet/>
      <dgm:spPr/>
      <dgm:t>
        <a:bodyPr/>
        <a:lstStyle/>
        <a:p>
          <a:endParaRPr lang="fr-FR"/>
        </a:p>
      </dgm:t>
    </dgm:pt>
    <dgm:pt modelId="{D3625319-7613-4F2F-9260-285F6369597A}">
      <dgm:prSet custT="1"/>
      <dgm:spPr>
        <a:solidFill>
          <a:schemeClr val="accent3">
            <a:lumMod val="40000"/>
            <a:lumOff val="60000"/>
          </a:schemeClr>
        </a:solidFill>
      </dgm:spPr>
      <dgm:t>
        <a:bodyPr/>
        <a:lstStyle/>
        <a:p>
          <a:pPr rtl="0"/>
          <a:r>
            <a:rPr lang="en-GB" sz="1800" dirty="0" smtClean="0"/>
            <a:t>Most of the food and export crops in the region are source of wastes and residues (cocoa, coffee, palm oil, ground nuts, rice, </a:t>
          </a:r>
          <a:r>
            <a:rPr lang="en-GB" sz="1800" dirty="0" err="1" smtClean="0"/>
            <a:t>sheanuts</a:t>
          </a:r>
          <a:r>
            <a:rPr lang="en-GB" sz="1800" dirty="0" smtClean="0"/>
            <a:t>, </a:t>
          </a:r>
          <a:r>
            <a:rPr lang="en-GB" sz="1800" dirty="0" err="1" smtClean="0"/>
            <a:t>etc</a:t>
          </a:r>
          <a:r>
            <a:rPr lang="en-GB" sz="1800" dirty="0" smtClean="0"/>
            <a:t>) that require marginal investments to be collected for energy production.</a:t>
          </a:r>
          <a:endParaRPr lang="fr-FR" sz="1800" dirty="0"/>
        </a:p>
      </dgm:t>
    </dgm:pt>
    <dgm:pt modelId="{9260AFC6-E7A7-4578-B7AC-B09D5C81992E}" type="parTrans" cxnId="{694362B3-9BD2-4A01-B6D1-5E068F71F5BE}">
      <dgm:prSet/>
      <dgm:spPr/>
      <dgm:t>
        <a:bodyPr/>
        <a:lstStyle/>
        <a:p>
          <a:endParaRPr lang="fr-FR"/>
        </a:p>
      </dgm:t>
    </dgm:pt>
    <dgm:pt modelId="{3F837E09-57AA-4B55-8610-162B5754E971}" type="sibTrans" cxnId="{694362B3-9BD2-4A01-B6D1-5E068F71F5BE}">
      <dgm:prSet/>
      <dgm:spPr/>
      <dgm:t>
        <a:bodyPr/>
        <a:lstStyle/>
        <a:p>
          <a:endParaRPr lang="fr-FR"/>
        </a:p>
      </dgm:t>
    </dgm:pt>
    <dgm:pt modelId="{65ADA61A-6465-46E9-8978-4A5D639732FA}">
      <dgm:prSet custT="1"/>
      <dgm:spPr>
        <a:solidFill>
          <a:schemeClr val="accent3">
            <a:lumMod val="40000"/>
            <a:lumOff val="60000"/>
          </a:schemeClr>
        </a:solidFill>
      </dgm:spPr>
      <dgm:t>
        <a:bodyPr/>
        <a:lstStyle/>
        <a:p>
          <a:pPr rtl="0"/>
          <a:r>
            <a:rPr lang="en-GB" sz="1800" dirty="0" smtClean="0"/>
            <a:t>Most of the infrastructure for export exists already as in the case of coffee, cacao, groundnuts, cotton, </a:t>
          </a:r>
          <a:r>
            <a:rPr lang="en-GB" sz="1800" dirty="0" err="1" smtClean="0"/>
            <a:t>sheanut</a:t>
          </a:r>
          <a:r>
            <a:rPr lang="en-GB" sz="1800" dirty="0" smtClean="0"/>
            <a:t>, cashew, etc. </a:t>
          </a:r>
          <a:endParaRPr lang="fr-FR" sz="1800" dirty="0"/>
        </a:p>
      </dgm:t>
    </dgm:pt>
    <dgm:pt modelId="{4D8C49BE-8084-4044-9B1D-70D1D48E8F96}" type="parTrans" cxnId="{EA4BF439-E590-493E-8CE8-264B007F7C9E}">
      <dgm:prSet/>
      <dgm:spPr/>
      <dgm:t>
        <a:bodyPr/>
        <a:lstStyle/>
        <a:p>
          <a:endParaRPr lang="fr-FR"/>
        </a:p>
      </dgm:t>
    </dgm:pt>
    <dgm:pt modelId="{C6563F67-400B-4FCE-867C-E34F2BE8E9F5}" type="sibTrans" cxnId="{EA4BF439-E590-493E-8CE8-264B007F7C9E}">
      <dgm:prSet/>
      <dgm:spPr/>
      <dgm:t>
        <a:bodyPr/>
        <a:lstStyle/>
        <a:p>
          <a:endParaRPr lang="fr-FR"/>
        </a:p>
      </dgm:t>
    </dgm:pt>
    <dgm:pt modelId="{4418D5B8-C292-4F9B-9CA9-2F339D81F9FC}">
      <dgm:prSet custT="1"/>
      <dgm:spPr>
        <a:solidFill>
          <a:schemeClr val="accent3">
            <a:lumMod val="40000"/>
            <a:lumOff val="60000"/>
          </a:schemeClr>
        </a:solidFill>
      </dgm:spPr>
      <dgm:t>
        <a:bodyPr/>
        <a:lstStyle/>
        <a:p>
          <a:pPr rtl="0"/>
          <a:r>
            <a:rPr lang="en-GB" sz="1800" dirty="0" smtClean="0"/>
            <a:t>These individual and collective infrastructures (drying, grading, pressing, </a:t>
          </a:r>
          <a:r>
            <a:rPr lang="en-GB" sz="1800" dirty="0" err="1" smtClean="0"/>
            <a:t>etc</a:t>
          </a:r>
          <a:r>
            <a:rPr lang="en-GB" sz="1800" dirty="0" smtClean="0"/>
            <a:t>) can serve as the backbone of the bioenergy supply chain in the Region and create more jobs. </a:t>
          </a:r>
          <a:endParaRPr lang="fr-FR" sz="1800" dirty="0"/>
        </a:p>
      </dgm:t>
    </dgm:pt>
    <dgm:pt modelId="{BF87EC29-9689-4120-A80E-CFC0CB4CACEC}" type="parTrans" cxnId="{4955AC5F-8C28-4D89-A69C-B6DFEF393409}">
      <dgm:prSet/>
      <dgm:spPr/>
      <dgm:t>
        <a:bodyPr/>
        <a:lstStyle/>
        <a:p>
          <a:endParaRPr lang="fr-FR"/>
        </a:p>
      </dgm:t>
    </dgm:pt>
    <dgm:pt modelId="{8F2E79FB-D261-4C5D-991D-0C62B3FE37D1}" type="sibTrans" cxnId="{4955AC5F-8C28-4D89-A69C-B6DFEF393409}">
      <dgm:prSet/>
      <dgm:spPr/>
      <dgm:t>
        <a:bodyPr/>
        <a:lstStyle/>
        <a:p>
          <a:endParaRPr lang="fr-FR"/>
        </a:p>
      </dgm:t>
    </dgm:pt>
    <dgm:pt modelId="{74E73E06-D8C4-4724-BDB3-DA4193471B8D}" type="pres">
      <dgm:prSet presAssocID="{5DAE47F2-BEE4-49AD-95CF-EB13CEBB504F}" presName="linear" presStyleCnt="0">
        <dgm:presLayoutVars>
          <dgm:animLvl val="lvl"/>
          <dgm:resizeHandles val="exact"/>
        </dgm:presLayoutVars>
      </dgm:prSet>
      <dgm:spPr/>
      <dgm:t>
        <a:bodyPr/>
        <a:lstStyle/>
        <a:p>
          <a:endParaRPr lang="en-US"/>
        </a:p>
      </dgm:t>
    </dgm:pt>
    <dgm:pt modelId="{471C82AE-D0AE-4101-95B8-2A8D81C8D938}" type="pres">
      <dgm:prSet presAssocID="{5CBEDC1F-134A-4B36-AEE6-130D39F86AE2}" presName="parentText" presStyleLbl="node1" presStyleIdx="0" presStyleCnt="1">
        <dgm:presLayoutVars>
          <dgm:chMax val="0"/>
          <dgm:bulletEnabled val="1"/>
        </dgm:presLayoutVars>
      </dgm:prSet>
      <dgm:spPr/>
      <dgm:t>
        <a:bodyPr/>
        <a:lstStyle/>
        <a:p>
          <a:endParaRPr lang="en-US"/>
        </a:p>
      </dgm:t>
    </dgm:pt>
    <dgm:pt modelId="{8889D283-521D-4A50-B20A-8C338D3D1DF0}" type="pres">
      <dgm:prSet presAssocID="{5CBEDC1F-134A-4B36-AEE6-130D39F86AE2}" presName="childText" presStyleLbl="revTx" presStyleIdx="0" presStyleCnt="1" custScaleY="168102">
        <dgm:presLayoutVars>
          <dgm:bulletEnabled val="1"/>
        </dgm:presLayoutVars>
      </dgm:prSet>
      <dgm:spPr/>
      <dgm:t>
        <a:bodyPr/>
        <a:lstStyle/>
        <a:p>
          <a:endParaRPr lang="en-US"/>
        </a:p>
      </dgm:t>
    </dgm:pt>
  </dgm:ptLst>
  <dgm:cxnLst>
    <dgm:cxn modelId="{EBB14F1E-2945-4976-BA02-E9288BBC4A34}" type="presOf" srcId="{4418D5B8-C292-4F9B-9CA9-2F339D81F9FC}" destId="{8889D283-521D-4A50-B20A-8C338D3D1DF0}" srcOrd="0" destOrd="2" presId="urn:microsoft.com/office/officeart/2005/8/layout/vList2"/>
    <dgm:cxn modelId="{A21AD54E-2A99-4234-B5B4-EAD77BD58EF1}" type="presOf" srcId="{5CBEDC1F-134A-4B36-AEE6-130D39F86AE2}" destId="{471C82AE-D0AE-4101-95B8-2A8D81C8D938}" srcOrd="0" destOrd="0" presId="urn:microsoft.com/office/officeart/2005/8/layout/vList2"/>
    <dgm:cxn modelId="{F2142441-3ABB-4BFB-BA99-C023678003E0}" type="presOf" srcId="{D3625319-7613-4F2F-9260-285F6369597A}" destId="{8889D283-521D-4A50-B20A-8C338D3D1DF0}" srcOrd="0" destOrd="0" presId="urn:microsoft.com/office/officeart/2005/8/layout/vList2"/>
    <dgm:cxn modelId="{4955AC5F-8C28-4D89-A69C-B6DFEF393409}" srcId="{5CBEDC1F-134A-4B36-AEE6-130D39F86AE2}" destId="{4418D5B8-C292-4F9B-9CA9-2F339D81F9FC}" srcOrd="2" destOrd="0" parTransId="{BF87EC29-9689-4120-A80E-CFC0CB4CACEC}" sibTransId="{8F2E79FB-D261-4C5D-991D-0C62B3FE37D1}"/>
    <dgm:cxn modelId="{694362B3-9BD2-4A01-B6D1-5E068F71F5BE}" srcId="{5CBEDC1F-134A-4B36-AEE6-130D39F86AE2}" destId="{D3625319-7613-4F2F-9260-285F6369597A}" srcOrd="0" destOrd="0" parTransId="{9260AFC6-E7A7-4578-B7AC-B09D5C81992E}" sibTransId="{3F837E09-57AA-4B55-8610-162B5754E971}"/>
    <dgm:cxn modelId="{C7184894-9C03-4BA6-AFB6-360D585F15A8}" type="presOf" srcId="{65ADA61A-6465-46E9-8978-4A5D639732FA}" destId="{8889D283-521D-4A50-B20A-8C338D3D1DF0}" srcOrd="0" destOrd="1" presId="urn:microsoft.com/office/officeart/2005/8/layout/vList2"/>
    <dgm:cxn modelId="{40DE9EF4-D286-44E2-BF5C-01C4D0CD1080}" srcId="{5DAE47F2-BEE4-49AD-95CF-EB13CEBB504F}" destId="{5CBEDC1F-134A-4B36-AEE6-130D39F86AE2}" srcOrd="0" destOrd="0" parTransId="{03C8C7C8-3996-497A-B64B-9790FB08E263}" sibTransId="{462083E6-DE8D-4BE3-A758-ED07AED16A5C}"/>
    <dgm:cxn modelId="{EA4BF439-E590-493E-8CE8-264B007F7C9E}" srcId="{5CBEDC1F-134A-4B36-AEE6-130D39F86AE2}" destId="{65ADA61A-6465-46E9-8978-4A5D639732FA}" srcOrd="1" destOrd="0" parTransId="{4D8C49BE-8084-4044-9B1D-70D1D48E8F96}" sibTransId="{C6563F67-400B-4FCE-867C-E34F2BE8E9F5}"/>
    <dgm:cxn modelId="{0695CC2D-710B-46A1-8E31-40E29C838C9D}" type="presOf" srcId="{5DAE47F2-BEE4-49AD-95CF-EB13CEBB504F}" destId="{74E73E06-D8C4-4724-BDB3-DA4193471B8D}" srcOrd="0" destOrd="0" presId="urn:microsoft.com/office/officeart/2005/8/layout/vList2"/>
    <dgm:cxn modelId="{29612204-ADBB-43B4-9E11-F69A97DD2E6C}" type="presParOf" srcId="{74E73E06-D8C4-4724-BDB3-DA4193471B8D}" destId="{471C82AE-D0AE-4101-95B8-2A8D81C8D938}" srcOrd="0" destOrd="0" presId="urn:microsoft.com/office/officeart/2005/8/layout/vList2"/>
    <dgm:cxn modelId="{F78F2566-0AE4-43B6-9EA0-EB5481DC97B8}" type="presParOf" srcId="{74E73E06-D8C4-4724-BDB3-DA4193471B8D}" destId="{8889D283-521D-4A50-B20A-8C338D3D1DF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99DA28-E5FC-4FAA-AA39-B67B5EC8F7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186E220-65A8-496A-8C21-299CAF6E909B}">
      <dgm:prSet/>
      <dgm:spPr>
        <a:solidFill>
          <a:schemeClr val="accent2"/>
        </a:solidFill>
      </dgm:spPr>
      <dgm:t>
        <a:bodyPr/>
        <a:lstStyle/>
        <a:p>
          <a:pPr rtl="0"/>
          <a:r>
            <a:rPr lang="en-GB" dirty="0" smtClean="0"/>
            <a:t>UEMOA /ITLIS study:  the potential from agricultural residues of 55 billion kWh per year, equivalent to 20.7 billion litres of diesel or 148 million barrels of oil</a:t>
          </a:r>
          <a:endParaRPr lang="fr-FR" dirty="0"/>
        </a:p>
      </dgm:t>
    </dgm:pt>
    <dgm:pt modelId="{1A7A92EA-B8BF-40D5-86F1-4D684269A0A4}" type="parTrans" cxnId="{9C4E097C-ABE9-4BCD-82B4-AC15E0605F7D}">
      <dgm:prSet/>
      <dgm:spPr/>
      <dgm:t>
        <a:bodyPr/>
        <a:lstStyle/>
        <a:p>
          <a:endParaRPr lang="fr-FR"/>
        </a:p>
      </dgm:t>
    </dgm:pt>
    <dgm:pt modelId="{66FF46FD-C0B8-4FC5-9A70-83FE6A6A11FB}" type="sibTrans" cxnId="{9C4E097C-ABE9-4BCD-82B4-AC15E0605F7D}">
      <dgm:prSet/>
      <dgm:spPr/>
      <dgm:t>
        <a:bodyPr/>
        <a:lstStyle/>
        <a:p>
          <a:endParaRPr lang="fr-FR"/>
        </a:p>
      </dgm:t>
    </dgm:pt>
    <dgm:pt modelId="{F0DC84B0-0075-4C7F-B0C7-2970E727C8E4}">
      <dgm:prSet/>
      <dgm:spPr>
        <a:solidFill>
          <a:schemeClr val="accent2"/>
        </a:solidFill>
      </dgm:spPr>
      <dgm:t>
        <a:bodyPr/>
        <a:lstStyle/>
        <a:p>
          <a:pPr rtl="0"/>
          <a:r>
            <a:rPr lang="en-GB" dirty="0" smtClean="0"/>
            <a:t>The  region could readily turn into a net energy exporter if solely 15%  of its biomass residues potential energy is exploited.</a:t>
          </a:r>
          <a:endParaRPr lang="fr-FR" dirty="0"/>
        </a:p>
      </dgm:t>
    </dgm:pt>
    <dgm:pt modelId="{C6B2136C-363B-4C91-BB5B-3AC3507B5842}" type="parTrans" cxnId="{3CCA5400-D507-46B0-9F57-0CF86AFD4AC2}">
      <dgm:prSet/>
      <dgm:spPr/>
      <dgm:t>
        <a:bodyPr/>
        <a:lstStyle/>
        <a:p>
          <a:endParaRPr lang="fr-FR"/>
        </a:p>
      </dgm:t>
    </dgm:pt>
    <dgm:pt modelId="{DE88FC04-699E-4122-84BD-0A576181934E}" type="sibTrans" cxnId="{3CCA5400-D507-46B0-9F57-0CF86AFD4AC2}">
      <dgm:prSet/>
      <dgm:spPr/>
      <dgm:t>
        <a:bodyPr/>
        <a:lstStyle/>
        <a:p>
          <a:endParaRPr lang="fr-FR"/>
        </a:p>
      </dgm:t>
    </dgm:pt>
    <dgm:pt modelId="{9E50A4B8-C1D1-4B12-8CBF-F5CA01B29140}">
      <dgm:prSet/>
      <dgm:spPr>
        <a:solidFill>
          <a:schemeClr val="accent2"/>
        </a:solidFill>
      </dgm:spPr>
      <dgm:t>
        <a:bodyPr/>
        <a:lstStyle/>
        <a:p>
          <a:pPr rtl="0"/>
          <a:r>
            <a:rPr lang="en-GB" dirty="0" smtClean="0"/>
            <a:t>At ECOWAS level, with the addition of humid and resource-rich countries such as Guinee </a:t>
          </a:r>
          <a:r>
            <a:rPr lang="en-GB" dirty="0" err="1" smtClean="0"/>
            <a:t>Conackry</a:t>
          </a:r>
          <a:r>
            <a:rPr lang="en-GB" dirty="0" smtClean="0"/>
            <a:t>, Liberia, Sierra Leone, Ghana and Nigeria, the potential for bioenergy could make the region an energy power house.</a:t>
          </a:r>
          <a:endParaRPr lang="fr-FR" dirty="0"/>
        </a:p>
      </dgm:t>
    </dgm:pt>
    <dgm:pt modelId="{A00D03D2-6040-4108-B0C1-1FE7492C4D65}" type="parTrans" cxnId="{0D44C388-384A-4B3B-A65C-52E2DEF9BBC3}">
      <dgm:prSet/>
      <dgm:spPr/>
      <dgm:t>
        <a:bodyPr/>
        <a:lstStyle/>
        <a:p>
          <a:endParaRPr lang="fr-FR"/>
        </a:p>
      </dgm:t>
    </dgm:pt>
    <dgm:pt modelId="{31E3A782-9575-4D42-B805-AE54DACCD3FC}" type="sibTrans" cxnId="{0D44C388-384A-4B3B-A65C-52E2DEF9BBC3}">
      <dgm:prSet/>
      <dgm:spPr/>
      <dgm:t>
        <a:bodyPr/>
        <a:lstStyle/>
        <a:p>
          <a:endParaRPr lang="fr-FR"/>
        </a:p>
      </dgm:t>
    </dgm:pt>
    <dgm:pt modelId="{87BE10D6-5CBB-4BDA-A0CC-F63F46733FBD}" type="pres">
      <dgm:prSet presAssocID="{F799DA28-E5FC-4FAA-AA39-B67B5EC8F7DB}" presName="linear" presStyleCnt="0">
        <dgm:presLayoutVars>
          <dgm:animLvl val="lvl"/>
          <dgm:resizeHandles val="exact"/>
        </dgm:presLayoutVars>
      </dgm:prSet>
      <dgm:spPr/>
      <dgm:t>
        <a:bodyPr/>
        <a:lstStyle/>
        <a:p>
          <a:endParaRPr lang="en-US"/>
        </a:p>
      </dgm:t>
    </dgm:pt>
    <dgm:pt modelId="{CF4875B7-24CF-4BBD-9521-21117C6CD932}" type="pres">
      <dgm:prSet presAssocID="{A186E220-65A8-496A-8C21-299CAF6E909B}" presName="parentText" presStyleLbl="node1" presStyleIdx="0" presStyleCnt="3">
        <dgm:presLayoutVars>
          <dgm:chMax val="0"/>
          <dgm:bulletEnabled val="1"/>
        </dgm:presLayoutVars>
      </dgm:prSet>
      <dgm:spPr/>
      <dgm:t>
        <a:bodyPr/>
        <a:lstStyle/>
        <a:p>
          <a:endParaRPr lang="en-US"/>
        </a:p>
      </dgm:t>
    </dgm:pt>
    <dgm:pt modelId="{57615971-595F-4359-A7DE-7BC1B1B1813F}" type="pres">
      <dgm:prSet presAssocID="{66FF46FD-C0B8-4FC5-9A70-83FE6A6A11FB}" presName="spacer" presStyleCnt="0"/>
      <dgm:spPr/>
    </dgm:pt>
    <dgm:pt modelId="{102839B6-43B8-407D-AB31-03FECCFCF622}" type="pres">
      <dgm:prSet presAssocID="{F0DC84B0-0075-4C7F-B0C7-2970E727C8E4}" presName="parentText" presStyleLbl="node1" presStyleIdx="1" presStyleCnt="3">
        <dgm:presLayoutVars>
          <dgm:chMax val="0"/>
          <dgm:bulletEnabled val="1"/>
        </dgm:presLayoutVars>
      </dgm:prSet>
      <dgm:spPr/>
      <dgm:t>
        <a:bodyPr/>
        <a:lstStyle/>
        <a:p>
          <a:endParaRPr lang="en-US"/>
        </a:p>
      </dgm:t>
    </dgm:pt>
    <dgm:pt modelId="{525AD4FB-9528-4E71-A953-2890EBC0D382}" type="pres">
      <dgm:prSet presAssocID="{DE88FC04-699E-4122-84BD-0A576181934E}" presName="spacer" presStyleCnt="0"/>
      <dgm:spPr/>
    </dgm:pt>
    <dgm:pt modelId="{1C3F5F40-844F-4B86-9FDB-4F1E9A814FA4}" type="pres">
      <dgm:prSet presAssocID="{9E50A4B8-C1D1-4B12-8CBF-F5CA01B29140}" presName="parentText" presStyleLbl="node1" presStyleIdx="2" presStyleCnt="3">
        <dgm:presLayoutVars>
          <dgm:chMax val="0"/>
          <dgm:bulletEnabled val="1"/>
        </dgm:presLayoutVars>
      </dgm:prSet>
      <dgm:spPr/>
      <dgm:t>
        <a:bodyPr/>
        <a:lstStyle/>
        <a:p>
          <a:endParaRPr lang="en-US"/>
        </a:p>
      </dgm:t>
    </dgm:pt>
  </dgm:ptLst>
  <dgm:cxnLst>
    <dgm:cxn modelId="{D035D19F-DA97-4CC9-912A-5093A526F755}" type="presOf" srcId="{F0DC84B0-0075-4C7F-B0C7-2970E727C8E4}" destId="{102839B6-43B8-407D-AB31-03FECCFCF622}" srcOrd="0" destOrd="0" presId="urn:microsoft.com/office/officeart/2005/8/layout/vList2"/>
    <dgm:cxn modelId="{0D44C388-384A-4B3B-A65C-52E2DEF9BBC3}" srcId="{F799DA28-E5FC-4FAA-AA39-B67B5EC8F7DB}" destId="{9E50A4B8-C1D1-4B12-8CBF-F5CA01B29140}" srcOrd="2" destOrd="0" parTransId="{A00D03D2-6040-4108-B0C1-1FE7492C4D65}" sibTransId="{31E3A782-9575-4D42-B805-AE54DACCD3FC}"/>
    <dgm:cxn modelId="{3CCA5400-D507-46B0-9F57-0CF86AFD4AC2}" srcId="{F799DA28-E5FC-4FAA-AA39-B67B5EC8F7DB}" destId="{F0DC84B0-0075-4C7F-B0C7-2970E727C8E4}" srcOrd="1" destOrd="0" parTransId="{C6B2136C-363B-4C91-BB5B-3AC3507B5842}" sibTransId="{DE88FC04-699E-4122-84BD-0A576181934E}"/>
    <dgm:cxn modelId="{9C4E097C-ABE9-4BCD-82B4-AC15E0605F7D}" srcId="{F799DA28-E5FC-4FAA-AA39-B67B5EC8F7DB}" destId="{A186E220-65A8-496A-8C21-299CAF6E909B}" srcOrd="0" destOrd="0" parTransId="{1A7A92EA-B8BF-40D5-86F1-4D684269A0A4}" sibTransId="{66FF46FD-C0B8-4FC5-9A70-83FE6A6A11FB}"/>
    <dgm:cxn modelId="{7D4588BE-DD4E-460B-981C-FB9124E4AF4B}" type="presOf" srcId="{F799DA28-E5FC-4FAA-AA39-B67B5EC8F7DB}" destId="{87BE10D6-5CBB-4BDA-A0CC-F63F46733FBD}" srcOrd="0" destOrd="0" presId="urn:microsoft.com/office/officeart/2005/8/layout/vList2"/>
    <dgm:cxn modelId="{CD597721-7590-4B4A-83EE-FF91B5EDBA23}" type="presOf" srcId="{9E50A4B8-C1D1-4B12-8CBF-F5CA01B29140}" destId="{1C3F5F40-844F-4B86-9FDB-4F1E9A814FA4}" srcOrd="0" destOrd="0" presId="urn:microsoft.com/office/officeart/2005/8/layout/vList2"/>
    <dgm:cxn modelId="{48136AE2-A423-4EC8-9CB1-55820A763456}" type="presOf" srcId="{A186E220-65A8-496A-8C21-299CAF6E909B}" destId="{CF4875B7-24CF-4BBD-9521-21117C6CD932}" srcOrd="0" destOrd="0" presId="urn:microsoft.com/office/officeart/2005/8/layout/vList2"/>
    <dgm:cxn modelId="{F9EF15C3-2F73-4963-BF1C-B163280FB1D3}" type="presParOf" srcId="{87BE10D6-5CBB-4BDA-A0CC-F63F46733FBD}" destId="{CF4875B7-24CF-4BBD-9521-21117C6CD932}" srcOrd="0" destOrd="0" presId="urn:microsoft.com/office/officeart/2005/8/layout/vList2"/>
    <dgm:cxn modelId="{3FCA0857-F8EB-4163-A352-62482C5E64B4}" type="presParOf" srcId="{87BE10D6-5CBB-4BDA-A0CC-F63F46733FBD}" destId="{57615971-595F-4359-A7DE-7BC1B1B1813F}" srcOrd="1" destOrd="0" presId="urn:microsoft.com/office/officeart/2005/8/layout/vList2"/>
    <dgm:cxn modelId="{A25FB4AD-B3A4-492E-B69B-14ED85740486}" type="presParOf" srcId="{87BE10D6-5CBB-4BDA-A0CC-F63F46733FBD}" destId="{102839B6-43B8-407D-AB31-03FECCFCF622}" srcOrd="2" destOrd="0" presId="urn:microsoft.com/office/officeart/2005/8/layout/vList2"/>
    <dgm:cxn modelId="{B432167D-1AEC-4D88-AA0F-17F808185C29}" type="presParOf" srcId="{87BE10D6-5CBB-4BDA-A0CC-F63F46733FBD}" destId="{525AD4FB-9528-4E71-A953-2890EBC0D382}" srcOrd="3" destOrd="0" presId="urn:microsoft.com/office/officeart/2005/8/layout/vList2"/>
    <dgm:cxn modelId="{A17F8E95-D0A2-40E6-A602-085DEC0B53B1}" type="presParOf" srcId="{87BE10D6-5CBB-4BDA-A0CC-F63F46733FBD}" destId="{1C3F5F40-844F-4B86-9FDB-4F1E9A814FA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48C62B-D6DD-46C1-AD2D-4EEE0DE0F6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2D9428F9-982D-4742-8E02-253A80BBE485}">
      <dgm:prSet/>
      <dgm:spPr>
        <a:solidFill>
          <a:schemeClr val="accent2"/>
        </a:solidFill>
      </dgm:spPr>
      <dgm:t>
        <a:bodyPr/>
        <a:lstStyle/>
        <a:p>
          <a:pPr algn="ctr" rtl="0"/>
          <a:r>
            <a:rPr lang="en-GB" b="1" dirty="0" smtClean="0"/>
            <a:t>Relevance of Bioenergy to the target and needs of the Region</a:t>
          </a:r>
          <a:endParaRPr lang="fr-FR" dirty="0"/>
        </a:p>
      </dgm:t>
    </dgm:pt>
    <dgm:pt modelId="{24E6BC43-F3FA-42BB-87C1-D69919FAF28E}" type="parTrans" cxnId="{9E749EF6-345B-40D3-873C-6D1E82061406}">
      <dgm:prSet/>
      <dgm:spPr/>
      <dgm:t>
        <a:bodyPr/>
        <a:lstStyle/>
        <a:p>
          <a:endParaRPr lang="fr-FR"/>
        </a:p>
      </dgm:t>
    </dgm:pt>
    <dgm:pt modelId="{12F9C7E9-E5F5-4294-AB19-9B7DAE86647A}" type="sibTrans" cxnId="{9E749EF6-345B-40D3-873C-6D1E82061406}">
      <dgm:prSet/>
      <dgm:spPr/>
      <dgm:t>
        <a:bodyPr/>
        <a:lstStyle/>
        <a:p>
          <a:endParaRPr lang="fr-FR"/>
        </a:p>
      </dgm:t>
    </dgm:pt>
    <dgm:pt modelId="{ADFD5C9A-D0A0-46D0-962C-0E2B1A6459BF}">
      <dgm:prSet/>
      <dgm:spPr/>
      <dgm:t>
        <a:bodyPr/>
        <a:lstStyle/>
        <a:p>
          <a:pPr rtl="0"/>
          <a:r>
            <a:rPr lang="en-GB" b="1" i="1" dirty="0" smtClean="0"/>
            <a:t>Decrease health diseases and improve gender implications</a:t>
          </a:r>
          <a:endParaRPr lang="fr-FR" dirty="0"/>
        </a:p>
      </dgm:t>
    </dgm:pt>
    <dgm:pt modelId="{350EB9B0-D437-4CEE-82D9-08379059FD52}" type="parTrans" cxnId="{E408A29E-750C-47A1-BC60-4DC09E8ACDFF}">
      <dgm:prSet/>
      <dgm:spPr/>
      <dgm:t>
        <a:bodyPr/>
        <a:lstStyle/>
        <a:p>
          <a:endParaRPr lang="fr-FR"/>
        </a:p>
      </dgm:t>
    </dgm:pt>
    <dgm:pt modelId="{5AFCE57F-7E5D-4A11-994F-DE9D031040F5}" type="sibTrans" cxnId="{E408A29E-750C-47A1-BC60-4DC09E8ACDFF}">
      <dgm:prSet/>
      <dgm:spPr/>
      <dgm:t>
        <a:bodyPr/>
        <a:lstStyle/>
        <a:p>
          <a:endParaRPr lang="fr-FR"/>
        </a:p>
      </dgm:t>
    </dgm:pt>
    <dgm:pt modelId="{51E8AF61-ECE8-46CC-B62B-AF1427E3D497}">
      <dgm:prSet/>
      <dgm:spPr>
        <a:solidFill>
          <a:schemeClr val="accent3">
            <a:lumMod val="40000"/>
            <a:lumOff val="60000"/>
          </a:schemeClr>
        </a:solidFill>
      </dgm:spPr>
      <dgm:t>
        <a:bodyPr/>
        <a:lstStyle/>
        <a:p>
          <a:pPr rtl="0"/>
          <a:r>
            <a:rPr lang="en-GB" dirty="0" smtClean="0"/>
            <a:t>Yearly, thousands of West Africans die from respiratory diseases due to kitchen smoke while children and women spend a great amount of time collecting fire wood for daily subsistence at the detriment of education or other rewarding activities.. </a:t>
          </a:r>
          <a:endParaRPr lang="fr-FR" dirty="0"/>
        </a:p>
      </dgm:t>
    </dgm:pt>
    <dgm:pt modelId="{D6B02589-426A-49DA-86D8-082C29C244F5}" type="parTrans" cxnId="{5F66916D-DB59-4C82-855C-70B3D8D5217C}">
      <dgm:prSet/>
      <dgm:spPr/>
      <dgm:t>
        <a:bodyPr/>
        <a:lstStyle/>
        <a:p>
          <a:endParaRPr lang="fr-FR"/>
        </a:p>
      </dgm:t>
    </dgm:pt>
    <dgm:pt modelId="{CE34418F-74F1-40D2-9B6A-03EA4ACC95B1}" type="sibTrans" cxnId="{5F66916D-DB59-4C82-855C-70B3D8D5217C}">
      <dgm:prSet/>
      <dgm:spPr/>
      <dgm:t>
        <a:bodyPr/>
        <a:lstStyle/>
        <a:p>
          <a:endParaRPr lang="fr-FR"/>
        </a:p>
      </dgm:t>
    </dgm:pt>
    <dgm:pt modelId="{893D314A-DB9F-403A-B6AE-8113DACDA870}">
      <dgm:prSet/>
      <dgm:spPr/>
      <dgm:t>
        <a:bodyPr/>
        <a:lstStyle/>
        <a:p>
          <a:pPr rtl="0"/>
          <a:r>
            <a:rPr lang="en-GB" b="1" i="1" dirty="0" smtClean="0"/>
            <a:t>Attract investments to agriculture and improve sustainable land use and productivity</a:t>
          </a:r>
          <a:r>
            <a:rPr lang="en-GB" dirty="0" smtClean="0"/>
            <a:t> </a:t>
          </a:r>
          <a:endParaRPr lang="fr-FR" dirty="0"/>
        </a:p>
      </dgm:t>
    </dgm:pt>
    <dgm:pt modelId="{3737CECA-E2FF-4517-8ED3-597D727CBAC3}" type="parTrans" cxnId="{1CFBFE9D-4762-460B-B32C-69D85AD2FF7D}">
      <dgm:prSet/>
      <dgm:spPr/>
      <dgm:t>
        <a:bodyPr/>
        <a:lstStyle/>
        <a:p>
          <a:endParaRPr lang="fr-FR"/>
        </a:p>
      </dgm:t>
    </dgm:pt>
    <dgm:pt modelId="{03E87101-598B-42A4-9710-C966A789C574}" type="sibTrans" cxnId="{1CFBFE9D-4762-460B-B32C-69D85AD2FF7D}">
      <dgm:prSet/>
      <dgm:spPr/>
      <dgm:t>
        <a:bodyPr/>
        <a:lstStyle/>
        <a:p>
          <a:endParaRPr lang="fr-FR"/>
        </a:p>
      </dgm:t>
    </dgm:pt>
    <dgm:pt modelId="{FDE40FD2-16EA-4C78-980A-F6A60949ADF3}">
      <dgm:prSet/>
      <dgm:spPr/>
      <dgm:t>
        <a:bodyPr/>
        <a:lstStyle/>
        <a:p>
          <a:pPr rtl="0"/>
          <a:r>
            <a:rPr lang="en-GB" b="1" i="1" smtClean="0"/>
            <a:t>Improve food security</a:t>
          </a:r>
          <a:endParaRPr lang="fr-FR"/>
        </a:p>
      </dgm:t>
    </dgm:pt>
    <dgm:pt modelId="{57EE518A-AC79-429C-AF23-E145E8FCD1C8}" type="parTrans" cxnId="{16A42AE1-257B-48F7-B439-FF8F9EB12858}">
      <dgm:prSet/>
      <dgm:spPr/>
      <dgm:t>
        <a:bodyPr/>
        <a:lstStyle/>
        <a:p>
          <a:endParaRPr lang="fr-FR"/>
        </a:p>
      </dgm:t>
    </dgm:pt>
    <dgm:pt modelId="{BDD815EB-AE6A-4CB3-9582-3F3975DEAC44}" type="sibTrans" cxnId="{16A42AE1-257B-48F7-B439-FF8F9EB12858}">
      <dgm:prSet/>
      <dgm:spPr/>
      <dgm:t>
        <a:bodyPr/>
        <a:lstStyle/>
        <a:p>
          <a:endParaRPr lang="fr-FR"/>
        </a:p>
      </dgm:t>
    </dgm:pt>
    <dgm:pt modelId="{3390B1FC-FA21-421E-B8DE-F6873806263F}">
      <dgm:prSet/>
      <dgm:spPr>
        <a:solidFill>
          <a:schemeClr val="accent3">
            <a:lumMod val="40000"/>
            <a:lumOff val="60000"/>
          </a:schemeClr>
        </a:solidFill>
      </dgm:spPr>
      <dgm:t>
        <a:bodyPr/>
        <a:lstStyle/>
        <a:p>
          <a:pPr rtl="0"/>
          <a:r>
            <a:rPr lang="en-GB" dirty="0" smtClean="0"/>
            <a:t>Use of slurry (residues of biogas production) and nutritive ash (residues of gasification process) can improve greatly agriculture yields for the smallholders. Modern bioenergy strengthens equally commercial farming as it provides extra revenues for the farmers and enhance the environment.</a:t>
          </a:r>
          <a:endParaRPr lang="fr-FR" dirty="0"/>
        </a:p>
      </dgm:t>
    </dgm:pt>
    <dgm:pt modelId="{A540ECB7-DA76-4D00-A068-06C9CDE5267E}" type="parTrans" cxnId="{10CED1E6-BD46-499C-934B-D5B3888E1CC0}">
      <dgm:prSet/>
      <dgm:spPr/>
      <dgm:t>
        <a:bodyPr/>
        <a:lstStyle/>
        <a:p>
          <a:endParaRPr lang="fr-FR"/>
        </a:p>
      </dgm:t>
    </dgm:pt>
    <dgm:pt modelId="{1D0BC8AB-EA58-420A-A264-025D05272EE3}" type="sibTrans" cxnId="{10CED1E6-BD46-499C-934B-D5B3888E1CC0}">
      <dgm:prSet/>
      <dgm:spPr/>
      <dgm:t>
        <a:bodyPr/>
        <a:lstStyle/>
        <a:p>
          <a:endParaRPr lang="fr-FR"/>
        </a:p>
      </dgm:t>
    </dgm:pt>
    <dgm:pt modelId="{D95F1D43-6D79-4A34-BF32-AB8324A5E5EB}" type="pres">
      <dgm:prSet presAssocID="{2D48C62B-D6DD-46C1-AD2D-4EEE0DE0F686}" presName="linear" presStyleCnt="0">
        <dgm:presLayoutVars>
          <dgm:animLvl val="lvl"/>
          <dgm:resizeHandles val="exact"/>
        </dgm:presLayoutVars>
      </dgm:prSet>
      <dgm:spPr/>
      <dgm:t>
        <a:bodyPr/>
        <a:lstStyle/>
        <a:p>
          <a:endParaRPr lang="en-US"/>
        </a:p>
      </dgm:t>
    </dgm:pt>
    <dgm:pt modelId="{E78C0FBB-1706-42A3-B28C-9915A16BBE1D}" type="pres">
      <dgm:prSet presAssocID="{2D9428F9-982D-4742-8E02-253A80BBE485}" presName="parentText" presStyleLbl="node1" presStyleIdx="0" presStyleCnt="4">
        <dgm:presLayoutVars>
          <dgm:chMax val="0"/>
          <dgm:bulletEnabled val="1"/>
        </dgm:presLayoutVars>
      </dgm:prSet>
      <dgm:spPr/>
      <dgm:t>
        <a:bodyPr/>
        <a:lstStyle/>
        <a:p>
          <a:endParaRPr lang="en-US"/>
        </a:p>
      </dgm:t>
    </dgm:pt>
    <dgm:pt modelId="{568FFB10-8E5E-4567-B7EE-1801AC69B8FF}" type="pres">
      <dgm:prSet presAssocID="{12F9C7E9-E5F5-4294-AB19-9B7DAE86647A}" presName="spacer" presStyleCnt="0"/>
      <dgm:spPr/>
    </dgm:pt>
    <dgm:pt modelId="{4D51FB46-9470-416B-9516-5BD68CFCCBFB}" type="pres">
      <dgm:prSet presAssocID="{ADFD5C9A-D0A0-46D0-962C-0E2B1A6459BF}" presName="parentText" presStyleLbl="node1" presStyleIdx="1" presStyleCnt="4">
        <dgm:presLayoutVars>
          <dgm:chMax val="0"/>
          <dgm:bulletEnabled val="1"/>
        </dgm:presLayoutVars>
      </dgm:prSet>
      <dgm:spPr/>
      <dgm:t>
        <a:bodyPr/>
        <a:lstStyle/>
        <a:p>
          <a:endParaRPr lang="en-US"/>
        </a:p>
      </dgm:t>
    </dgm:pt>
    <dgm:pt modelId="{D4AC62B9-9A61-47AA-8207-660C745178BD}" type="pres">
      <dgm:prSet presAssocID="{ADFD5C9A-D0A0-46D0-962C-0E2B1A6459BF}" presName="childText" presStyleLbl="revTx" presStyleIdx="0" presStyleCnt="2">
        <dgm:presLayoutVars>
          <dgm:bulletEnabled val="1"/>
        </dgm:presLayoutVars>
      </dgm:prSet>
      <dgm:spPr/>
      <dgm:t>
        <a:bodyPr/>
        <a:lstStyle/>
        <a:p>
          <a:endParaRPr lang="en-US"/>
        </a:p>
      </dgm:t>
    </dgm:pt>
    <dgm:pt modelId="{8CCE3BA2-B121-4B83-97F9-5384B7F01398}" type="pres">
      <dgm:prSet presAssocID="{893D314A-DB9F-403A-B6AE-8113DACDA870}" presName="parentText" presStyleLbl="node1" presStyleIdx="2" presStyleCnt="4">
        <dgm:presLayoutVars>
          <dgm:chMax val="0"/>
          <dgm:bulletEnabled val="1"/>
        </dgm:presLayoutVars>
      </dgm:prSet>
      <dgm:spPr/>
      <dgm:t>
        <a:bodyPr/>
        <a:lstStyle/>
        <a:p>
          <a:endParaRPr lang="en-US"/>
        </a:p>
      </dgm:t>
    </dgm:pt>
    <dgm:pt modelId="{A689C0B3-E053-40D5-BBE4-3889BEAFB30F}" type="pres">
      <dgm:prSet presAssocID="{03E87101-598B-42A4-9710-C966A789C574}" presName="spacer" presStyleCnt="0"/>
      <dgm:spPr/>
    </dgm:pt>
    <dgm:pt modelId="{045B24C7-7ACF-45A2-A94C-8BBC09F138CF}" type="pres">
      <dgm:prSet presAssocID="{FDE40FD2-16EA-4C78-980A-F6A60949ADF3}" presName="parentText" presStyleLbl="node1" presStyleIdx="3" presStyleCnt="4">
        <dgm:presLayoutVars>
          <dgm:chMax val="0"/>
          <dgm:bulletEnabled val="1"/>
        </dgm:presLayoutVars>
      </dgm:prSet>
      <dgm:spPr/>
      <dgm:t>
        <a:bodyPr/>
        <a:lstStyle/>
        <a:p>
          <a:endParaRPr lang="en-US"/>
        </a:p>
      </dgm:t>
    </dgm:pt>
    <dgm:pt modelId="{97CC1AF1-168F-4EFA-844D-BA17CC4B80D3}" type="pres">
      <dgm:prSet presAssocID="{FDE40FD2-16EA-4C78-980A-F6A60949ADF3}" presName="childText" presStyleLbl="revTx" presStyleIdx="1" presStyleCnt="2">
        <dgm:presLayoutVars>
          <dgm:bulletEnabled val="1"/>
        </dgm:presLayoutVars>
      </dgm:prSet>
      <dgm:spPr/>
      <dgm:t>
        <a:bodyPr/>
        <a:lstStyle/>
        <a:p>
          <a:endParaRPr lang="en-US"/>
        </a:p>
      </dgm:t>
    </dgm:pt>
  </dgm:ptLst>
  <dgm:cxnLst>
    <dgm:cxn modelId="{6F8B628F-FF79-441E-A4BB-E856BD52463E}" type="presOf" srcId="{2D48C62B-D6DD-46C1-AD2D-4EEE0DE0F686}" destId="{D95F1D43-6D79-4A34-BF32-AB8324A5E5EB}" srcOrd="0" destOrd="0" presId="urn:microsoft.com/office/officeart/2005/8/layout/vList2"/>
    <dgm:cxn modelId="{E6CCFEC9-AD84-4306-AE0A-0AA4143D9EAA}" type="presOf" srcId="{FDE40FD2-16EA-4C78-980A-F6A60949ADF3}" destId="{045B24C7-7ACF-45A2-A94C-8BBC09F138CF}" srcOrd="0" destOrd="0" presId="urn:microsoft.com/office/officeart/2005/8/layout/vList2"/>
    <dgm:cxn modelId="{744BD06A-61E5-4DCB-8163-FE2B9266EEA1}" type="presOf" srcId="{ADFD5C9A-D0A0-46D0-962C-0E2B1A6459BF}" destId="{4D51FB46-9470-416B-9516-5BD68CFCCBFB}" srcOrd="0" destOrd="0" presId="urn:microsoft.com/office/officeart/2005/8/layout/vList2"/>
    <dgm:cxn modelId="{C6F1E899-ACAA-4A7B-BB3F-2594AF616924}" type="presOf" srcId="{893D314A-DB9F-403A-B6AE-8113DACDA870}" destId="{8CCE3BA2-B121-4B83-97F9-5384B7F01398}" srcOrd="0" destOrd="0" presId="urn:microsoft.com/office/officeart/2005/8/layout/vList2"/>
    <dgm:cxn modelId="{5CE1C826-549E-42DD-9419-B177FA486E89}" type="presOf" srcId="{51E8AF61-ECE8-46CC-B62B-AF1427E3D497}" destId="{D4AC62B9-9A61-47AA-8207-660C745178BD}" srcOrd="0" destOrd="0" presId="urn:microsoft.com/office/officeart/2005/8/layout/vList2"/>
    <dgm:cxn modelId="{16A42AE1-257B-48F7-B439-FF8F9EB12858}" srcId="{2D48C62B-D6DD-46C1-AD2D-4EEE0DE0F686}" destId="{FDE40FD2-16EA-4C78-980A-F6A60949ADF3}" srcOrd="3" destOrd="0" parTransId="{57EE518A-AC79-429C-AF23-E145E8FCD1C8}" sibTransId="{BDD815EB-AE6A-4CB3-9582-3F3975DEAC44}"/>
    <dgm:cxn modelId="{E408A29E-750C-47A1-BC60-4DC09E8ACDFF}" srcId="{2D48C62B-D6DD-46C1-AD2D-4EEE0DE0F686}" destId="{ADFD5C9A-D0A0-46D0-962C-0E2B1A6459BF}" srcOrd="1" destOrd="0" parTransId="{350EB9B0-D437-4CEE-82D9-08379059FD52}" sibTransId="{5AFCE57F-7E5D-4A11-994F-DE9D031040F5}"/>
    <dgm:cxn modelId="{BABE3178-3D1E-463E-87A2-36C260AF87AD}" type="presOf" srcId="{3390B1FC-FA21-421E-B8DE-F6873806263F}" destId="{97CC1AF1-168F-4EFA-844D-BA17CC4B80D3}" srcOrd="0" destOrd="0" presId="urn:microsoft.com/office/officeart/2005/8/layout/vList2"/>
    <dgm:cxn modelId="{5F66916D-DB59-4C82-855C-70B3D8D5217C}" srcId="{ADFD5C9A-D0A0-46D0-962C-0E2B1A6459BF}" destId="{51E8AF61-ECE8-46CC-B62B-AF1427E3D497}" srcOrd="0" destOrd="0" parTransId="{D6B02589-426A-49DA-86D8-082C29C244F5}" sibTransId="{CE34418F-74F1-40D2-9B6A-03EA4ACC95B1}"/>
    <dgm:cxn modelId="{9E749EF6-345B-40D3-873C-6D1E82061406}" srcId="{2D48C62B-D6DD-46C1-AD2D-4EEE0DE0F686}" destId="{2D9428F9-982D-4742-8E02-253A80BBE485}" srcOrd="0" destOrd="0" parTransId="{24E6BC43-F3FA-42BB-87C1-D69919FAF28E}" sibTransId="{12F9C7E9-E5F5-4294-AB19-9B7DAE86647A}"/>
    <dgm:cxn modelId="{10CED1E6-BD46-499C-934B-D5B3888E1CC0}" srcId="{FDE40FD2-16EA-4C78-980A-F6A60949ADF3}" destId="{3390B1FC-FA21-421E-B8DE-F6873806263F}" srcOrd="0" destOrd="0" parTransId="{A540ECB7-DA76-4D00-A068-06C9CDE5267E}" sibTransId="{1D0BC8AB-EA58-420A-A264-025D05272EE3}"/>
    <dgm:cxn modelId="{F1C26463-C6E6-41EC-BBF5-42519A7D3EC7}" type="presOf" srcId="{2D9428F9-982D-4742-8E02-253A80BBE485}" destId="{E78C0FBB-1706-42A3-B28C-9915A16BBE1D}" srcOrd="0" destOrd="0" presId="urn:microsoft.com/office/officeart/2005/8/layout/vList2"/>
    <dgm:cxn modelId="{1CFBFE9D-4762-460B-B32C-69D85AD2FF7D}" srcId="{2D48C62B-D6DD-46C1-AD2D-4EEE0DE0F686}" destId="{893D314A-DB9F-403A-B6AE-8113DACDA870}" srcOrd="2" destOrd="0" parTransId="{3737CECA-E2FF-4517-8ED3-597D727CBAC3}" sibTransId="{03E87101-598B-42A4-9710-C966A789C574}"/>
    <dgm:cxn modelId="{4D46AD5A-5349-4439-A40C-D87677A20A6A}" type="presParOf" srcId="{D95F1D43-6D79-4A34-BF32-AB8324A5E5EB}" destId="{E78C0FBB-1706-42A3-B28C-9915A16BBE1D}" srcOrd="0" destOrd="0" presId="urn:microsoft.com/office/officeart/2005/8/layout/vList2"/>
    <dgm:cxn modelId="{0057566F-4767-4DDF-843A-4F72DECDA0E0}" type="presParOf" srcId="{D95F1D43-6D79-4A34-BF32-AB8324A5E5EB}" destId="{568FFB10-8E5E-4567-B7EE-1801AC69B8FF}" srcOrd="1" destOrd="0" presId="urn:microsoft.com/office/officeart/2005/8/layout/vList2"/>
    <dgm:cxn modelId="{04A80E8A-582D-402C-AC3C-1E233E32F27D}" type="presParOf" srcId="{D95F1D43-6D79-4A34-BF32-AB8324A5E5EB}" destId="{4D51FB46-9470-416B-9516-5BD68CFCCBFB}" srcOrd="2" destOrd="0" presId="urn:microsoft.com/office/officeart/2005/8/layout/vList2"/>
    <dgm:cxn modelId="{8E8072EF-F1BB-45FF-B5F7-03954D2A89FF}" type="presParOf" srcId="{D95F1D43-6D79-4A34-BF32-AB8324A5E5EB}" destId="{D4AC62B9-9A61-47AA-8207-660C745178BD}" srcOrd="3" destOrd="0" presId="urn:microsoft.com/office/officeart/2005/8/layout/vList2"/>
    <dgm:cxn modelId="{ABD904E4-35E4-4DAE-91C7-EE7A62A500D0}" type="presParOf" srcId="{D95F1D43-6D79-4A34-BF32-AB8324A5E5EB}" destId="{8CCE3BA2-B121-4B83-97F9-5384B7F01398}" srcOrd="4" destOrd="0" presId="urn:microsoft.com/office/officeart/2005/8/layout/vList2"/>
    <dgm:cxn modelId="{FACCEF84-2DE2-45A8-96B9-FB9F48AECCC0}" type="presParOf" srcId="{D95F1D43-6D79-4A34-BF32-AB8324A5E5EB}" destId="{A689C0B3-E053-40D5-BBE4-3889BEAFB30F}" srcOrd="5" destOrd="0" presId="urn:microsoft.com/office/officeart/2005/8/layout/vList2"/>
    <dgm:cxn modelId="{90420BCF-43F1-44A6-99D8-5EE662A2BC5E}" type="presParOf" srcId="{D95F1D43-6D79-4A34-BF32-AB8324A5E5EB}" destId="{045B24C7-7ACF-45A2-A94C-8BBC09F138CF}" srcOrd="6" destOrd="0" presId="urn:microsoft.com/office/officeart/2005/8/layout/vList2"/>
    <dgm:cxn modelId="{FFA206D2-0AEC-49CD-BA9E-BF0CE1BE99CC}" type="presParOf" srcId="{D95F1D43-6D79-4A34-BF32-AB8324A5E5EB}" destId="{97CC1AF1-168F-4EFA-844D-BA17CC4B80D3}"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61F079-F046-4B1B-8541-82DA6C2AA6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854C411D-7DF3-4DF8-85FE-4D06A23719A4}">
      <dgm:prSet/>
      <dgm:spPr>
        <a:solidFill>
          <a:schemeClr val="accent2"/>
        </a:solidFill>
      </dgm:spPr>
      <dgm:t>
        <a:bodyPr/>
        <a:lstStyle/>
        <a:p>
          <a:pPr rtl="0"/>
          <a:r>
            <a:rPr lang="en-GB" b="1" dirty="0" smtClean="0"/>
            <a:t>Relevance of Bioenergy to the target and </a:t>
          </a:r>
          <a:br>
            <a:rPr lang="en-GB" b="1" dirty="0" smtClean="0"/>
          </a:br>
          <a:r>
            <a:rPr lang="en-GB" b="1" dirty="0" smtClean="0"/>
            <a:t>needs of the Region</a:t>
          </a:r>
          <a:endParaRPr lang="fr-FR" dirty="0"/>
        </a:p>
      </dgm:t>
    </dgm:pt>
    <dgm:pt modelId="{C04605DE-92AC-46E8-89F0-D8AAAFD878A6}" type="parTrans" cxnId="{ADF21895-CC2F-435B-AC3C-20E9E658E2F9}">
      <dgm:prSet/>
      <dgm:spPr/>
      <dgm:t>
        <a:bodyPr/>
        <a:lstStyle/>
        <a:p>
          <a:endParaRPr lang="fr-FR"/>
        </a:p>
      </dgm:t>
    </dgm:pt>
    <dgm:pt modelId="{57D286B6-80DD-4EEB-A3B9-3ADB972F2EBE}" type="sibTrans" cxnId="{ADF21895-CC2F-435B-AC3C-20E9E658E2F9}">
      <dgm:prSet/>
      <dgm:spPr/>
      <dgm:t>
        <a:bodyPr/>
        <a:lstStyle/>
        <a:p>
          <a:endParaRPr lang="fr-FR"/>
        </a:p>
      </dgm:t>
    </dgm:pt>
    <dgm:pt modelId="{6D67B348-66C2-4D10-BD70-DC49C87C745A}">
      <dgm:prSet/>
      <dgm:spPr/>
      <dgm:t>
        <a:bodyPr/>
        <a:lstStyle/>
        <a:p>
          <a:pPr rtl="0"/>
          <a:r>
            <a:rPr lang="en-GB" b="1" i="1" dirty="0" smtClean="0"/>
            <a:t>Improve government budgets, balance of payment and energy security</a:t>
          </a:r>
          <a:endParaRPr lang="fr-FR" dirty="0"/>
        </a:p>
      </dgm:t>
    </dgm:pt>
    <dgm:pt modelId="{CCB020D3-8185-4143-A547-09F92EA0E395}" type="parTrans" cxnId="{0CAA4219-A252-440F-AB87-2FD4F18A4C5E}">
      <dgm:prSet/>
      <dgm:spPr/>
      <dgm:t>
        <a:bodyPr/>
        <a:lstStyle/>
        <a:p>
          <a:endParaRPr lang="fr-FR"/>
        </a:p>
      </dgm:t>
    </dgm:pt>
    <dgm:pt modelId="{66A3ED19-0724-4F5F-AF61-B94DBA946057}" type="sibTrans" cxnId="{0CAA4219-A252-440F-AB87-2FD4F18A4C5E}">
      <dgm:prSet/>
      <dgm:spPr/>
      <dgm:t>
        <a:bodyPr/>
        <a:lstStyle/>
        <a:p>
          <a:endParaRPr lang="fr-FR"/>
        </a:p>
      </dgm:t>
    </dgm:pt>
    <dgm:pt modelId="{E7BA9047-9C22-4E01-8395-785C0CF08033}">
      <dgm:prSet/>
      <dgm:spPr>
        <a:solidFill>
          <a:schemeClr val="accent3">
            <a:lumMod val="40000"/>
            <a:lumOff val="60000"/>
          </a:schemeClr>
        </a:solidFill>
      </dgm:spPr>
      <dgm:t>
        <a:bodyPr/>
        <a:lstStyle/>
        <a:p>
          <a:pPr rtl="0"/>
          <a:r>
            <a:rPr lang="en-GB" dirty="0" smtClean="0"/>
            <a:t>Utilisation of domestic and agro processing wastes for energy applications might result in savings for national governments, reduced foreign expenditure, reduced subsidies for imported fuels and improved budget controls. </a:t>
          </a:r>
          <a:endParaRPr lang="fr-FR" dirty="0"/>
        </a:p>
      </dgm:t>
    </dgm:pt>
    <dgm:pt modelId="{454A3BAB-5458-45C9-B77D-DCD6F52C72E6}" type="parTrans" cxnId="{24F111B1-4BF2-4F70-BA90-D7C72EAB2256}">
      <dgm:prSet/>
      <dgm:spPr/>
      <dgm:t>
        <a:bodyPr/>
        <a:lstStyle/>
        <a:p>
          <a:endParaRPr lang="fr-FR"/>
        </a:p>
      </dgm:t>
    </dgm:pt>
    <dgm:pt modelId="{9DDF8160-0B6C-4AC3-A080-2739B608EA0B}" type="sibTrans" cxnId="{24F111B1-4BF2-4F70-BA90-D7C72EAB2256}">
      <dgm:prSet/>
      <dgm:spPr/>
      <dgm:t>
        <a:bodyPr/>
        <a:lstStyle/>
        <a:p>
          <a:endParaRPr lang="fr-FR"/>
        </a:p>
      </dgm:t>
    </dgm:pt>
    <dgm:pt modelId="{FF4DCAD3-1F6E-4E8A-A247-D682DC1AF9BF}">
      <dgm:prSet/>
      <dgm:spPr/>
      <dgm:t>
        <a:bodyPr/>
        <a:lstStyle/>
        <a:p>
          <a:pPr rtl="0"/>
          <a:r>
            <a:rPr lang="en-GB" b="1" i="1" smtClean="0"/>
            <a:t>Impacts on biodiversity and natural resource management and contribution to climate change mitigation</a:t>
          </a:r>
          <a:r>
            <a:rPr lang="en-GB" smtClean="0"/>
            <a:t> </a:t>
          </a:r>
          <a:endParaRPr lang="fr-FR"/>
        </a:p>
      </dgm:t>
    </dgm:pt>
    <dgm:pt modelId="{4AA60E87-F855-45EB-909F-8B692012BC60}" type="parTrans" cxnId="{57796A27-9F59-4F46-A15B-C06B75363C19}">
      <dgm:prSet/>
      <dgm:spPr/>
      <dgm:t>
        <a:bodyPr/>
        <a:lstStyle/>
        <a:p>
          <a:endParaRPr lang="fr-FR"/>
        </a:p>
      </dgm:t>
    </dgm:pt>
    <dgm:pt modelId="{B907A6A3-AC0C-4E88-8D6D-1C2DF3F7C0D3}" type="sibTrans" cxnId="{57796A27-9F59-4F46-A15B-C06B75363C19}">
      <dgm:prSet/>
      <dgm:spPr/>
      <dgm:t>
        <a:bodyPr/>
        <a:lstStyle/>
        <a:p>
          <a:endParaRPr lang="fr-FR"/>
        </a:p>
      </dgm:t>
    </dgm:pt>
    <dgm:pt modelId="{10ABA594-E974-45EB-B733-D238DAABAD22}">
      <dgm:prSet/>
      <dgm:spPr>
        <a:solidFill>
          <a:schemeClr val="accent3">
            <a:lumMod val="40000"/>
            <a:lumOff val="60000"/>
          </a:schemeClr>
        </a:solidFill>
      </dgm:spPr>
      <dgm:t>
        <a:bodyPr/>
        <a:lstStyle/>
        <a:p>
          <a:pPr rtl="0"/>
          <a:r>
            <a:rPr lang="en-GB" dirty="0" smtClean="0"/>
            <a:t>By adopting policies that ban the poor practices of slash and burn practices as a way to clear land. </a:t>
          </a:r>
          <a:r>
            <a:rPr lang="en-GB" b="1" i="1" dirty="0" smtClean="0"/>
            <a:t> </a:t>
          </a:r>
          <a:endParaRPr lang="fr-FR" dirty="0"/>
        </a:p>
      </dgm:t>
    </dgm:pt>
    <dgm:pt modelId="{3AF4D0D7-4073-4304-85B3-2C8FB49968A7}" type="parTrans" cxnId="{AD5851F1-4E02-4D5D-9E2C-D447F960DF8B}">
      <dgm:prSet/>
      <dgm:spPr/>
      <dgm:t>
        <a:bodyPr/>
        <a:lstStyle/>
        <a:p>
          <a:endParaRPr lang="fr-FR"/>
        </a:p>
      </dgm:t>
    </dgm:pt>
    <dgm:pt modelId="{9807F302-4354-43FF-BDC6-A0C23DF1FD11}" type="sibTrans" cxnId="{AD5851F1-4E02-4D5D-9E2C-D447F960DF8B}">
      <dgm:prSet/>
      <dgm:spPr/>
      <dgm:t>
        <a:bodyPr/>
        <a:lstStyle/>
        <a:p>
          <a:endParaRPr lang="fr-FR"/>
        </a:p>
      </dgm:t>
    </dgm:pt>
    <dgm:pt modelId="{E2050C1A-4DE4-4622-8602-9DB8FCD1A153}" type="pres">
      <dgm:prSet presAssocID="{E961F079-F046-4B1B-8541-82DA6C2AA616}" presName="linear" presStyleCnt="0">
        <dgm:presLayoutVars>
          <dgm:animLvl val="lvl"/>
          <dgm:resizeHandles val="exact"/>
        </dgm:presLayoutVars>
      </dgm:prSet>
      <dgm:spPr/>
      <dgm:t>
        <a:bodyPr/>
        <a:lstStyle/>
        <a:p>
          <a:endParaRPr lang="en-US"/>
        </a:p>
      </dgm:t>
    </dgm:pt>
    <dgm:pt modelId="{3AC900A7-1057-47C5-97B3-F9AA078D8C8F}" type="pres">
      <dgm:prSet presAssocID="{854C411D-7DF3-4DF8-85FE-4D06A23719A4}" presName="parentText" presStyleLbl="node1" presStyleIdx="0" presStyleCnt="3">
        <dgm:presLayoutVars>
          <dgm:chMax val="0"/>
          <dgm:bulletEnabled val="1"/>
        </dgm:presLayoutVars>
      </dgm:prSet>
      <dgm:spPr/>
      <dgm:t>
        <a:bodyPr/>
        <a:lstStyle/>
        <a:p>
          <a:endParaRPr lang="en-US"/>
        </a:p>
      </dgm:t>
    </dgm:pt>
    <dgm:pt modelId="{D17C8C22-05ED-4933-94E8-AB6F9B897397}" type="pres">
      <dgm:prSet presAssocID="{57D286B6-80DD-4EEB-A3B9-3ADB972F2EBE}" presName="spacer" presStyleCnt="0"/>
      <dgm:spPr/>
    </dgm:pt>
    <dgm:pt modelId="{2497540B-5EC6-4DC6-A885-A29FC9D569CC}" type="pres">
      <dgm:prSet presAssocID="{6D67B348-66C2-4D10-BD70-DC49C87C745A}" presName="parentText" presStyleLbl="node1" presStyleIdx="1" presStyleCnt="3">
        <dgm:presLayoutVars>
          <dgm:chMax val="0"/>
          <dgm:bulletEnabled val="1"/>
        </dgm:presLayoutVars>
      </dgm:prSet>
      <dgm:spPr/>
      <dgm:t>
        <a:bodyPr/>
        <a:lstStyle/>
        <a:p>
          <a:endParaRPr lang="en-US"/>
        </a:p>
      </dgm:t>
    </dgm:pt>
    <dgm:pt modelId="{57FC5D4B-DBB9-420A-87A7-27EE2C0DC1F4}" type="pres">
      <dgm:prSet presAssocID="{6D67B348-66C2-4D10-BD70-DC49C87C745A}" presName="childText" presStyleLbl="revTx" presStyleIdx="0" presStyleCnt="2">
        <dgm:presLayoutVars>
          <dgm:bulletEnabled val="1"/>
        </dgm:presLayoutVars>
      </dgm:prSet>
      <dgm:spPr/>
      <dgm:t>
        <a:bodyPr/>
        <a:lstStyle/>
        <a:p>
          <a:endParaRPr lang="en-US"/>
        </a:p>
      </dgm:t>
    </dgm:pt>
    <dgm:pt modelId="{67EA9CB7-37F3-4BF6-AB62-7DDC08F5F9B1}" type="pres">
      <dgm:prSet presAssocID="{FF4DCAD3-1F6E-4E8A-A247-D682DC1AF9BF}" presName="parentText" presStyleLbl="node1" presStyleIdx="2" presStyleCnt="3">
        <dgm:presLayoutVars>
          <dgm:chMax val="0"/>
          <dgm:bulletEnabled val="1"/>
        </dgm:presLayoutVars>
      </dgm:prSet>
      <dgm:spPr/>
      <dgm:t>
        <a:bodyPr/>
        <a:lstStyle/>
        <a:p>
          <a:endParaRPr lang="en-US"/>
        </a:p>
      </dgm:t>
    </dgm:pt>
    <dgm:pt modelId="{A50F1CE0-12DC-45DC-8917-D2F1E8354B0F}" type="pres">
      <dgm:prSet presAssocID="{FF4DCAD3-1F6E-4E8A-A247-D682DC1AF9BF}" presName="childText" presStyleLbl="revTx" presStyleIdx="1" presStyleCnt="2">
        <dgm:presLayoutVars>
          <dgm:bulletEnabled val="1"/>
        </dgm:presLayoutVars>
      </dgm:prSet>
      <dgm:spPr/>
      <dgm:t>
        <a:bodyPr/>
        <a:lstStyle/>
        <a:p>
          <a:endParaRPr lang="en-US"/>
        </a:p>
      </dgm:t>
    </dgm:pt>
  </dgm:ptLst>
  <dgm:cxnLst>
    <dgm:cxn modelId="{9D0C8AC2-C123-419E-9DD2-3735C6D61483}" type="presOf" srcId="{FF4DCAD3-1F6E-4E8A-A247-D682DC1AF9BF}" destId="{67EA9CB7-37F3-4BF6-AB62-7DDC08F5F9B1}" srcOrd="0" destOrd="0" presId="urn:microsoft.com/office/officeart/2005/8/layout/vList2"/>
    <dgm:cxn modelId="{57796A27-9F59-4F46-A15B-C06B75363C19}" srcId="{E961F079-F046-4B1B-8541-82DA6C2AA616}" destId="{FF4DCAD3-1F6E-4E8A-A247-D682DC1AF9BF}" srcOrd="2" destOrd="0" parTransId="{4AA60E87-F855-45EB-909F-8B692012BC60}" sibTransId="{B907A6A3-AC0C-4E88-8D6D-1C2DF3F7C0D3}"/>
    <dgm:cxn modelId="{24F111B1-4BF2-4F70-BA90-D7C72EAB2256}" srcId="{6D67B348-66C2-4D10-BD70-DC49C87C745A}" destId="{E7BA9047-9C22-4E01-8395-785C0CF08033}" srcOrd="0" destOrd="0" parTransId="{454A3BAB-5458-45C9-B77D-DCD6F52C72E6}" sibTransId="{9DDF8160-0B6C-4AC3-A080-2739B608EA0B}"/>
    <dgm:cxn modelId="{0CAA4219-A252-440F-AB87-2FD4F18A4C5E}" srcId="{E961F079-F046-4B1B-8541-82DA6C2AA616}" destId="{6D67B348-66C2-4D10-BD70-DC49C87C745A}" srcOrd="1" destOrd="0" parTransId="{CCB020D3-8185-4143-A547-09F92EA0E395}" sibTransId="{66A3ED19-0724-4F5F-AF61-B94DBA946057}"/>
    <dgm:cxn modelId="{2A6407AA-5F97-4334-A348-9125017FFAA3}" type="presOf" srcId="{854C411D-7DF3-4DF8-85FE-4D06A23719A4}" destId="{3AC900A7-1057-47C5-97B3-F9AA078D8C8F}" srcOrd="0" destOrd="0" presId="urn:microsoft.com/office/officeart/2005/8/layout/vList2"/>
    <dgm:cxn modelId="{ADF21895-CC2F-435B-AC3C-20E9E658E2F9}" srcId="{E961F079-F046-4B1B-8541-82DA6C2AA616}" destId="{854C411D-7DF3-4DF8-85FE-4D06A23719A4}" srcOrd="0" destOrd="0" parTransId="{C04605DE-92AC-46E8-89F0-D8AAAFD878A6}" sibTransId="{57D286B6-80DD-4EEB-A3B9-3ADB972F2EBE}"/>
    <dgm:cxn modelId="{4385393E-5C69-45C5-BCF4-FF6BA2E8E235}" type="presOf" srcId="{E7BA9047-9C22-4E01-8395-785C0CF08033}" destId="{57FC5D4B-DBB9-420A-87A7-27EE2C0DC1F4}" srcOrd="0" destOrd="0" presId="urn:microsoft.com/office/officeart/2005/8/layout/vList2"/>
    <dgm:cxn modelId="{0799FE9D-34EC-44A7-85D2-E8DFC8E5D0EC}" type="presOf" srcId="{10ABA594-E974-45EB-B733-D238DAABAD22}" destId="{A50F1CE0-12DC-45DC-8917-D2F1E8354B0F}" srcOrd="0" destOrd="0" presId="urn:microsoft.com/office/officeart/2005/8/layout/vList2"/>
    <dgm:cxn modelId="{2E0E0C46-CDB8-4994-8980-9AF9C0856148}" type="presOf" srcId="{E961F079-F046-4B1B-8541-82DA6C2AA616}" destId="{E2050C1A-4DE4-4622-8602-9DB8FCD1A153}" srcOrd="0" destOrd="0" presId="urn:microsoft.com/office/officeart/2005/8/layout/vList2"/>
    <dgm:cxn modelId="{AD5851F1-4E02-4D5D-9E2C-D447F960DF8B}" srcId="{FF4DCAD3-1F6E-4E8A-A247-D682DC1AF9BF}" destId="{10ABA594-E974-45EB-B733-D238DAABAD22}" srcOrd="0" destOrd="0" parTransId="{3AF4D0D7-4073-4304-85B3-2C8FB49968A7}" sibTransId="{9807F302-4354-43FF-BDC6-A0C23DF1FD11}"/>
    <dgm:cxn modelId="{72869417-46DD-4767-84EF-D88D7D588F7A}" type="presOf" srcId="{6D67B348-66C2-4D10-BD70-DC49C87C745A}" destId="{2497540B-5EC6-4DC6-A885-A29FC9D569CC}" srcOrd="0" destOrd="0" presId="urn:microsoft.com/office/officeart/2005/8/layout/vList2"/>
    <dgm:cxn modelId="{8B8CD594-ECF2-40FA-BFA1-C9133A74C1E2}" type="presParOf" srcId="{E2050C1A-4DE4-4622-8602-9DB8FCD1A153}" destId="{3AC900A7-1057-47C5-97B3-F9AA078D8C8F}" srcOrd="0" destOrd="0" presId="urn:microsoft.com/office/officeart/2005/8/layout/vList2"/>
    <dgm:cxn modelId="{695379EE-ADC1-44F8-B7EB-134A5C0231CA}" type="presParOf" srcId="{E2050C1A-4DE4-4622-8602-9DB8FCD1A153}" destId="{D17C8C22-05ED-4933-94E8-AB6F9B897397}" srcOrd="1" destOrd="0" presId="urn:microsoft.com/office/officeart/2005/8/layout/vList2"/>
    <dgm:cxn modelId="{23C7C642-1552-42C9-B88C-F0E24C80CF7C}" type="presParOf" srcId="{E2050C1A-4DE4-4622-8602-9DB8FCD1A153}" destId="{2497540B-5EC6-4DC6-A885-A29FC9D569CC}" srcOrd="2" destOrd="0" presId="urn:microsoft.com/office/officeart/2005/8/layout/vList2"/>
    <dgm:cxn modelId="{B668FA8D-8350-4AD1-B963-44DA9EB44935}" type="presParOf" srcId="{E2050C1A-4DE4-4622-8602-9DB8FCD1A153}" destId="{57FC5D4B-DBB9-420A-87A7-27EE2C0DC1F4}" srcOrd="3" destOrd="0" presId="urn:microsoft.com/office/officeart/2005/8/layout/vList2"/>
    <dgm:cxn modelId="{137D6484-5570-41F1-B3FB-69CBE5E0014D}" type="presParOf" srcId="{E2050C1A-4DE4-4622-8602-9DB8FCD1A153}" destId="{67EA9CB7-37F3-4BF6-AB62-7DDC08F5F9B1}" srcOrd="4" destOrd="0" presId="urn:microsoft.com/office/officeart/2005/8/layout/vList2"/>
    <dgm:cxn modelId="{D1049A56-17D6-484B-B533-7BF98054667A}" type="presParOf" srcId="{E2050C1A-4DE4-4622-8602-9DB8FCD1A153}" destId="{A50F1CE0-12DC-45DC-8917-D2F1E8354B0F}"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CBC46-1EA8-4C50-BED1-460C222D99FF}">
      <dsp:nvSpPr>
        <dsp:cNvPr id="0" name=""/>
        <dsp:cNvSpPr/>
      </dsp:nvSpPr>
      <dsp:spPr>
        <a:xfrm>
          <a:off x="0" y="267929"/>
          <a:ext cx="3538736" cy="76576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By 2020, West Africa,  home to </a:t>
          </a:r>
          <a:r>
            <a:rPr lang="en-GB" sz="1400" kern="1200" dirty="0" err="1" smtClean="0"/>
            <a:t>appr</a:t>
          </a:r>
          <a:r>
            <a:rPr lang="en-GB" sz="1400" kern="1200" dirty="0" smtClean="0"/>
            <a:t>. 350 million peoples,  a 1/3 of the African.</a:t>
          </a:r>
          <a:endParaRPr lang="fr-FR" sz="1400" kern="1200" dirty="0"/>
        </a:p>
      </dsp:txBody>
      <dsp:txXfrm>
        <a:off x="37382" y="305311"/>
        <a:ext cx="3463972" cy="691000"/>
      </dsp:txXfrm>
    </dsp:sp>
    <dsp:sp modelId="{7EDC5620-27B3-46F4-9C94-0BE9B50BA4C3}">
      <dsp:nvSpPr>
        <dsp:cNvPr id="0" name=""/>
        <dsp:cNvSpPr/>
      </dsp:nvSpPr>
      <dsp:spPr>
        <a:xfrm>
          <a:off x="0" y="1074014"/>
          <a:ext cx="3538736" cy="76576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Considerable challenges; 11 of its 15 nations are Least Developed Countries (LDCs).</a:t>
          </a:r>
          <a:endParaRPr lang="fr-FR" sz="1400" kern="1200" dirty="0"/>
        </a:p>
      </dsp:txBody>
      <dsp:txXfrm>
        <a:off x="37382" y="1111396"/>
        <a:ext cx="3463972" cy="691000"/>
      </dsp:txXfrm>
    </dsp:sp>
    <dsp:sp modelId="{97C142CE-A9EB-4DD7-8D6F-7642BB6F3E13}">
      <dsp:nvSpPr>
        <dsp:cNvPr id="0" name=""/>
        <dsp:cNvSpPr/>
      </dsp:nvSpPr>
      <dsp:spPr>
        <a:xfrm>
          <a:off x="0" y="1880099"/>
          <a:ext cx="3538736" cy="76576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30 % of access to electricity;  wide gaps between urban and rural areas and between countries. </a:t>
          </a:r>
          <a:endParaRPr lang="fr-FR" sz="1400" kern="1200" dirty="0"/>
        </a:p>
      </dsp:txBody>
      <dsp:txXfrm>
        <a:off x="37382" y="1917481"/>
        <a:ext cx="3463972" cy="691000"/>
      </dsp:txXfrm>
    </dsp:sp>
    <dsp:sp modelId="{D0E6165E-D7FD-4716-B67E-429E4EE01F9E}">
      <dsp:nvSpPr>
        <dsp:cNvPr id="0" name=""/>
        <dsp:cNvSpPr/>
      </dsp:nvSpPr>
      <dsp:spPr>
        <a:xfrm>
          <a:off x="0" y="2686184"/>
          <a:ext cx="3538736" cy="76576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The rural poor spend more of their income on (poor quality) energy services than the better‐off spend on (better quality) services.</a:t>
          </a:r>
          <a:endParaRPr lang="fr-FR" sz="1400" kern="1200" dirty="0"/>
        </a:p>
      </dsp:txBody>
      <dsp:txXfrm>
        <a:off x="37382" y="2723566"/>
        <a:ext cx="3463972" cy="691000"/>
      </dsp:txXfrm>
    </dsp:sp>
    <dsp:sp modelId="{3EC9B309-B7C6-424A-BDFA-B681B11B8A44}">
      <dsp:nvSpPr>
        <dsp:cNvPr id="0" name=""/>
        <dsp:cNvSpPr/>
      </dsp:nvSpPr>
      <dsp:spPr>
        <a:xfrm>
          <a:off x="0" y="3492269"/>
          <a:ext cx="3538736" cy="76576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Traditional biomass accounts for 80%  of the energy for cooking (ECREEE, 2012).</a:t>
          </a:r>
          <a:endParaRPr lang="fr-FR" sz="1400" kern="1200" dirty="0"/>
        </a:p>
      </dsp:txBody>
      <dsp:txXfrm>
        <a:off x="37382" y="3529651"/>
        <a:ext cx="3463972" cy="691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B2278-FBD4-4E0D-9C09-C1E174D83237}">
      <dsp:nvSpPr>
        <dsp:cNvPr id="0" name=""/>
        <dsp:cNvSpPr/>
      </dsp:nvSpPr>
      <dsp:spPr>
        <a:xfrm>
          <a:off x="0" y="87318"/>
          <a:ext cx="8686800" cy="71954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GB" sz="3000" b="1" kern="1200" smtClean="0"/>
            <a:t>Energy access</a:t>
          </a:r>
          <a:endParaRPr lang="fr-FR" sz="3000" kern="1200"/>
        </a:p>
      </dsp:txBody>
      <dsp:txXfrm>
        <a:off x="35125" y="122443"/>
        <a:ext cx="8616550" cy="649299"/>
      </dsp:txXfrm>
    </dsp:sp>
    <dsp:sp modelId="{A77BB486-BA4F-48E5-ABEA-8B6D4C68648F}">
      <dsp:nvSpPr>
        <dsp:cNvPr id="0" name=""/>
        <dsp:cNvSpPr/>
      </dsp:nvSpPr>
      <dsp:spPr>
        <a:xfrm>
          <a:off x="0" y="806868"/>
          <a:ext cx="8686800" cy="353970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580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GB" sz="2300" kern="1200" dirty="0" smtClean="0"/>
            <a:t>Growing gap between predicted electricity demand, existing supply capacities and limited capital to invest. </a:t>
          </a:r>
          <a:endParaRPr lang="fr-FR" sz="2300" kern="1200" dirty="0"/>
        </a:p>
        <a:p>
          <a:pPr marL="228600" lvl="1" indent="-228600" algn="l" defTabSz="1022350" rtl="0">
            <a:lnSpc>
              <a:spcPct val="90000"/>
            </a:lnSpc>
            <a:spcBef>
              <a:spcPct val="0"/>
            </a:spcBef>
            <a:spcAft>
              <a:spcPct val="20000"/>
            </a:spcAft>
            <a:buChar char="••"/>
          </a:pPr>
          <a:r>
            <a:rPr lang="en-GB" sz="2300" kern="1200" dirty="0" smtClean="0"/>
            <a:t>The little energy that is generated is used inefficiently: an estimated 40% technical and commercial electricity losses. </a:t>
          </a:r>
          <a:endParaRPr lang="fr-FR" sz="2300" kern="1200" dirty="0"/>
        </a:p>
        <a:p>
          <a:pPr marL="228600" lvl="1" indent="-228600" algn="l" defTabSz="1022350" rtl="0">
            <a:lnSpc>
              <a:spcPct val="90000"/>
            </a:lnSpc>
            <a:spcBef>
              <a:spcPct val="0"/>
            </a:spcBef>
            <a:spcAft>
              <a:spcPct val="20000"/>
            </a:spcAft>
            <a:buChar char="••"/>
          </a:pPr>
          <a:r>
            <a:rPr lang="en-GB" sz="2300" kern="1200" dirty="0" smtClean="0"/>
            <a:t>In some countries even more than 90% of the electricity generation is satisfied by expensive imported diesel or heavy fuel</a:t>
          </a:r>
          <a:endParaRPr lang="fr-FR" sz="2300" kern="1200" dirty="0"/>
        </a:p>
        <a:p>
          <a:pPr marL="228600" lvl="1" indent="-228600" algn="l" defTabSz="1022350" rtl="0">
            <a:lnSpc>
              <a:spcPct val="90000"/>
            </a:lnSpc>
            <a:spcBef>
              <a:spcPct val="0"/>
            </a:spcBef>
            <a:spcAft>
              <a:spcPct val="20000"/>
            </a:spcAft>
            <a:buChar char="••"/>
          </a:pPr>
          <a:r>
            <a:rPr lang="en-GB" sz="2300" kern="1200" dirty="0" smtClean="0"/>
            <a:t>Rural electrification rate very low with less than 10% in Guinee Conakry, Niger, Liberia, Guinea-Bissau, Sierra Leone. </a:t>
          </a:r>
          <a:endParaRPr lang="fr-FR" sz="2300" kern="1200" dirty="0"/>
        </a:p>
        <a:p>
          <a:pPr marL="228600" lvl="1" indent="-228600" algn="l" defTabSz="1022350" rtl="0">
            <a:lnSpc>
              <a:spcPct val="90000"/>
            </a:lnSpc>
            <a:spcBef>
              <a:spcPct val="0"/>
            </a:spcBef>
            <a:spcAft>
              <a:spcPct val="20000"/>
            </a:spcAft>
            <a:buChar char="••"/>
          </a:pPr>
          <a:r>
            <a:rPr lang="en-GB" sz="2300" kern="1200" dirty="0" smtClean="0"/>
            <a:t>Lack of access to modern energy services is a critical barrier for education, health, income generation and gender.</a:t>
          </a:r>
          <a:endParaRPr lang="fr-FR" sz="2300" kern="1200" dirty="0"/>
        </a:p>
      </dsp:txBody>
      <dsp:txXfrm>
        <a:off x="0" y="806868"/>
        <a:ext cx="8686800" cy="3539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811DF-9063-43C6-9368-A22F516A1052}">
      <dsp:nvSpPr>
        <dsp:cNvPr id="0" name=""/>
        <dsp:cNvSpPr/>
      </dsp:nvSpPr>
      <dsp:spPr>
        <a:xfrm>
          <a:off x="0" y="40873"/>
          <a:ext cx="8229600" cy="99837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b="1" kern="1200" dirty="0" smtClean="0"/>
            <a:t>ECREEE Renewable Energy Policy (EREP) </a:t>
          </a:r>
          <a:endParaRPr lang="fr-FR" sz="1800" kern="1200" dirty="0"/>
        </a:p>
      </dsp:txBody>
      <dsp:txXfrm>
        <a:off x="48737" y="89610"/>
        <a:ext cx="8132126" cy="900901"/>
      </dsp:txXfrm>
    </dsp:sp>
    <dsp:sp modelId="{44BB1909-4E05-49DF-9FF0-C3FFD24744DB}">
      <dsp:nvSpPr>
        <dsp:cNvPr id="0" name=""/>
        <dsp:cNvSpPr/>
      </dsp:nvSpPr>
      <dsp:spPr>
        <a:xfrm>
          <a:off x="0" y="1091088"/>
          <a:ext cx="8229600" cy="998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t>The EREP vision is to secure an increasing and comprehensive share of the Member States’ energy supplies and services from timely, reliable, sufficient, cost-effective uses of renewable energy sources enabling:</a:t>
          </a:r>
          <a:endParaRPr lang="fr-FR" sz="1800" kern="1200" dirty="0"/>
        </a:p>
      </dsp:txBody>
      <dsp:txXfrm>
        <a:off x="48737" y="1139825"/>
        <a:ext cx="8132126" cy="900901"/>
      </dsp:txXfrm>
    </dsp:sp>
    <dsp:sp modelId="{3E639C30-F6AD-46F8-B369-D93CF7ECF518}">
      <dsp:nvSpPr>
        <dsp:cNvPr id="0" name=""/>
        <dsp:cNvSpPr/>
      </dsp:nvSpPr>
      <dsp:spPr>
        <a:xfrm>
          <a:off x="0" y="2089464"/>
          <a:ext cx="8229600" cy="67068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Universal access to electricity by 2030</a:t>
          </a:r>
          <a:endParaRPr lang="fr-FR" sz="1400" kern="1200" dirty="0"/>
        </a:p>
        <a:p>
          <a:pPr marL="114300" lvl="1" indent="-114300" algn="l" defTabSz="622300" rtl="0">
            <a:lnSpc>
              <a:spcPct val="90000"/>
            </a:lnSpc>
            <a:spcBef>
              <a:spcPct val="0"/>
            </a:spcBef>
            <a:spcAft>
              <a:spcPct val="20000"/>
            </a:spcAft>
            <a:buChar char="••"/>
          </a:pPr>
          <a:r>
            <a:rPr lang="en-US" sz="1400" kern="1200" dirty="0" smtClean="0"/>
            <a:t>A more sustainable and safe provision of domestic energy services for cooking thus achieving the objectives of the White Paper for access to modern energy services by 2020. </a:t>
          </a:r>
          <a:endParaRPr lang="fr-FR" sz="1400" kern="1200" dirty="0"/>
        </a:p>
      </dsp:txBody>
      <dsp:txXfrm>
        <a:off x="0" y="2089464"/>
        <a:ext cx="8229600" cy="670680"/>
      </dsp:txXfrm>
    </dsp:sp>
    <dsp:sp modelId="{42176680-EDC3-4522-8F9D-CED5A1E587BE}">
      <dsp:nvSpPr>
        <dsp:cNvPr id="0" name=""/>
        <dsp:cNvSpPr/>
      </dsp:nvSpPr>
      <dsp:spPr>
        <a:xfrm>
          <a:off x="0" y="2760144"/>
          <a:ext cx="8229600" cy="998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smtClean="0"/>
            <a:t>Three groups of targets are set by the EREP: </a:t>
          </a:r>
          <a:endParaRPr lang="fr-FR" sz="1800" kern="1200"/>
        </a:p>
      </dsp:txBody>
      <dsp:txXfrm>
        <a:off x="48737" y="2808881"/>
        <a:ext cx="8132126" cy="900901"/>
      </dsp:txXfrm>
    </dsp:sp>
    <dsp:sp modelId="{11F5ACFA-2E08-4031-B3D3-EA2A9A9F1D2A}">
      <dsp:nvSpPr>
        <dsp:cNvPr id="0" name=""/>
        <dsp:cNvSpPr/>
      </dsp:nvSpPr>
      <dsp:spPr>
        <a:xfrm>
          <a:off x="0" y="3758519"/>
          <a:ext cx="8229600" cy="72657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grid-connected renewable energy applications; </a:t>
          </a:r>
          <a:endParaRPr lang="fr-FR" sz="1400" kern="1200" dirty="0"/>
        </a:p>
        <a:p>
          <a:pPr marL="114300" lvl="1" indent="-114300" algn="l" defTabSz="622300" rtl="0">
            <a:lnSpc>
              <a:spcPct val="90000"/>
            </a:lnSpc>
            <a:spcBef>
              <a:spcPct val="0"/>
            </a:spcBef>
            <a:spcAft>
              <a:spcPct val="20000"/>
            </a:spcAft>
            <a:buChar char="••"/>
          </a:pPr>
          <a:r>
            <a:rPr lang="en-US" sz="1400" kern="1200" dirty="0" smtClean="0"/>
            <a:t>off-grid and stand-alone applications; and</a:t>
          </a:r>
          <a:endParaRPr lang="fr-FR" sz="1400" kern="1200" dirty="0"/>
        </a:p>
        <a:p>
          <a:pPr marL="114300" lvl="1" indent="-114300" algn="l" defTabSz="622300" rtl="0">
            <a:lnSpc>
              <a:spcPct val="90000"/>
            </a:lnSpc>
            <a:spcBef>
              <a:spcPct val="0"/>
            </a:spcBef>
            <a:spcAft>
              <a:spcPct val="20000"/>
            </a:spcAft>
            <a:buChar char="••"/>
          </a:pPr>
          <a:r>
            <a:rPr lang="nl-NL" sz="1400" kern="1200" dirty="0" smtClean="0"/>
            <a:t>domestic renewable energy applications. </a:t>
          </a:r>
          <a:endParaRPr lang="fr-FR" sz="1400" kern="1200" dirty="0"/>
        </a:p>
      </dsp:txBody>
      <dsp:txXfrm>
        <a:off x="0" y="3758519"/>
        <a:ext cx="8229600" cy="726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96BF9-F36F-41CD-801B-909606359231}">
      <dsp:nvSpPr>
        <dsp:cNvPr id="0" name=""/>
        <dsp:cNvSpPr/>
      </dsp:nvSpPr>
      <dsp:spPr>
        <a:xfrm>
          <a:off x="0" y="1880"/>
          <a:ext cx="8229600" cy="1053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1" kern="1200" smtClean="0"/>
            <a:t>ECREEE Energy Efficiency Policy Targets</a:t>
          </a:r>
          <a:endParaRPr lang="fr-FR" sz="1900" kern="1200"/>
        </a:p>
      </dsp:txBody>
      <dsp:txXfrm>
        <a:off x="51444" y="53324"/>
        <a:ext cx="8126712" cy="950952"/>
      </dsp:txXfrm>
    </dsp:sp>
    <dsp:sp modelId="{0F6339EF-6D3E-432D-91A2-0CDF0D17FF7F}">
      <dsp:nvSpPr>
        <dsp:cNvPr id="0" name=""/>
        <dsp:cNvSpPr/>
      </dsp:nvSpPr>
      <dsp:spPr>
        <a:xfrm>
          <a:off x="0" y="1110441"/>
          <a:ext cx="8229600" cy="105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dirty="0" smtClean="0"/>
            <a:t>The specific target of the regional policy is to implement efficiency measures that free-up 2000 MW of power generation capacity by 2020, through the following  actions:</a:t>
          </a:r>
          <a:endParaRPr lang="fr-FR" sz="1900" kern="1200" dirty="0"/>
        </a:p>
      </dsp:txBody>
      <dsp:txXfrm>
        <a:off x="51444" y="1161885"/>
        <a:ext cx="8126712" cy="950952"/>
      </dsp:txXfrm>
    </dsp:sp>
    <dsp:sp modelId="{222B92E4-FF28-4FCD-99BD-873CAA869452}">
      <dsp:nvSpPr>
        <dsp:cNvPr id="0" name=""/>
        <dsp:cNvSpPr/>
      </dsp:nvSpPr>
      <dsp:spPr>
        <a:xfrm>
          <a:off x="0" y="2164282"/>
          <a:ext cx="8229600" cy="235980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lighting: phase out inefficient incandescent bulbs by 2020;</a:t>
          </a:r>
          <a:endParaRPr lang="fr-FR" sz="1500" kern="1200" dirty="0"/>
        </a:p>
        <a:p>
          <a:pPr marL="114300" lvl="1" indent="-114300" algn="l" defTabSz="666750" rtl="0">
            <a:lnSpc>
              <a:spcPct val="90000"/>
            </a:lnSpc>
            <a:spcBef>
              <a:spcPct val="0"/>
            </a:spcBef>
            <a:spcAft>
              <a:spcPct val="20000"/>
            </a:spcAft>
            <a:buChar char="••"/>
          </a:pPr>
          <a:r>
            <a:rPr lang="en-US" sz="1500" kern="1200" dirty="0" smtClean="0"/>
            <a:t>electricity distribution: reduce losses in electricity distribution, from the current range of 15% to 40%, to under 10% by 2020;</a:t>
          </a:r>
          <a:endParaRPr lang="fr-FR" sz="1500" kern="1200" dirty="0"/>
        </a:p>
        <a:p>
          <a:pPr marL="114300" lvl="1" indent="-114300" algn="l" defTabSz="666750" rtl="0">
            <a:lnSpc>
              <a:spcPct val="90000"/>
            </a:lnSpc>
            <a:spcBef>
              <a:spcPct val="0"/>
            </a:spcBef>
            <a:spcAft>
              <a:spcPct val="20000"/>
            </a:spcAft>
            <a:buChar char="••"/>
          </a:pPr>
          <a:r>
            <a:rPr lang="en-US" sz="1500" kern="1200" dirty="0" smtClean="0"/>
            <a:t>cooking: achieve universal access to safe, clean, affordable, efficient and sustainable cooking for the entire population of ECOWAS, by 2030;</a:t>
          </a:r>
          <a:endParaRPr lang="fr-FR" sz="1500" kern="1200" dirty="0"/>
        </a:p>
        <a:p>
          <a:pPr marL="114300" lvl="1" indent="-114300" algn="l" defTabSz="666750" rtl="0">
            <a:lnSpc>
              <a:spcPct val="90000"/>
            </a:lnSpc>
            <a:spcBef>
              <a:spcPct val="0"/>
            </a:spcBef>
            <a:spcAft>
              <a:spcPct val="20000"/>
            </a:spcAft>
            <a:buChar char="••"/>
          </a:pPr>
          <a:r>
            <a:rPr lang="en-US" sz="1500" kern="1200" dirty="0" smtClean="0"/>
            <a:t>standards and labels: establish an ECOWAS Technical Committee for Energy Efficiency Standards and Labelling, and adopt initial region-wide standards and labels for major energy equipment;</a:t>
          </a:r>
          <a:endParaRPr lang="fr-FR" sz="1500" kern="1200" dirty="0"/>
        </a:p>
        <a:p>
          <a:pPr marL="114300" lvl="1" indent="-114300" algn="l" defTabSz="666750" rtl="0">
            <a:lnSpc>
              <a:spcPct val="90000"/>
            </a:lnSpc>
            <a:spcBef>
              <a:spcPct val="0"/>
            </a:spcBef>
            <a:spcAft>
              <a:spcPct val="20000"/>
            </a:spcAft>
            <a:buChar char="••"/>
          </a:pPr>
          <a:r>
            <a:rPr lang="en-US" sz="1500" kern="1200" dirty="0" smtClean="0"/>
            <a:t>Building Code: develop and adopt region-wide efficiency standards for buildings;</a:t>
          </a:r>
          <a:endParaRPr lang="fr-FR" sz="1500" kern="1200" dirty="0"/>
        </a:p>
        <a:p>
          <a:pPr marL="114300" lvl="1" indent="-114300" algn="l" defTabSz="666750" rtl="0">
            <a:lnSpc>
              <a:spcPct val="90000"/>
            </a:lnSpc>
            <a:spcBef>
              <a:spcPct val="0"/>
            </a:spcBef>
            <a:spcAft>
              <a:spcPct val="20000"/>
            </a:spcAft>
            <a:buChar char="••"/>
          </a:pPr>
          <a:r>
            <a:rPr lang="en-US" sz="1500" kern="1200" dirty="0" smtClean="0"/>
            <a:t>finance: create instruments for financing sustainable energy, establish a regional fund for the development and implementation of sustainable energy projects.</a:t>
          </a:r>
          <a:endParaRPr lang="fr-FR" sz="1500" kern="1200" dirty="0"/>
        </a:p>
      </dsp:txBody>
      <dsp:txXfrm>
        <a:off x="0" y="2164282"/>
        <a:ext cx="8229600" cy="2359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F2454-9F0B-4DF1-AE99-2B8890B8ADDD}">
      <dsp:nvSpPr>
        <dsp:cNvPr id="0" name=""/>
        <dsp:cNvSpPr/>
      </dsp:nvSpPr>
      <dsp:spPr>
        <a:xfrm>
          <a:off x="0" y="72471"/>
          <a:ext cx="8229600" cy="6715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dirty="0" smtClean="0"/>
            <a:t>Unmapped Biomass Resources</a:t>
          </a:r>
          <a:endParaRPr lang="fr-FR" sz="2800" kern="1200" dirty="0"/>
        </a:p>
      </dsp:txBody>
      <dsp:txXfrm>
        <a:off x="32784" y="105255"/>
        <a:ext cx="8164032" cy="606012"/>
      </dsp:txXfrm>
    </dsp:sp>
    <dsp:sp modelId="{EED5A068-EDC2-4A9A-ACC9-D9C9A77828BA}">
      <dsp:nvSpPr>
        <dsp:cNvPr id="0" name=""/>
        <dsp:cNvSpPr/>
      </dsp:nvSpPr>
      <dsp:spPr>
        <a:xfrm>
          <a:off x="0" y="744051"/>
          <a:ext cx="8229600" cy="370944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GB" sz="2200" kern="1200" smtClean="0"/>
            <a:t>The region holds more than 60% of the world production of cocoa (Ivory Coast, Ghana, Nigeria).</a:t>
          </a:r>
          <a:endParaRPr lang="fr-FR" sz="2200" kern="1200"/>
        </a:p>
        <a:p>
          <a:pPr marL="228600" lvl="1" indent="-228600" algn="l" defTabSz="977900" rtl="0">
            <a:lnSpc>
              <a:spcPct val="90000"/>
            </a:lnSpc>
            <a:spcBef>
              <a:spcPct val="0"/>
            </a:spcBef>
            <a:spcAft>
              <a:spcPct val="20000"/>
            </a:spcAft>
            <a:buChar char="••"/>
          </a:pPr>
          <a:r>
            <a:rPr lang="en-GB" sz="2200" kern="1200" smtClean="0"/>
            <a:t>World leader of cassava research and production (Nigeria) </a:t>
          </a:r>
          <a:endParaRPr lang="fr-FR" sz="2200" kern="1200"/>
        </a:p>
        <a:p>
          <a:pPr marL="228600" lvl="1" indent="-228600" algn="l" defTabSz="977900" rtl="0">
            <a:lnSpc>
              <a:spcPct val="90000"/>
            </a:lnSpc>
            <a:spcBef>
              <a:spcPct val="0"/>
            </a:spcBef>
            <a:spcAft>
              <a:spcPct val="20000"/>
            </a:spcAft>
            <a:buChar char="••"/>
          </a:pPr>
          <a:r>
            <a:rPr lang="en-GB" sz="2200" kern="1200" dirty="0" smtClean="0"/>
            <a:t>Good share of the world production of coffee, groundnuts, </a:t>
          </a:r>
          <a:r>
            <a:rPr lang="en-GB" sz="2200" kern="1200" dirty="0" err="1" smtClean="0"/>
            <a:t>sheanuts</a:t>
          </a:r>
          <a:r>
            <a:rPr lang="en-GB" sz="2200" kern="1200" dirty="0" smtClean="0"/>
            <a:t>, rice, millet, sorghum, cashew nuts, palm oil, coconuts, etc. </a:t>
          </a:r>
          <a:endParaRPr lang="fr-FR" sz="2200" kern="1200" dirty="0"/>
        </a:p>
        <a:p>
          <a:pPr marL="228600" lvl="1" indent="-228600" algn="l" defTabSz="977900" rtl="0">
            <a:lnSpc>
              <a:spcPct val="90000"/>
            </a:lnSpc>
            <a:spcBef>
              <a:spcPct val="0"/>
            </a:spcBef>
            <a:spcAft>
              <a:spcPct val="20000"/>
            </a:spcAft>
            <a:buChar char="••"/>
          </a:pPr>
          <a:r>
            <a:rPr lang="en-GB" sz="2200" kern="1200" smtClean="0"/>
            <a:t>Highest yield of sugar cane (135 ton per hectare in North Senegal as compared to a an average of 100 ton in Brazil </a:t>
          </a:r>
          <a:endParaRPr lang="fr-FR" sz="2200" kern="1200"/>
        </a:p>
        <a:p>
          <a:pPr marL="228600" lvl="1" indent="-228600" algn="l" defTabSz="977900" rtl="0">
            <a:lnSpc>
              <a:spcPct val="90000"/>
            </a:lnSpc>
            <a:spcBef>
              <a:spcPct val="0"/>
            </a:spcBef>
            <a:spcAft>
              <a:spcPct val="20000"/>
            </a:spcAft>
            <a:buChar char="••"/>
          </a:pPr>
          <a:r>
            <a:rPr lang="en-GB" sz="2200" kern="1200" smtClean="0"/>
            <a:t>Straw, husks, stalks, shells and other resources are rather burned or abandoned on the fields after  harvest while these resources could improve farmer’s revenues</a:t>
          </a:r>
          <a:endParaRPr lang="fr-FR" sz="2200" kern="1200"/>
        </a:p>
      </dsp:txBody>
      <dsp:txXfrm>
        <a:off x="0" y="744051"/>
        <a:ext cx="8229600" cy="3709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C82AE-D0AE-4101-95B8-2A8D81C8D938}">
      <dsp:nvSpPr>
        <dsp:cNvPr id="0" name=""/>
        <dsp:cNvSpPr/>
      </dsp:nvSpPr>
      <dsp:spPr>
        <a:xfrm>
          <a:off x="0" y="16768"/>
          <a:ext cx="8229600" cy="88744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GB" sz="3700" b="1" kern="1200" smtClean="0"/>
            <a:t>Knowing the resources</a:t>
          </a:r>
          <a:endParaRPr lang="fr-FR" sz="3700" kern="1200"/>
        </a:p>
      </dsp:txBody>
      <dsp:txXfrm>
        <a:off x="43321" y="60089"/>
        <a:ext cx="8142958" cy="800803"/>
      </dsp:txXfrm>
    </dsp:sp>
    <dsp:sp modelId="{8889D283-521D-4A50-B20A-8C338D3D1DF0}">
      <dsp:nvSpPr>
        <dsp:cNvPr id="0" name=""/>
        <dsp:cNvSpPr/>
      </dsp:nvSpPr>
      <dsp:spPr>
        <a:xfrm>
          <a:off x="0" y="904213"/>
          <a:ext cx="8229600" cy="3604981"/>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GB" sz="1800" kern="1200" dirty="0" smtClean="0"/>
            <a:t>Most of the food and export crops in the region are source of wastes and residues (cocoa, coffee, palm oil, ground nuts, rice, </a:t>
          </a:r>
          <a:r>
            <a:rPr lang="en-GB" sz="1800" kern="1200" dirty="0" err="1" smtClean="0"/>
            <a:t>sheanuts</a:t>
          </a:r>
          <a:r>
            <a:rPr lang="en-GB" sz="1800" kern="1200" dirty="0" smtClean="0"/>
            <a:t>, </a:t>
          </a:r>
          <a:r>
            <a:rPr lang="en-GB" sz="1800" kern="1200" dirty="0" err="1" smtClean="0"/>
            <a:t>etc</a:t>
          </a:r>
          <a:r>
            <a:rPr lang="en-GB" sz="1800" kern="1200" dirty="0" smtClean="0"/>
            <a:t>) that require marginal investments to be collected for energy production.</a:t>
          </a:r>
          <a:endParaRPr lang="fr-FR" sz="1800" kern="1200" dirty="0"/>
        </a:p>
        <a:p>
          <a:pPr marL="171450" lvl="1" indent="-171450" algn="l" defTabSz="800100" rtl="0">
            <a:lnSpc>
              <a:spcPct val="90000"/>
            </a:lnSpc>
            <a:spcBef>
              <a:spcPct val="0"/>
            </a:spcBef>
            <a:spcAft>
              <a:spcPct val="20000"/>
            </a:spcAft>
            <a:buChar char="••"/>
          </a:pPr>
          <a:r>
            <a:rPr lang="en-GB" sz="1800" kern="1200" dirty="0" smtClean="0"/>
            <a:t>Most of the infrastructure for export exists already as in the case of coffee, cacao, groundnuts, cotton, </a:t>
          </a:r>
          <a:r>
            <a:rPr lang="en-GB" sz="1800" kern="1200" dirty="0" err="1" smtClean="0"/>
            <a:t>sheanut</a:t>
          </a:r>
          <a:r>
            <a:rPr lang="en-GB" sz="1800" kern="1200" dirty="0" smtClean="0"/>
            <a:t>, cashew, etc. </a:t>
          </a:r>
          <a:endParaRPr lang="fr-FR" sz="1800" kern="1200" dirty="0"/>
        </a:p>
        <a:p>
          <a:pPr marL="171450" lvl="1" indent="-171450" algn="l" defTabSz="800100" rtl="0">
            <a:lnSpc>
              <a:spcPct val="90000"/>
            </a:lnSpc>
            <a:spcBef>
              <a:spcPct val="0"/>
            </a:spcBef>
            <a:spcAft>
              <a:spcPct val="20000"/>
            </a:spcAft>
            <a:buChar char="••"/>
          </a:pPr>
          <a:r>
            <a:rPr lang="en-GB" sz="1800" kern="1200" dirty="0" smtClean="0"/>
            <a:t>These individual and collective infrastructures (drying, grading, pressing, </a:t>
          </a:r>
          <a:r>
            <a:rPr lang="en-GB" sz="1800" kern="1200" dirty="0" err="1" smtClean="0"/>
            <a:t>etc</a:t>
          </a:r>
          <a:r>
            <a:rPr lang="en-GB" sz="1800" kern="1200" dirty="0" smtClean="0"/>
            <a:t>) can serve as the backbone of the bioenergy supply chain in the Region and create more jobs. </a:t>
          </a:r>
          <a:endParaRPr lang="fr-FR" sz="1800" kern="1200" dirty="0"/>
        </a:p>
      </dsp:txBody>
      <dsp:txXfrm>
        <a:off x="0" y="904213"/>
        <a:ext cx="8229600" cy="36049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875B7-24CF-4BBD-9521-21117C6CD932}">
      <dsp:nvSpPr>
        <dsp:cNvPr id="0" name=""/>
        <dsp:cNvSpPr/>
      </dsp:nvSpPr>
      <dsp:spPr>
        <a:xfrm>
          <a:off x="0" y="163551"/>
          <a:ext cx="4038600" cy="13689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t>UEMOA /ITLIS study:  the potential from agricultural residues of 55 billion kWh per year, equivalent to 20.7 billion litres of diesel or 148 million barrels of oil</a:t>
          </a:r>
          <a:endParaRPr lang="fr-FR" sz="1600" kern="1200" dirty="0"/>
        </a:p>
      </dsp:txBody>
      <dsp:txXfrm>
        <a:off x="66824" y="230375"/>
        <a:ext cx="3904952" cy="1235252"/>
      </dsp:txXfrm>
    </dsp:sp>
    <dsp:sp modelId="{102839B6-43B8-407D-AB31-03FECCFCF622}">
      <dsp:nvSpPr>
        <dsp:cNvPr id="0" name=""/>
        <dsp:cNvSpPr/>
      </dsp:nvSpPr>
      <dsp:spPr>
        <a:xfrm>
          <a:off x="0" y="1578531"/>
          <a:ext cx="4038600" cy="13689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t>The  region could readily turn into a net energy exporter if solely 15%  of its biomass residues potential energy is exploited.</a:t>
          </a:r>
          <a:endParaRPr lang="fr-FR" sz="1600" kern="1200" dirty="0"/>
        </a:p>
      </dsp:txBody>
      <dsp:txXfrm>
        <a:off x="66824" y="1645355"/>
        <a:ext cx="3904952" cy="1235252"/>
      </dsp:txXfrm>
    </dsp:sp>
    <dsp:sp modelId="{1C3F5F40-844F-4B86-9FDB-4F1E9A814FA4}">
      <dsp:nvSpPr>
        <dsp:cNvPr id="0" name=""/>
        <dsp:cNvSpPr/>
      </dsp:nvSpPr>
      <dsp:spPr>
        <a:xfrm>
          <a:off x="0" y="2993511"/>
          <a:ext cx="4038600" cy="13689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t>At ECOWAS level, with the addition of humid and resource-rich countries such as Guinee </a:t>
          </a:r>
          <a:r>
            <a:rPr lang="en-GB" sz="1600" kern="1200" dirty="0" err="1" smtClean="0"/>
            <a:t>Conackry</a:t>
          </a:r>
          <a:r>
            <a:rPr lang="en-GB" sz="1600" kern="1200" dirty="0" smtClean="0"/>
            <a:t>, Liberia, Sierra Leone, Ghana and Nigeria, the potential for bioenergy could make the region an energy power house.</a:t>
          </a:r>
          <a:endParaRPr lang="fr-FR" sz="1600" kern="1200" dirty="0"/>
        </a:p>
      </dsp:txBody>
      <dsp:txXfrm>
        <a:off x="66824" y="3060335"/>
        <a:ext cx="3904952" cy="1235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0FBB-1706-42A3-B28C-9915A16BBE1D}">
      <dsp:nvSpPr>
        <dsp:cNvPr id="0" name=""/>
        <dsp:cNvSpPr/>
      </dsp:nvSpPr>
      <dsp:spPr>
        <a:xfrm>
          <a:off x="0" y="10430"/>
          <a:ext cx="8229600" cy="754777"/>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b="1" kern="1200" dirty="0" smtClean="0"/>
            <a:t>Relevance of Bioenergy to the target and needs of the Region</a:t>
          </a:r>
          <a:endParaRPr lang="fr-FR" sz="1900" kern="1200" dirty="0"/>
        </a:p>
      </dsp:txBody>
      <dsp:txXfrm>
        <a:off x="36845" y="47275"/>
        <a:ext cx="8155910" cy="681087"/>
      </dsp:txXfrm>
    </dsp:sp>
    <dsp:sp modelId="{4D51FB46-9470-416B-9516-5BD68CFCCBFB}">
      <dsp:nvSpPr>
        <dsp:cNvPr id="0" name=""/>
        <dsp:cNvSpPr/>
      </dsp:nvSpPr>
      <dsp:spPr>
        <a:xfrm>
          <a:off x="0" y="819928"/>
          <a:ext cx="82296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1" i="1" kern="1200" dirty="0" smtClean="0"/>
            <a:t>Decrease health diseases and improve gender implications</a:t>
          </a:r>
          <a:endParaRPr lang="fr-FR" sz="1900" kern="1200" dirty="0"/>
        </a:p>
      </dsp:txBody>
      <dsp:txXfrm>
        <a:off x="36845" y="856773"/>
        <a:ext cx="8155910" cy="681087"/>
      </dsp:txXfrm>
    </dsp:sp>
    <dsp:sp modelId="{D4AC62B9-9A61-47AA-8207-660C745178BD}">
      <dsp:nvSpPr>
        <dsp:cNvPr id="0" name=""/>
        <dsp:cNvSpPr/>
      </dsp:nvSpPr>
      <dsp:spPr>
        <a:xfrm>
          <a:off x="0" y="1574706"/>
          <a:ext cx="8229600" cy="688274"/>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GB" sz="1500" kern="1200" dirty="0" smtClean="0"/>
            <a:t>Yearly, thousands of West Africans die from respiratory diseases due to kitchen smoke while children and women spend a great amount of time collecting fire wood for daily subsistence at the detriment of education or other rewarding activities.. </a:t>
          </a:r>
          <a:endParaRPr lang="fr-FR" sz="1500" kern="1200" dirty="0"/>
        </a:p>
      </dsp:txBody>
      <dsp:txXfrm>
        <a:off x="0" y="1574706"/>
        <a:ext cx="8229600" cy="688274"/>
      </dsp:txXfrm>
    </dsp:sp>
    <dsp:sp modelId="{8CCE3BA2-B121-4B83-97F9-5384B7F01398}">
      <dsp:nvSpPr>
        <dsp:cNvPr id="0" name=""/>
        <dsp:cNvSpPr/>
      </dsp:nvSpPr>
      <dsp:spPr>
        <a:xfrm>
          <a:off x="0" y="2262981"/>
          <a:ext cx="82296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1" i="1" kern="1200" dirty="0" smtClean="0"/>
            <a:t>Attract investments to agriculture and improve sustainable land use and productivity</a:t>
          </a:r>
          <a:r>
            <a:rPr lang="en-GB" sz="1900" kern="1200" dirty="0" smtClean="0"/>
            <a:t> </a:t>
          </a:r>
          <a:endParaRPr lang="fr-FR" sz="1900" kern="1200" dirty="0"/>
        </a:p>
      </dsp:txBody>
      <dsp:txXfrm>
        <a:off x="36845" y="2299826"/>
        <a:ext cx="8155910" cy="681087"/>
      </dsp:txXfrm>
    </dsp:sp>
    <dsp:sp modelId="{045B24C7-7ACF-45A2-A94C-8BBC09F138CF}">
      <dsp:nvSpPr>
        <dsp:cNvPr id="0" name=""/>
        <dsp:cNvSpPr/>
      </dsp:nvSpPr>
      <dsp:spPr>
        <a:xfrm>
          <a:off x="0" y="3072479"/>
          <a:ext cx="82296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1" i="1" kern="1200" smtClean="0"/>
            <a:t>Improve food security</a:t>
          </a:r>
          <a:endParaRPr lang="fr-FR" sz="1900" kern="1200"/>
        </a:p>
      </dsp:txBody>
      <dsp:txXfrm>
        <a:off x="36845" y="3109324"/>
        <a:ext cx="8155910" cy="681087"/>
      </dsp:txXfrm>
    </dsp:sp>
    <dsp:sp modelId="{97CC1AF1-168F-4EFA-844D-BA17CC4B80D3}">
      <dsp:nvSpPr>
        <dsp:cNvPr id="0" name=""/>
        <dsp:cNvSpPr/>
      </dsp:nvSpPr>
      <dsp:spPr>
        <a:xfrm>
          <a:off x="0" y="3827257"/>
          <a:ext cx="8229600" cy="688274"/>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GB" sz="1500" kern="1200" dirty="0" smtClean="0"/>
            <a:t>Use of slurry (residues of biogas production) and nutritive ash (residues of gasification process) can improve greatly agriculture yields for the smallholders. Modern bioenergy strengthens equally commercial farming as it provides extra revenues for the farmers and enhance the environment.</a:t>
          </a:r>
          <a:endParaRPr lang="fr-FR" sz="1500" kern="1200" dirty="0"/>
        </a:p>
      </dsp:txBody>
      <dsp:txXfrm>
        <a:off x="0" y="3827257"/>
        <a:ext cx="8229600" cy="6882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900A7-1057-47C5-97B3-F9AA078D8C8F}">
      <dsp:nvSpPr>
        <dsp:cNvPr id="0" name=""/>
        <dsp:cNvSpPr/>
      </dsp:nvSpPr>
      <dsp:spPr>
        <a:xfrm>
          <a:off x="0" y="173057"/>
          <a:ext cx="8229600" cy="9149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kern="1200" dirty="0" smtClean="0"/>
            <a:t>Relevance of Bioenergy to the target and </a:t>
          </a:r>
          <a:br>
            <a:rPr lang="en-GB" sz="2300" b="1" kern="1200" dirty="0" smtClean="0"/>
          </a:br>
          <a:r>
            <a:rPr lang="en-GB" sz="2300" b="1" kern="1200" dirty="0" smtClean="0"/>
            <a:t>needs of the Region</a:t>
          </a:r>
          <a:endParaRPr lang="fr-FR" sz="2300" kern="1200" dirty="0"/>
        </a:p>
      </dsp:txBody>
      <dsp:txXfrm>
        <a:off x="44664" y="217721"/>
        <a:ext cx="8140272" cy="825612"/>
      </dsp:txXfrm>
    </dsp:sp>
    <dsp:sp modelId="{2497540B-5EC6-4DC6-A885-A29FC9D569CC}">
      <dsp:nvSpPr>
        <dsp:cNvPr id="0" name=""/>
        <dsp:cNvSpPr/>
      </dsp:nvSpPr>
      <dsp:spPr>
        <a:xfrm>
          <a:off x="0" y="1154237"/>
          <a:ext cx="8229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i="1" kern="1200" dirty="0" smtClean="0"/>
            <a:t>Improve government budgets, balance of payment and energy security</a:t>
          </a:r>
          <a:endParaRPr lang="fr-FR" sz="2300" kern="1200" dirty="0"/>
        </a:p>
      </dsp:txBody>
      <dsp:txXfrm>
        <a:off x="44664" y="1198901"/>
        <a:ext cx="8140272" cy="825612"/>
      </dsp:txXfrm>
    </dsp:sp>
    <dsp:sp modelId="{57FC5D4B-DBB9-420A-87A7-27EE2C0DC1F4}">
      <dsp:nvSpPr>
        <dsp:cNvPr id="0" name=""/>
        <dsp:cNvSpPr/>
      </dsp:nvSpPr>
      <dsp:spPr>
        <a:xfrm>
          <a:off x="0" y="2069177"/>
          <a:ext cx="8229600" cy="80937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GB" sz="1800" kern="1200" dirty="0" smtClean="0"/>
            <a:t>Utilisation of domestic and agro processing wastes for energy applications might result in savings for national governments, reduced foreign expenditure, reduced subsidies for imported fuels and improved budget controls. </a:t>
          </a:r>
          <a:endParaRPr lang="fr-FR" sz="1800" kern="1200" dirty="0"/>
        </a:p>
      </dsp:txBody>
      <dsp:txXfrm>
        <a:off x="0" y="2069177"/>
        <a:ext cx="8229600" cy="809370"/>
      </dsp:txXfrm>
    </dsp:sp>
    <dsp:sp modelId="{67EA9CB7-37F3-4BF6-AB62-7DDC08F5F9B1}">
      <dsp:nvSpPr>
        <dsp:cNvPr id="0" name=""/>
        <dsp:cNvSpPr/>
      </dsp:nvSpPr>
      <dsp:spPr>
        <a:xfrm>
          <a:off x="0" y="2878547"/>
          <a:ext cx="8229600"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i="1" kern="1200" smtClean="0"/>
            <a:t>Impacts on biodiversity and natural resource management and contribution to climate change mitigation</a:t>
          </a:r>
          <a:r>
            <a:rPr lang="en-GB" sz="2300" kern="1200" smtClean="0"/>
            <a:t> </a:t>
          </a:r>
          <a:endParaRPr lang="fr-FR" sz="2300" kern="1200"/>
        </a:p>
      </dsp:txBody>
      <dsp:txXfrm>
        <a:off x="44664" y="2923211"/>
        <a:ext cx="8140272" cy="825612"/>
      </dsp:txXfrm>
    </dsp:sp>
    <dsp:sp modelId="{A50F1CE0-12DC-45DC-8917-D2F1E8354B0F}">
      <dsp:nvSpPr>
        <dsp:cNvPr id="0" name=""/>
        <dsp:cNvSpPr/>
      </dsp:nvSpPr>
      <dsp:spPr>
        <a:xfrm>
          <a:off x="0" y="3793487"/>
          <a:ext cx="8229600" cy="559417"/>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GB" sz="1800" kern="1200" dirty="0" smtClean="0"/>
            <a:t>By adopting policies that ban the poor practices of slash and burn practices as a way to clear land. </a:t>
          </a:r>
          <a:r>
            <a:rPr lang="en-GB" sz="1800" b="1" i="1" kern="1200" dirty="0" smtClean="0"/>
            <a:t> </a:t>
          </a:r>
          <a:endParaRPr lang="fr-FR" sz="1800" kern="1200" dirty="0"/>
        </a:p>
      </dsp:txBody>
      <dsp:txXfrm>
        <a:off x="0" y="3793487"/>
        <a:ext cx="8229600" cy="5594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4988" cy="511175"/>
          </a:xfrm>
          <a:prstGeom prst="rect">
            <a:avLst/>
          </a:prstGeom>
        </p:spPr>
        <p:txBody>
          <a:bodyPr vert="horz" lIns="94265" tIns="47133" rIns="94265" bIns="47133" rtlCol="0"/>
          <a:lstStyle>
            <a:lvl1pPr algn="l" fontAlgn="auto">
              <a:spcBef>
                <a:spcPts val="0"/>
              </a:spcBef>
              <a:spcAft>
                <a:spcPts val="0"/>
              </a:spcAft>
              <a:defRPr sz="1200">
                <a:latin typeface="+mn-lt"/>
                <a:cs typeface="+mn-cs"/>
              </a:defRPr>
            </a:lvl1pPr>
          </a:lstStyle>
          <a:p>
            <a:pPr>
              <a:defRPr/>
            </a:pPr>
            <a:endParaRPr lang="pt-BR"/>
          </a:p>
        </p:txBody>
      </p:sp>
      <p:sp>
        <p:nvSpPr>
          <p:cNvPr id="3" name="Datumsplatzhalter 2"/>
          <p:cNvSpPr>
            <a:spLocks noGrp="1"/>
          </p:cNvSpPr>
          <p:nvPr>
            <p:ph type="dt" sz="quarter" idx="1"/>
          </p:nvPr>
        </p:nvSpPr>
        <p:spPr>
          <a:xfrm>
            <a:off x="4022725" y="0"/>
            <a:ext cx="3074988" cy="511175"/>
          </a:xfrm>
          <a:prstGeom prst="rect">
            <a:avLst/>
          </a:prstGeom>
        </p:spPr>
        <p:txBody>
          <a:bodyPr vert="horz" lIns="94265" tIns="47133" rIns="94265" bIns="47133" rtlCol="0"/>
          <a:lstStyle>
            <a:lvl1pPr algn="r" fontAlgn="auto">
              <a:spcBef>
                <a:spcPts val="0"/>
              </a:spcBef>
              <a:spcAft>
                <a:spcPts val="0"/>
              </a:spcAft>
              <a:defRPr sz="1200">
                <a:latin typeface="+mn-lt"/>
                <a:cs typeface="+mn-cs"/>
              </a:defRPr>
            </a:lvl1pPr>
          </a:lstStyle>
          <a:p>
            <a:pPr>
              <a:defRPr/>
            </a:pPr>
            <a:fld id="{D2B2AA3A-91B5-4BA5-8019-8D6E46037F18}" type="datetime1">
              <a:rPr lang="en-US"/>
              <a:pPr>
                <a:defRPr/>
              </a:pPr>
              <a:t>9/29/15</a:t>
            </a:fld>
            <a:endParaRPr lang="pt-BR"/>
          </a:p>
        </p:txBody>
      </p:sp>
      <p:sp>
        <p:nvSpPr>
          <p:cNvPr id="4" name="Fußzeilenplatzhalter 3"/>
          <p:cNvSpPr>
            <a:spLocks noGrp="1"/>
          </p:cNvSpPr>
          <p:nvPr>
            <p:ph type="ftr" sz="quarter" idx="2"/>
          </p:nvPr>
        </p:nvSpPr>
        <p:spPr>
          <a:xfrm>
            <a:off x="0" y="9721850"/>
            <a:ext cx="3074988" cy="511175"/>
          </a:xfrm>
          <a:prstGeom prst="rect">
            <a:avLst/>
          </a:prstGeom>
        </p:spPr>
        <p:txBody>
          <a:bodyPr vert="horz" lIns="94265" tIns="47133" rIns="94265" bIns="47133" rtlCol="0" anchor="b"/>
          <a:lstStyle>
            <a:lvl1pPr algn="l" fontAlgn="auto">
              <a:spcBef>
                <a:spcPts val="0"/>
              </a:spcBef>
              <a:spcAft>
                <a:spcPts val="0"/>
              </a:spcAft>
              <a:defRPr sz="1200">
                <a:latin typeface="+mn-lt"/>
                <a:cs typeface="+mn-cs"/>
              </a:defRPr>
            </a:lvl1pPr>
          </a:lstStyle>
          <a:p>
            <a:pPr>
              <a:defRPr/>
            </a:pPr>
            <a:endParaRPr lang="pt-BR"/>
          </a:p>
        </p:txBody>
      </p:sp>
      <p:sp>
        <p:nvSpPr>
          <p:cNvPr id="5" name="Foliennummernplatzhalter 4"/>
          <p:cNvSpPr>
            <a:spLocks noGrp="1"/>
          </p:cNvSpPr>
          <p:nvPr>
            <p:ph type="sldNum" sz="quarter" idx="3"/>
          </p:nvPr>
        </p:nvSpPr>
        <p:spPr>
          <a:xfrm>
            <a:off x="4022725" y="9721850"/>
            <a:ext cx="3074988" cy="511175"/>
          </a:xfrm>
          <a:prstGeom prst="rect">
            <a:avLst/>
          </a:prstGeom>
        </p:spPr>
        <p:txBody>
          <a:bodyPr vert="horz" lIns="94265" tIns="47133" rIns="94265" bIns="47133" rtlCol="0" anchor="b"/>
          <a:lstStyle>
            <a:lvl1pPr algn="r" fontAlgn="auto">
              <a:spcBef>
                <a:spcPts val="0"/>
              </a:spcBef>
              <a:spcAft>
                <a:spcPts val="0"/>
              </a:spcAft>
              <a:defRPr sz="1200">
                <a:latin typeface="+mn-lt"/>
                <a:cs typeface="+mn-cs"/>
              </a:defRPr>
            </a:lvl1pPr>
          </a:lstStyle>
          <a:p>
            <a:pPr>
              <a:defRPr/>
            </a:pPr>
            <a:fld id="{B18F4C60-C802-41B4-AA1B-EFC64B8EB81C}" type="slidenum">
              <a:rPr lang="pt-BR"/>
              <a:pPr>
                <a:defRPr/>
              </a:pPr>
              <a:t>‹#›</a:t>
            </a:fld>
            <a:endParaRPr lang="pt-BR"/>
          </a:p>
        </p:txBody>
      </p:sp>
    </p:spTree>
    <p:extLst>
      <p:ext uri="{BB962C8B-B14F-4D97-AF65-F5344CB8AC3E}">
        <p14:creationId xmlns:p14="http://schemas.microsoft.com/office/powerpoint/2010/main" val="12408003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4988" cy="511175"/>
          </a:xfrm>
          <a:prstGeom prst="rect">
            <a:avLst/>
          </a:prstGeom>
        </p:spPr>
        <p:txBody>
          <a:bodyPr vert="horz" lIns="94265" tIns="47133" rIns="94265" bIns="47133" rtlCol="0"/>
          <a:lstStyle>
            <a:lvl1pPr algn="l" fontAlgn="auto">
              <a:spcBef>
                <a:spcPts val="0"/>
              </a:spcBef>
              <a:spcAft>
                <a:spcPts val="0"/>
              </a:spcAft>
              <a:defRPr sz="1200">
                <a:latin typeface="+mn-lt"/>
                <a:cs typeface="+mn-cs"/>
              </a:defRPr>
            </a:lvl1pPr>
          </a:lstStyle>
          <a:p>
            <a:pPr>
              <a:defRPr/>
            </a:pPr>
            <a:endParaRPr lang="pt-BR"/>
          </a:p>
        </p:txBody>
      </p:sp>
      <p:sp>
        <p:nvSpPr>
          <p:cNvPr id="3" name="Datumsplatzhalter 2"/>
          <p:cNvSpPr>
            <a:spLocks noGrp="1"/>
          </p:cNvSpPr>
          <p:nvPr>
            <p:ph type="dt" idx="1"/>
          </p:nvPr>
        </p:nvSpPr>
        <p:spPr>
          <a:xfrm>
            <a:off x="4022725" y="0"/>
            <a:ext cx="3074988" cy="511175"/>
          </a:xfrm>
          <a:prstGeom prst="rect">
            <a:avLst/>
          </a:prstGeom>
        </p:spPr>
        <p:txBody>
          <a:bodyPr vert="horz" lIns="94265" tIns="47133" rIns="94265" bIns="47133" rtlCol="0"/>
          <a:lstStyle>
            <a:lvl1pPr algn="r" fontAlgn="auto">
              <a:spcBef>
                <a:spcPts val="0"/>
              </a:spcBef>
              <a:spcAft>
                <a:spcPts val="0"/>
              </a:spcAft>
              <a:defRPr sz="1200">
                <a:latin typeface="+mn-lt"/>
                <a:cs typeface="+mn-cs"/>
              </a:defRPr>
            </a:lvl1pPr>
          </a:lstStyle>
          <a:p>
            <a:pPr>
              <a:defRPr/>
            </a:pPr>
            <a:fld id="{005DDAE3-CC90-472D-8235-F798C9F36FB1}" type="datetime1">
              <a:rPr lang="en-US"/>
              <a:pPr>
                <a:defRPr/>
              </a:pPr>
              <a:t>9/29/15</a:t>
            </a:fld>
            <a:endParaRPr lang="pt-BR"/>
          </a:p>
        </p:txBody>
      </p:sp>
      <p:sp>
        <p:nvSpPr>
          <p:cNvPr id="4" name="Folienbildplatzhalt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4265" tIns="47133" rIns="94265" bIns="47133" rtlCol="0" anchor="ctr"/>
          <a:lstStyle/>
          <a:p>
            <a:pPr lvl="0"/>
            <a:endParaRPr lang="pt-BR" noProof="0"/>
          </a:p>
        </p:txBody>
      </p:sp>
      <p:sp>
        <p:nvSpPr>
          <p:cNvPr id="5" name="Notizenplatzhalter 4"/>
          <p:cNvSpPr>
            <a:spLocks noGrp="1"/>
          </p:cNvSpPr>
          <p:nvPr>
            <p:ph type="body" sz="quarter" idx="3"/>
          </p:nvPr>
        </p:nvSpPr>
        <p:spPr>
          <a:xfrm>
            <a:off x="711200" y="4860925"/>
            <a:ext cx="5678488" cy="4606925"/>
          </a:xfrm>
          <a:prstGeom prst="rect">
            <a:avLst/>
          </a:prstGeom>
        </p:spPr>
        <p:txBody>
          <a:bodyPr vert="horz" lIns="94265" tIns="47133" rIns="94265" bIns="47133"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pt-BR" noProof="0"/>
          </a:p>
        </p:txBody>
      </p:sp>
      <p:sp>
        <p:nvSpPr>
          <p:cNvPr id="6" name="Fußzeilenplatzhalter 5"/>
          <p:cNvSpPr>
            <a:spLocks noGrp="1"/>
          </p:cNvSpPr>
          <p:nvPr>
            <p:ph type="ftr" sz="quarter" idx="4"/>
          </p:nvPr>
        </p:nvSpPr>
        <p:spPr>
          <a:xfrm>
            <a:off x="0" y="9721850"/>
            <a:ext cx="3074988" cy="511175"/>
          </a:xfrm>
          <a:prstGeom prst="rect">
            <a:avLst/>
          </a:prstGeom>
        </p:spPr>
        <p:txBody>
          <a:bodyPr vert="horz" lIns="94265" tIns="47133" rIns="94265" bIns="47133" rtlCol="0" anchor="b"/>
          <a:lstStyle>
            <a:lvl1pPr algn="l" fontAlgn="auto">
              <a:spcBef>
                <a:spcPts val="0"/>
              </a:spcBef>
              <a:spcAft>
                <a:spcPts val="0"/>
              </a:spcAft>
              <a:defRPr sz="1200">
                <a:latin typeface="+mn-lt"/>
                <a:cs typeface="+mn-cs"/>
              </a:defRPr>
            </a:lvl1pPr>
          </a:lstStyle>
          <a:p>
            <a:pPr>
              <a:defRPr/>
            </a:pPr>
            <a:endParaRPr lang="pt-BR"/>
          </a:p>
        </p:txBody>
      </p:sp>
      <p:sp>
        <p:nvSpPr>
          <p:cNvPr id="7" name="Foliennummernplatzhalter 6"/>
          <p:cNvSpPr>
            <a:spLocks noGrp="1"/>
          </p:cNvSpPr>
          <p:nvPr>
            <p:ph type="sldNum" sz="quarter" idx="5"/>
          </p:nvPr>
        </p:nvSpPr>
        <p:spPr>
          <a:xfrm>
            <a:off x="4022725" y="9721850"/>
            <a:ext cx="3074988" cy="511175"/>
          </a:xfrm>
          <a:prstGeom prst="rect">
            <a:avLst/>
          </a:prstGeom>
        </p:spPr>
        <p:txBody>
          <a:bodyPr vert="horz" lIns="94265" tIns="47133" rIns="94265" bIns="47133" rtlCol="0" anchor="b"/>
          <a:lstStyle>
            <a:lvl1pPr algn="r" fontAlgn="auto">
              <a:spcBef>
                <a:spcPts val="0"/>
              </a:spcBef>
              <a:spcAft>
                <a:spcPts val="0"/>
              </a:spcAft>
              <a:defRPr sz="1200">
                <a:latin typeface="+mn-lt"/>
                <a:cs typeface="+mn-cs"/>
              </a:defRPr>
            </a:lvl1pPr>
          </a:lstStyle>
          <a:p>
            <a:pPr>
              <a:defRPr/>
            </a:pPr>
            <a:fld id="{E7C60B2C-8CA6-4DF3-ADEF-2EB6869E954F}" type="slidenum">
              <a:rPr lang="pt-BR"/>
              <a:pPr>
                <a:defRPr/>
              </a:pPr>
              <a:t>‹#›</a:t>
            </a:fld>
            <a:endParaRPr lang="pt-BR"/>
          </a:p>
        </p:txBody>
      </p:sp>
    </p:spTree>
    <p:extLst>
      <p:ext uri="{BB962C8B-B14F-4D97-AF65-F5344CB8AC3E}">
        <p14:creationId xmlns:p14="http://schemas.microsoft.com/office/powerpoint/2010/main" val="299634223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80748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11</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1908862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12</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1015809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13</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275471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14</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86674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15</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1573798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16</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1743168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17</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147395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17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05038E-3E36-4768-B24F-88186E068F4F}" type="slidenum">
              <a:rPr lang="pt-BR" smtClean="0"/>
              <a:pPr fontAlgn="base">
                <a:spcBef>
                  <a:spcPct val="0"/>
                </a:spcBef>
                <a:spcAft>
                  <a:spcPct val="0"/>
                </a:spcAft>
                <a:defRPr/>
              </a:pPr>
              <a:t>18</a:t>
            </a:fld>
            <a:endParaRPr lang="pt-BR" smtClean="0"/>
          </a:p>
        </p:txBody>
      </p:sp>
      <p:sp>
        <p:nvSpPr>
          <p:cNvPr id="3174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FDD505E-9DB5-4624-8BDF-F7386DABF705}"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4201159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19</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3964014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20</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100300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3</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291640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21</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113244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22</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4005317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23</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995427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24</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111728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4</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231933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5</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128563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6</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323432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7</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400601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8</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5148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9</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18896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10</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9/29/15</a:t>
            </a:fld>
            <a:endParaRPr lang="pt-BR" smtClean="0"/>
          </a:p>
        </p:txBody>
      </p:sp>
    </p:spTree>
    <p:extLst>
      <p:ext uri="{BB962C8B-B14F-4D97-AF65-F5344CB8AC3E}">
        <p14:creationId xmlns:p14="http://schemas.microsoft.com/office/powerpoint/2010/main" val="329079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pt-B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pt-BR"/>
          </a:p>
        </p:txBody>
      </p:sp>
      <p:sp>
        <p:nvSpPr>
          <p:cNvPr id="4" name="Datumsplatzhalter 3"/>
          <p:cNvSpPr>
            <a:spLocks noGrp="1"/>
          </p:cNvSpPr>
          <p:nvPr>
            <p:ph type="dt" sz="half" idx="10"/>
          </p:nvPr>
        </p:nvSpPr>
        <p:spPr/>
        <p:txBody>
          <a:bodyPr/>
          <a:lstStyle>
            <a:lvl1pPr>
              <a:defRPr/>
            </a:lvl1pPr>
          </a:lstStyle>
          <a:p>
            <a:pPr>
              <a:defRPr/>
            </a:pPr>
            <a:fld id="{2ED60D5C-2E38-4E29-875F-98F09F101BBA}" type="datetime2">
              <a:rPr lang="en-US"/>
              <a:pPr>
                <a:defRPr/>
              </a:pPr>
              <a:t>Tuesday, September 29, 15</a:t>
            </a:fld>
            <a:endParaRPr lang="pt-BR"/>
          </a:p>
        </p:txBody>
      </p:sp>
      <p:sp>
        <p:nvSpPr>
          <p:cNvPr id="5"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6" name="Foliennummernplatzhalter 5"/>
          <p:cNvSpPr>
            <a:spLocks noGrp="1"/>
          </p:cNvSpPr>
          <p:nvPr>
            <p:ph type="sldNum" sz="quarter" idx="12"/>
          </p:nvPr>
        </p:nvSpPr>
        <p:spPr/>
        <p:txBody>
          <a:bodyPr/>
          <a:lstStyle>
            <a:lvl1pPr>
              <a:defRPr/>
            </a:lvl1pPr>
          </a:lstStyle>
          <a:p>
            <a:pPr>
              <a:defRPr/>
            </a:pPr>
            <a:fld id="{619D8BFC-A311-4833-9594-7FE9F6DD198F}"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pt-BR"/>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4" name="Datumsplatzhalter 3"/>
          <p:cNvSpPr>
            <a:spLocks noGrp="1"/>
          </p:cNvSpPr>
          <p:nvPr>
            <p:ph type="dt" sz="half" idx="10"/>
          </p:nvPr>
        </p:nvSpPr>
        <p:spPr/>
        <p:txBody>
          <a:bodyPr/>
          <a:lstStyle>
            <a:lvl1pPr>
              <a:defRPr/>
            </a:lvl1pPr>
          </a:lstStyle>
          <a:p>
            <a:pPr>
              <a:defRPr/>
            </a:pPr>
            <a:fld id="{A4E493B4-4F96-409B-AFC3-47F2E75CF4E8}" type="datetime2">
              <a:rPr lang="en-US"/>
              <a:pPr>
                <a:defRPr/>
              </a:pPr>
              <a:t>Tuesday, September 29, 15</a:t>
            </a:fld>
            <a:endParaRPr lang="pt-BR"/>
          </a:p>
        </p:txBody>
      </p:sp>
      <p:sp>
        <p:nvSpPr>
          <p:cNvPr id="5"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6" name="Foliennummernplatzhalter 5"/>
          <p:cNvSpPr>
            <a:spLocks noGrp="1"/>
          </p:cNvSpPr>
          <p:nvPr>
            <p:ph type="sldNum" sz="quarter" idx="12"/>
          </p:nvPr>
        </p:nvSpPr>
        <p:spPr/>
        <p:txBody>
          <a:bodyPr/>
          <a:lstStyle>
            <a:lvl1pPr>
              <a:defRPr/>
            </a:lvl1pPr>
          </a:lstStyle>
          <a:p>
            <a:pPr>
              <a:defRPr/>
            </a:pPr>
            <a:fld id="{5AFC3A33-E43C-4EBF-A4F5-2C11EF183310}"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pt-B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4" name="Datumsplatzhalter 3"/>
          <p:cNvSpPr>
            <a:spLocks noGrp="1"/>
          </p:cNvSpPr>
          <p:nvPr>
            <p:ph type="dt" sz="half" idx="10"/>
          </p:nvPr>
        </p:nvSpPr>
        <p:spPr/>
        <p:txBody>
          <a:bodyPr/>
          <a:lstStyle>
            <a:lvl1pPr>
              <a:defRPr/>
            </a:lvl1pPr>
          </a:lstStyle>
          <a:p>
            <a:pPr>
              <a:defRPr/>
            </a:pPr>
            <a:fld id="{C1E6D14E-9DD4-435F-A51B-879B8CD9E03E}" type="datetime2">
              <a:rPr lang="en-US"/>
              <a:pPr>
                <a:defRPr/>
              </a:pPr>
              <a:t>Tuesday, September 29, 15</a:t>
            </a:fld>
            <a:endParaRPr lang="pt-BR"/>
          </a:p>
        </p:txBody>
      </p:sp>
      <p:sp>
        <p:nvSpPr>
          <p:cNvPr id="5"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6" name="Foliennummernplatzhalter 5"/>
          <p:cNvSpPr>
            <a:spLocks noGrp="1"/>
          </p:cNvSpPr>
          <p:nvPr>
            <p:ph type="sldNum" sz="quarter" idx="12"/>
          </p:nvPr>
        </p:nvSpPr>
        <p:spPr/>
        <p:txBody>
          <a:bodyPr/>
          <a:lstStyle>
            <a:lvl1pPr>
              <a:defRPr/>
            </a:lvl1pPr>
          </a:lstStyle>
          <a:p>
            <a:pPr>
              <a:defRPr/>
            </a:pPr>
            <a:fld id="{01312671-BE59-4D9F-B7DA-409F71B53D66}"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pt-BR"/>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4" name="Datumsplatzhalter 3"/>
          <p:cNvSpPr>
            <a:spLocks noGrp="1"/>
          </p:cNvSpPr>
          <p:nvPr>
            <p:ph type="dt" sz="half" idx="10"/>
          </p:nvPr>
        </p:nvSpPr>
        <p:spPr/>
        <p:txBody>
          <a:bodyPr/>
          <a:lstStyle>
            <a:lvl1pPr>
              <a:defRPr/>
            </a:lvl1pPr>
          </a:lstStyle>
          <a:p>
            <a:pPr>
              <a:defRPr/>
            </a:pPr>
            <a:fld id="{C4865D54-7804-4A3B-9AAA-B8D2EB3CE4F0}" type="datetime2">
              <a:rPr lang="en-US"/>
              <a:pPr>
                <a:defRPr/>
              </a:pPr>
              <a:t>Tuesday, September 29, 15</a:t>
            </a:fld>
            <a:endParaRPr lang="pt-BR"/>
          </a:p>
        </p:txBody>
      </p:sp>
      <p:sp>
        <p:nvSpPr>
          <p:cNvPr id="5"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6" name="Foliennummernplatzhalter 5"/>
          <p:cNvSpPr>
            <a:spLocks noGrp="1"/>
          </p:cNvSpPr>
          <p:nvPr>
            <p:ph type="sldNum" sz="quarter" idx="12"/>
          </p:nvPr>
        </p:nvSpPr>
        <p:spPr/>
        <p:txBody>
          <a:bodyPr/>
          <a:lstStyle>
            <a:lvl1pPr>
              <a:defRPr/>
            </a:lvl1pPr>
          </a:lstStyle>
          <a:p>
            <a:pPr>
              <a:defRPr/>
            </a:pPr>
            <a:fld id="{BE5D5E2C-5A0E-459E-9BBB-57A72C40881B}"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pt-B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221E4D0C-A858-48DB-AC64-8D076A6FEF9E}" type="datetime2">
              <a:rPr lang="en-US"/>
              <a:pPr>
                <a:defRPr/>
              </a:pPr>
              <a:t>Tuesday, September 29, 15</a:t>
            </a:fld>
            <a:endParaRPr lang="pt-BR"/>
          </a:p>
        </p:txBody>
      </p:sp>
      <p:sp>
        <p:nvSpPr>
          <p:cNvPr id="5"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6" name="Foliennummernplatzhalter 5"/>
          <p:cNvSpPr>
            <a:spLocks noGrp="1"/>
          </p:cNvSpPr>
          <p:nvPr>
            <p:ph type="sldNum" sz="quarter" idx="12"/>
          </p:nvPr>
        </p:nvSpPr>
        <p:spPr/>
        <p:txBody>
          <a:bodyPr/>
          <a:lstStyle>
            <a:lvl1pPr>
              <a:defRPr/>
            </a:lvl1pPr>
          </a:lstStyle>
          <a:p>
            <a:pPr>
              <a:defRPr/>
            </a:pPr>
            <a:fld id="{68D5F2A8-D49E-42F1-92F2-88250CAF8917}"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pt-B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5" name="Datumsplatzhalter 3"/>
          <p:cNvSpPr>
            <a:spLocks noGrp="1"/>
          </p:cNvSpPr>
          <p:nvPr>
            <p:ph type="dt" sz="half" idx="10"/>
          </p:nvPr>
        </p:nvSpPr>
        <p:spPr/>
        <p:txBody>
          <a:bodyPr/>
          <a:lstStyle>
            <a:lvl1pPr>
              <a:defRPr/>
            </a:lvl1pPr>
          </a:lstStyle>
          <a:p>
            <a:pPr>
              <a:defRPr/>
            </a:pPr>
            <a:fld id="{83AB2F4E-BFAE-4D83-86D3-2E1CDA6FB871}" type="datetime2">
              <a:rPr lang="en-US"/>
              <a:pPr>
                <a:defRPr/>
              </a:pPr>
              <a:t>Tuesday, September 29, 15</a:t>
            </a:fld>
            <a:endParaRPr lang="pt-BR"/>
          </a:p>
        </p:txBody>
      </p:sp>
      <p:sp>
        <p:nvSpPr>
          <p:cNvPr id="6"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7" name="Foliennummernplatzhalter 5"/>
          <p:cNvSpPr>
            <a:spLocks noGrp="1"/>
          </p:cNvSpPr>
          <p:nvPr>
            <p:ph type="sldNum" sz="quarter" idx="12"/>
          </p:nvPr>
        </p:nvSpPr>
        <p:spPr/>
        <p:txBody>
          <a:bodyPr/>
          <a:lstStyle>
            <a:lvl1pPr>
              <a:defRPr/>
            </a:lvl1pPr>
          </a:lstStyle>
          <a:p>
            <a:pPr>
              <a:defRPr/>
            </a:pPr>
            <a:fld id="{2CB4A177-F13D-4E8E-B4A7-552EE2523DEB}"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pt-B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7" name="Datumsplatzhalter 3"/>
          <p:cNvSpPr>
            <a:spLocks noGrp="1"/>
          </p:cNvSpPr>
          <p:nvPr>
            <p:ph type="dt" sz="half" idx="10"/>
          </p:nvPr>
        </p:nvSpPr>
        <p:spPr/>
        <p:txBody>
          <a:bodyPr/>
          <a:lstStyle>
            <a:lvl1pPr>
              <a:defRPr/>
            </a:lvl1pPr>
          </a:lstStyle>
          <a:p>
            <a:pPr>
              <a:defRPr/>
            </a:pPr>
            <a:fld id="{86103B05-94D6-4B03-9CD0-B06E63612447}" type="datetime2">
              <a:rPr lang="en-US"/>
              <a:pPr>
                <a:defRPr/>
              </a:pPr>
              <a:t>Tuesday, September 29, 15</a:t>
            </a:fld>
            <a:endParaRPr lang="pt-BR"/>
          </a:p>
        </p:txBody>
      </p:sp>
      <p:sp>
        <p:nvSpPr>
          <p:cNvPr id="8"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9" name="Foliennummernplatzhalter 5"/>
          <p:cNvSpPr>
            <a:spLocks noGrp="1"/>
          </p:cNvSpPr>
          <p:nvPr>
            <p:ph type="sldNum" sz="quarter" idx="12"/>
          </p:nvPr>
        </p:nvSpPr>
        <p:spPr/>
        <p:txBody>
          <a:bodyPr/>
          <a:lstStyle>
            <a:lvl1pPr>
              <a:defRPr/>
            </a:lvl1pPr>
          </a:lstStyle>
          <a:p>
            <a:pPr>
              <a:defRPr/>
            </a:pPr>
            <a:fld id="{697682D5-B89D-49C2-B584-B08AE3A6E2E9}"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pt-BR"/>
          </a:p>
        </p:txBody>
      </p:sp>
      <p:sp>
        <p:nvSpPr>
          <p:cNvPr id="3" name="Datumsplatzhalter 3"/>
          <p:cNvSpPr>
            <a:spLocks noGrp="1"/>
          </p:cNvSpPr>
          <p:nvPr>
            <p:ph type="dt" sz="half" idx="10"/>
          </p:nvPr>
        </p:nvSpPr>
        <p:spPr/>
        <p:txBody>
          <a:bodyPr/>
          <a:lstStyle>
            <a:lvl1pPr>
              <a:defRPr/>
            </a:lvl1pPr>
          </a:lstStyle>
          <a:p>
            <a:pPr>
              <a:defRPr/>
            </a:pPr>
            <a:fld id="{42C471DC-9852-4A31-B1E7-2240C5594D62}" type="datetime2">
              <a:rPr lang="en-US"/>
              <a:pPr>
                <a:defRPr/>
              </a:pPr>
              <a:t>Tuesday, September 29, 15</a:t>
            </a:fld>
            <a:endParaRPr lang="pt-BR"/>
          </a:p>
        </p:txBody>
      </p:sp>
      <p:sp>
        <p:nvSpPr>
          <p:cNvPr id="4"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5" name="Foliennummernplatzhalter 5"/>
          <p:cNvSpPr>
            <a:spLocks noGrp="1"/>
          </p:cNvSpPr>
          <p:nvPr>
            <p:ph type="sldNum" sz="quarter" idx="12"/>
          </p:nvPr>
        </p:nvSpPr>
        <p:spPr/>
        <p:txBody>
          <a:bodyPr/>
          <a:lstStyle>
            <a:lvl1pPr>
              <a:defRPr/>
            </a:lvl1pPr>
          </a:lstStyle>
          <a:p>
            <a:pPr>
              <a:defRPr/>
            </a:pPr>
            <a:fld id="{9A9C2A0D-54A3-4DD9-A5E4-8AF58A71CCB5}"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57923647-0FE7-4BEE-8EE8-88B3616F068D}" type="datetime2">
              <a:rPr lang="en-US"/>
              <a:pPr>
                <a:defRPr/>
              </a:pPr>
              <a:t>Tuesday, September 29, 15</a:t>
            </a:fld>
            <a:endParaRPr lang="pt-BR"/>
          </a:p>
        </p:txBody>
      </p:sp>
      <p:sp>
        <p:nvSpPr>
          <p:cNvPr id="3"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4" name="Foliennummernplatzhalter 5"/>
          <p:cNvSpPr>
            <a:spLocks noGrp="1"/>
          </p:cNvSpPr>
          <p:nvPr>
            <p:ph type="sldNum" sz="quarter" idx="12"/>
          </p:nvPr>
        </p:nvSpPr>
        <p:spPr/>
        <p:txBody>
          <a:bodyPr/>
          <a:lstStyle>
            <a:lvl1pPr>
              <a:defRPr/>
            </a:lvl1pPr>
          </a:lstStyle>
          <a:p>
            <a:pPr>
              <a:defRPr/>
            </a:pPr>
            <a:fld id="{759464F7-E55E-43BF-93AA-B70DDD10CA18}"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pt-B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E65CB197-85C4-43E5-97B2-F2983353D3AA}" type="datetime2">
              <a:rPr lang="en-US"/>
              <a:pPr>
                <a:defRPr/>
              </a:pPr>
              <a:t>Tuesday, September 29, 15</a:t>
            </a:fld>
            <a:endParaRPr lang="pt-BR"/>
          </a:p>
        </p:txBody>
      </p:sp>
      <p:sp>
        <p:nvSpPr>
          <p:cNvPr id="6"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7" name="Foliennummernplatzhalter 5"/>
          <p:cNvSpPr>
            <a:spLocks noGrp="1"/>
          </p:cNvSpPr>
          <p:nvPr>
            <p:ph type="sldNum" sz="quarter" idx="12"/>
          </p:nvPr>
        </p:nvSpPr>
        <p:spPr/>
        <p:txBody>
          <a:bodyPr/>
          <a:lstStyle>
            <a:lvl1pPr>
              <a:defRPr/>
            </a:lvl1pPr>
          </a:lstStyle>
          <a:p>
            <a:pPr>
              <a:defRPr/>
            </a:pPr>
            <a:fld id="{2FD4A059-D513-4531-9804-311B83CE4E86}"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pt-B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8EC89081-6CD3-4591-ABBC-12696C4A3217}" type="datetime2">
              <a:rPr lang="en-US"/>
              <a:pPr>
                <a:defRPr/>
              </a:pPr>
              <a:t>Tuesday, September 29, 15</a:t>
            </a:fld>
            <a:endParaRPr lang="pt-BR"/>
          </a:p>
        </p:txBody>
      </p:sp>
      <p:sp>
        <p:nvSpPr>
          <p:cNvPr id="6"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7" name="Foliennummernplatzhalter 5"/>
          <p:cNvSpPr>
            <a:spLocks noGrp="1"/>
          </p:cNvSpPr>
          <p:nvPr>
            <p:ph type="sldNum" sz="quarter" idx="12"/>
          </p:nvPr>
        </p:nvSpPr>
        <p:spPr/>
        <p:txBody>
          <a:bodyPr/>
          <a:lstStyle>
            <a:lvl1pPr>
              <a:defRPr/>
            </a:lvl1pPr>
          </a:lstStyle>
          <a:p>
            <a:pPr>
              <a:defRPr/>
            </a:pPr>
            <a:fld id="{359515CD-CA24-4814-9275-EA60FF0BF98E}" type="slidenum">
              <a:rPr lang="pt-BR"/>
              <a:pPr>
                <a:defRPr/>
              </a:pPr>
              <a:t>‹#›</a:t>
            </a:fld>
            <a:endParaRPr lang="pt-BR"/>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pt-BR" smtClean="0"/>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5C2EAC-A528-431F-B82A-B98124F420BA}" type="datetime2">
              <a:rPr lang="en-US"/>
              <a:pPr>
                <a:defRPr/>
              </a:pPr>
              <a:t>Tuesday, September 29, 15</a:t>
            </a:fld>
            <a:endParaRPr lang="pt-B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r>
              <a:rPr lang="en-US"/>
              <a:t>www.ecreee.org</a:t>
            </a:r>
            <a:endParaRPr lang="pt-B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C3107E8-3E01-4B97-A411-4DABD5761370}"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mailto:ddiop@antenna.nl"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9.png"/><Relationship Id="rId1" Type="http://schemas.openxmlformats.org/officeDocument/2006/relationships/themeOverride" Target="../theme/themeOverride7.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0.png"/><Relationship Id="rId9" Type="http://schemas.openxmlformats.org/officeDocument/2006/relationships/image" Target="../media/image3.jpeg"/><Relationship Id="rId10"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9" Type="http://schemas.openxmlformats.org/officeDocument/2006/relationships/image" Target="../media/image3.jpeg"/><Relationship Id="rId10" Type="http://schemas.openxmlformats.org/officeDocument/2006/relationships/image" Target="../media/image4.jpeg"/><Relationship Id="rId1" Type="http://schemas.openxmlformats.org/officeDocument/2006/relationships/themeOverride" Target="../theme/themeOverride8.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9" Type="http://schemas.openxmlformats.org/officeDocument/2006/relationships/image" Target="../media/image3.jpeg"/><Relationship Id="rId10" Type="http://schemas.openxmlformats.org/officeDocument/2006/relationships/image" Target="../media/image4.jpeg"/><Relationship Id="rId1" Type="http://schemas.openxmlformats.org/officeDocument/2006/relationships/themeOverride" Target="../theme/themeOverride9.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ecreee.org" TargetMode="Externa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2.jpeg"/><Relationship Id="rId6"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5.png"/><Relationship Id="rId10" Type="http://schemas.openxmlformats.org/officeDocument/2006/relationships/image" Target="../media/image3.jpeg"/><Relationship Id="rId11" Type="http://schemas.openxmlformats.org/officeDocument/2006/relationships/image" Target="../media/image4.jpeg"/><Relationship Id="rId1" Type="http://schemas.openxmlformats.org/officeDocument/2006/relationships/themeOverride" Target="../theme/themeOverride1.x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3.jpeg"/><Relationship Id="rId10" Type="http://schemas.openxmlformats.org/officeDocument/2006/relationships/image" Target="../media/image4.jpeg"/><Relationship Id="rId1" Type="http://schemas.openxmlformats.org/officeDocument/2006/relationships/themeOverride" Target="../theme/themeOverride2.x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6.png"/><Relationship Id="rId1" Type="http://schemas.openxmlformats.org/officeDocument/2006/relationships/themeOverride" Target="../theme/themeOverride3.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7.png"/><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3.jpeg"/><Relationship Id="rId10" Type="http://schemas.openxmlformats.org/officeDocument/2006/relationships/image" Target="../media/image4.jpeg"/><Relationship Id="rId1" Type="http://schemas.openxmlformats.org/officeDocument/2006/relationships/themeOverride" Target="../theme/themeOverride5.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3.jpeg"/><Relationship Id="rId10" Type="http://schemas.openxmlformats.org/officeDocument/2006/relationships/image" Target="../media/image4.jpeg"/><Relationship Id="rId1" Type="http://schemas.openxmlformats.org/officeDocument/2006/relationships/themeOverride" Target="../theme/themeOverride6.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ußzeilenplatzhalter 4"/>
          <p:cNvSpPr>
            <a:spLocks noGrp="1"/>
          </p:cNvSpPr>
          <p:nvPr>
            <p:ph type="ftr" sz="quarter" idx="11"/>
          </p:nvPr>
        </p:nvSpPr>
        <p:spPr bwMode="auto">
          <a:noFill/>
          <a:ln>
            <a:miter lim="800000"/>
            <a:headEnd/>
            <a:tailEnd/>
          </a:ln>
        </p:spPr>
        <p:txBody>
          <a:bodyPr/>
          <a:lstStyle/>
          <a:p>
            <a:r>
              <a:rPr lang="en-US" smtClean="0">
                <a:latin typeface="Calibri" pitchFamily="34" charset="0"/>
              </a:rPr>
              <a:t>www.ecreee.org</a:t>
            </a:r>
            <a:endParaRPr lang="pt-BR" smtClean="0">
              <a:latin typeface="Calibri" pitchFamily="34" charset="0"/>
            </a:endParaRPr>
          </a:p>
        </p:txBody>
      </p:sp>
      <p:sp>
        <p:nvSpPr>
          <p:cNvPr id="10" name="Datumsplatzhalt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303FCA72-0FBE-49B0-A531-600DC013ADE3}" type="datetime1">
              <a:rPr lang="en-US" sz="1200">
                <a:solidFill>
                  <a:schemeClr val="tx1">
                    <a:tint val="75000"/>
                  </a:schemeClr>
                </a:solidFill>
                <a:latin typeface="+mn-lt"/>
                <a:cs typeface="+mn-cs"/>
              </a:rPr>
              <a:pPr fontAlgn="auto">
                <a:spcBef>
                  <a:spcPts val="0"/>
                </a:spcBef>
                <a:spcAft>
                  <a:spcPts val="0"/>
                </a:spcAft>
                <a:defRPr/>
              </a:pPr>
              <a:t>9/29/15</a:t>
            </a:fld>
            <a:endParaRPr lang="pt-BR" sz="1200">
              <a:solidFill>
                <a:schemeClr val="tx1">
                  <a:tint val="75000"/>
                </a:schemeClr>
              </a:solidFill>
              <a:latin typeface="+mn-lt"/>
              <a:cs typeface="+mn-cs"/>
            </a:endParaRPr>
          </a:p>
        </p:txBody>
      </p:sp>
      <p:sp>
        <p:nvSpPr>
          <p:cNvPr id="11" name="Foliennummernplatzhalter 5"/>
          <p:cNvSpPr>
            <a:spLocks noGrp="1"/>
          </p:cNvSpPr>
          <p:nvPr>
            <p:ph type="sldNum" sz="quarter" idx="12"/>
          </p:nvPr>
        </p:nvSpPr>
        <p:spPr/>
        <p:txBody>
          <a:bodyPr/>
          <a:lstStyle/>
          <a:p>
            <a:pPr>
              <a:defRPr/>
            </a:pPr>
            <a:fld id="{382A2681-E97B-48FA-8795-C7AF23D1FC74}" type="slidenum">
              <a:rPr lang="pt-BR"/>
              <a:pPr>
                <a:defRPr/>
              </a:pPr>
              <a:t>1</a:t>
            </a:fld>
            <a:endParaRPr lang="pt-BR"/>
          </a:p>
        </p:txBody>
      </p:sp>
      <p:sp>
        <p:nvSpPr>
          <p:cNvPr id="2054" name="Titel 15"/>
          <p:cNvSpPr>
            <a:spLocks noGrp="1"/>
          </p:cNvSpPr>
          <p:nvPr>
            <p:ph type="title"/>
          </p:nvPr>
        </p:nvSpPr>
        <p:spPr>
          <a:xfrm>
            <a:off x="609600" y="780107"/>
            <a:ext cx="8210872" cy="1928813"/>
          </a:xfrm>
        </p:spPr>
        <p:txBody>
          <a:bodyPr/>
          <a:lstStyle/>
          <a:p>
            <a:r>
              <a:rPr lang="fr-FR" sz="3200" dirty="0"/>
              <a:t/>
            </a:r>
            <a:br>
              <a:rPr lang="fr-FR" sz="3200" dirty="0"/>
            </a:br>
            <a:r>
              <a:rPr lang="en-GB" sz="3200" b="1" dirty="0"/>
              <a:t> </a:t>
            </a:r>
            <a:r>
              <a:rPr lang="fr-FR" sz="3200" dirty="0"/>
              <a:t/>
            </a:r>
            <a:br>
              <a:rPr lang="fr-FR" sz="3200" dirty="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smtClean="0"/>
              <a:t/>
            </a:r>
            <a:br>
              <a:rPr lang="fr-FR" sz="3200" dirty="0" smtClean="0"/>
            </a:br>
            <a:r>
              <a:rPr lang="fr-FR" sz="3200" dirty="0"/>
              <a:t/>
            </a:r>
            <a:br>
              <a:rPr lang="fr-FR" sz="3200" dirty="0"/>
            </a:br>
            <a:r>
              <a:rPr lang="en-GB" sz="4000" b="1" dirty="0" smtClean="0">
                <a:solidFill>
                  <a:srgbClr val="0070C0"/>
                </a:solidFill>
              </a:rPr>
              <a:t>ECOWAS </a:t>
            </a:r>
            <a:r>
              <a:rPr lang="en-GB" sz="4000" b="1" dirty="0">
                <a:solidFill>
                  <a:srgbClr val="0070C0"/>
                </a:solidFill>
              </a:rPr>
              <a:t>Bioenergy Policy and implementation </a:t>
            </a:r>
            <a:r>
              <a:rPr lang="en-GB" sz="4000" b="1" dirty="0" smtClean="0">
                <a:solidFill>
                  <a:srgbClr val="0070C0"/>
                </a:solidFill>
              </a:rPr>
              <a:t>plan </a:t>
            </a:r>
            <a:r>
              <a:rPr lang="en-GB" sz="3200" dirty="0"/>
              <a:t> </a:t>
            </a:r>
            <a:r>
              <a:rPr lang="fr-FR" sz="3200" dirty="0"/>
              <a:t/>
            </a:r>
            <a:br>
              <a:rPr lang="fr-FR" sz="3200" dirty="0"/>
            </a:br>
            <a:r>
              <a:rPr lang="fr-FR" sz="1600" b="1" dirty="0" err="1">
                <a:solidFill>
                  <a:schemeClr val="accent3">
                    <a:lumMod val="60000"/>
                    <a:lumOff val="40000"/>
                  </a:schemeClr>
                </a:solidFill>
              </a:rPr>
              <a:t>Prepared</a:t>
            </a:r>
            <a:r>
              <a:rPr lang="fr-FR" sz="1600" b="1" dirty="0" smtClean="0"/>
              <a:t> </a:t>
            </a:r>
            <a:r>
              <a:rPr lang="en-GB" sz="1600" b="1" dirty="0" smtClean="0">
                <a:solidFill>
                  <a:schemeClr val="accent3">
                    <a:lumMod val="60000"/>
                    <a:lumOff val="40000"/>
                  </a:schemeClr>
                </a:solidFill>
              </a:rPr>
              <a:t>With </a:t>
            </a:r>
            <a:r>
              <a:rPr lang="en-GB" sz="1600" b="1" dirty="0">
                <a:solidFill>
                  <a:schemeClr val="accent3">
                    <a:lumMod val="60000"/>
                    <a:lumOff val="40000"/>
                  </a:schemeClr>
                </a:solidFill>
              </a:rPr>
              <a:t>the financial and technical support of UNDP, </a:t>
            </a:r>
            <a:r>
              <a:rPr lang="en-GB" sz="1600" b="1" dirty="0" smtClean="0">
                <a:solidFill>
                  <a:schemeClr val="accent3">
                    <a:lumMod val="60000"/>
                    <a:lumOff val="40000"/>
                  </a:schemeClr>
                </a:solidFill>
              </a:rPr>
              <a:t/>
            </a:r>
            <a:br>
              <a:rPr lang="en-GB" sz="1600" b="1" dirty="0" smtClean="0">
                <a:solidFill>
                  <a:schemeClr val="accent3">
                    <a:lumMod val="60000"/>
                    <a:lumOff val="40000"/>
                  </a:schemeClr>
                </a:solidFill>
              </a:rPr>
            </a:br>
            <a:r>
              <a:rPr lang="en-GB" sz="1600" b="1" dirty="0" smtClean="0">
                <a:solidFill>
                  <a:schemeClr val="accent3">
                    <a:lumMod val="60000"/>
                    <a:lumOff val="40000"/>
                  </a:schemeClr>
                </a:solidFill>
              </a:rPr>
              <a:t>Regional </a:t>
            </a:r>
            <a:r>
              <a:rPr lang="en-GB" sz="1600" b="1" dirty="0">
                <a:solidFill>
                  <a:schemeClr val="accent3">
                    <a:lumMod val="60000"/>
                    <a:lumOff val="40000"/>
                  </a:schemeClr>
                </a:solidFill>
              </a:rPr>
              <a:t>Energy Project for Poverty Reduction</a:t>
            </a:r>
            <a:r>
              <a:rPr lang="en-GB" sz="3200" b="1" dirty="0"/>
              <a:t> </a:t>
            </a:r>
            <a:r>
              <a:rPr lang="fr-FR" sz="3200" dirty="0"/>
              <a:t/>
            </a:r>
            <a:br>
              <a:rPr lang="fr-FR" sz="3200" dirty="0"/>
            </a:br>
            <a:r>
              <a:rPr lang="en-GB" sz="3200" dirty="0"/>
              <a:t> </a:t>
            </a:r>
            <a:r>
              <a:rPr lang="fr-FR" sz="3200" dirty="0"/>
              <a:t/>
            </a:r>
            <a:br>
              <a:rPr lang="fr-FR" sz="3200" dirty="0"/>
            </a:br>
            <a:r>
              <a:rPr lang="fr-FR" sz="3200" dirty="0"/>
              <a:t/>
            </a:r>
            <a:br>
              <a:rPr lang="fr-FR" sz="3200" dirty="0"/>
            </a:br>
            <a:r>
              <a:rPr lang="en-GB" sz="3200" b="1" dirty="0"/>
              <a:t> </a:t>
            </a: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smtClean="0"/>
              <a:t>Dakar -30 </a:t>
            </a:r>
            <a:r>
              <a:rPr lang="fr-FR" sz="3200" dirty="0" err="1" smtClean="0"/>
              <a:t>September</a:t>
            </a:r>
            <a:r>
              <a:rPr lang="fr-FR" sz="3200" dirty="0" smtClean="0"/>
              <a:t> -01 </a:t>
            </a:r>
            <a:r>
              <a:rPr lang="fr-FR" sz="3200" dirty="0" err="1" smtClean="0"/>
              <a:t>October</a:t>
            </a:r>
            <a:r>
              <a:rPr lang="fr-FR" sz="3200" dirty="0" smtClean="0"/>
              <a:t> 2015</a:t>
            </a:r>
            <a:r>
              <a:rPr lang="fr-FR" sz="3200" dirty="0"/>
              <a:t/>
            </a:r>
            <a:br>
              <a:rPr lang="fr-FR" sz="3200" dirty="0"/>
            </a:br>
            <a:endParaRPr lang="fr-FR" sz="3200" dirty="0"/>
          </a:p>
        </p:txBody>
      </p:sp>
      <p:sp>
        <p:nvSpPr>
          <p:cNvPr id="2055" name="Inhaltsplatzhalter 16"/>
          <p:cNvSpPr>
            <a:spLocks noGrp="1"/>
          </p:cNvSpPr>
          <p:nvPr>
            <p:ph idx="1"/>
          </p:nvPr>
        </p:nvSpPr>
        <p:spPr>
          <a:xfrm>
            <a:off x="467544" y="5229200"/>
            <a:ext cx="8219256" cy="936104"/>
          </a:xfrm>
        </p:spPr>
        <p:txBody>
          <a:bodyPr/>
          <a:lstStyle/>
          <a:p>
            <a:pPr algn="ctr" eaLnBrk="1" hangingPunct="1">
              <a:lnSpc>
                <a:spcPct val="70000"/>
              </a:lnSpc>
              <a:buNone/>
            </a:pPr>
            <a:r>
              <a:rPr lang="en-GB" sz="1600" b="1" dirty="0" smtClean="0">
                <a:solidFill>
                  <a:srgbClr val="C00000"/>
                </a:solidFill>
                <a:latin typeface="Arial Narrow" pitchFamily="34" charset="0"/>
              </a:rPr>
              <a:t>Prepared by  Demba Diop (</a:t>
            </a:r>
            <a:r>
              <a:rPr lang="en-GB" sz="1600" b="1" dirty="0" smtClean="0">
                <a:solidFill>
                  <a:srgbClr val="C00000"/>
                </a:solidFill>
                <a:latin typeface="Arial Narrow" pitchFamily="34" charset="0"/>
                <a:hlinkClick r:id="rId2"/>
              </a:rPr>
              <a:t>ddiop@antenna.nl</a:t>
            </a:r>
            <a:r>
              <a:rPr lang="en-GB" sz="1600" b="1" dirty="0" smtClean="0">
                <a:solidFill>
                  <a:srgbClr val="C00000"/>
                </a:solidFill>
                <a:latin typeface="Arial Narrow" pitchFamily="34" charset="0"/>
              </a:rPr>
              <a:t> - EPM Consulting)  for  ECREEE</a:t>
            </a:r>
          </a:p>
          <a:p>
            <a:pPr algn="ctr" eaLnBrk="1" hangingPunct="1">
              <a:lnSpc>
                <a:spcPct val="70000"/>
              </a:lnSpc>
              <a:buNone/>
            </a:pPr>
            <a:endParaRPr lang="en-GB" sz="4000" b="1" dirty="0">
              <a:solidFill>
                <a:srgbClr val="0070C0"/>
              </a:solidFill>
              <a:latin typeface="+mj-lt"/>
              <a:ea typeface="+mj-ea"/>
              <a:cs typeface="+mj-cs"/>
            </a:endParaRPr>
          </a:p>
        </p:txBody>
      </p:sp>
      <p:sp>
        <p:nvSpPr>
          <p:cNvPr id="2056" name="Datumsplatzhalter 17"/>
          <p:cNvSpPr txBox="1">
            <a:spLocks noGrp="1"/>
          </p:cNvSpPr>
          <p:nvPr/>
        </p:nvSpPr>
        <p:spPr bwMode="auto">
          <a:xfrm>
            <a:off x="457200" y="6356350"/>
            <a:ext cx="2133600" cy="365125"/>
          </a:xfrm>
          <a:prstGeom prst="rect">
            <a:avLst/>
          </a:prstGeom>
          <a:noFill/>
          <a:ln w="9525">
            <a:noFill/>
            <a:miter lim="800000"/>
            <a:headEnd/>
            <a:tailEnd/>
          </a:ln>
        </p:spPr>
        <p:txBody>
          <a:bodyPr anchor="ctr"/>
          <a:lstStyle/>
          <a:p>
            <a:endParaRPr lang="de-DE" sz="1200">
              <a:solidFill>
                <a:srgbClr val="898989"/>
              </a:solidFill>
              <a:latin typeface="Calibri" pitchFamily="34" charset="0"/>
            </a:endParaRPr>
          </a:p>
        </p:txBody>
      </p:sp>
      <p:sp>
        <p:nvSpPr>
          <p:cNvPr id="19" name="Foliennummernplatzhalter 18"/>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BE2C280-2308-43DB-8CEB-F90A874BE58B}" type="slidenum">
              <a:rPr lang="pt-BR" sz="1200">
                <a:solidFill>
                  <a:schemeClr val="tx1">
                    <a:tint val="75000"/>
                  </a:schemeClr>
                </a:solidFill>
                <a:latin typeface="+mn-lt"/>
                <a:cs typeface="+mn-cs"/>
              </a:rPr>
              <a:pPr algn="r" fontAlgn="auto">
                <a:spcBef>
                  <a:spcPts val="0"/>
                </a:spcBef>
                <a:spcAft>
                  <a:spcPts val="0"/>
                </a:spcAft>
                <a:defRPr/>
              </a:pPr>
              <a:t>1</a:t>
            </a:fld>
            <a:endParaRPr lang="pt-BR" sz="1200">
              <a:solidFill>
                <a:schemeClr val="tx1">
                  <a:tint val="75000"/>
                </a:schemeClr>
              </a:solidFill>
              <a:latin typeface="+mn-lt"/>
              <a:cs typeface="+mn-cs"/>
            </a:endParaRPr>
          </a:p>
        </p:txBody>
      </p:sp>
      <p:sp>
        <p:nvSpPr>
          <p:cNvPr id="20" name="Fußzeilenplatzhalter 19"/>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cs typeface="+mn-cs"/>
              </a:rPr>
              <a:t>www.ecreee.org</a:t>
            </a:r>
            <a:endParaRPr lang="pt-BR" sz="1200">
              <a:solidFill>
                <a:schemeClr val="tx1">
                  <a:tint val="75000"/>
                </a:schemeClr>
              </a:solidFill>
              <a:latin typeface="+mn-lt"/>
              <a:cs typeface="+mn-cs"/>
            </a:endParaRPr>
          </a:p>
        </p:txBody>
      </p:sp>
      <p:grpSp>
        <p:nvGrpSpPr>
          <p:cNvPr id="2" name="Grupo 11"/>
          <p:cNvGrpSpPr/>
          <p:nvPr/>
        </p:nvGrpSpPr>
        <p:grpSpPr>
          <a:xfrm>
            <a:off x="1691680" y="2852936"/>
            <a:ext cx="5141565" cy="2160240"/>
            <a:chOff x="1691680" y="2853283"/>
            <a:chExt cx="5141565" cy="2447925"/>
          </a:xfrm>
        </p:grpSpPr>
        <p:pic>
          <p:nvPicPr>
            <p:cNvPr id="2059" name="Imagem 11" descr="PAINEL2.jpg"/>
            <p:cNvPicPr>
              <a:picLocks noChangeAspect="1"/>
            </p:cNvPicPr>
            <p:nvPr/>
          </p:nvPicPr>
          <p:blipFill>
            <a:blip r:embed="rId3" cstate="email"/>
            <a:srcRect/>
            <a:stretch>
              <a:fillRect/>
            </a:stretch>
          </p:blipFill>
          <p:spPr bwMode="auto">
            <a:xfrm>
              <a:off x="3851920" y="2853283"/>
              <a:ext cx="2981325" cy="2447925"/>
            </a:xfrm>
            <a:prstGeom prst="rect">
              <a:avLst/>
            </a:prstGeom>
            <a:noFill/>
            <a:ln w="9525">
              <a:noFill/>
              <a:miter lim="800000"/>
              <a:headEnd/>
              <a:tailEnd/>
            </a:ln>
          </p:spPr>
        </p:pic>
        <p:pic>
          <p:nvPicPr>
            <p:cNvPr id="2060" name="Grafik 5" descr="01 Logo with www adress final.jpg"/>
            <p:cNvPicPr>
              <a:picLocks noChangeAspect="1"/>
            </p:cNvPicPr>
            <p:nvPr/>
          </p:nvPicPr>
          <p:blipFill>
            <a:blip r:embed="rId4" cstate="email"/>
            <a:srcRect/>
            <a:stretch>
              <a:fillRect/>
            </a:stretch>
          </p:blipFill>
          <p:spPr bwMode="auto">
            <a:xfrm>
              <a:off x="1691680" y="2982884"/>
              <a:ext cx="1857499" cy="1981451"/>
            </a:xfrm>
            <a:prstGeom prst="rect">
              <a:avLst/>
            </a:prstGeom>
            <a:noFill/>
            <a:ln w="9525">
              <a:noFill/>
              <a:miter lim="800000"/>
              <a:headEnd/>
              <a:tailEnd/>
            </a:ln>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29825" y="246038"/>
            <a:ext cx="8229600" cy="1354162"/>
          </a:xfrm>
        </p:spPr>
        <p:style>
          <a:lnRef idx="2">
            <a:schemeClr val="accent1"/>
          </a:lnRef>
          <a:fillRef idx="1">
            <a:schemeClr val="lt1"/>
          </a:fillRef>
          <a:effectRef idx="0">
            <a:schemeClr val="accent1"/>
          </a:effectRef>
          <a:fontRef idx="minor">
            <a:schemeClr val="dk1"/>
          </a:fontRef>
        </p:style>
        <p:txBody>
          <a:bodyPr/>
          <a:lstStyle/>
          <a:p>
            <a:pPr lvl="1"/>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br>
              <a:rPr lang="en-GB" sz="2400" b="1" dirty="0" smtClean="0">
                <a:solidFill>
                  <a:srgbClr val="C00000"/>
                </a:solidFill>
                <a:latin typeface="Verdana" pitchFamily="34" charset="0"/>
                <a:ea typeface="Verdana" pitchFamily="34" charset="0"/>
                <a:cs typeface="Verdana" pitchFamily="34" charset="0"/>
              </a:rPr>
            </a:br>
            <a:r>
              <a:rPr lang="en-GB" sz="2400" u="sng" dirty="0">
                <a:solidFill>
                  <a:srgbClr val="0070C0"/>
                </a:solidFill>
              </a:rPr>
              <a:t/>
            </a:r>
            <a:br>
              <a:rPr lang="en-GB" sz="2400" u="sng" dirty="0">
                <a:solidFill>
                  <a:srgbClr val="0070C0"/>
                </a:solidFill>
              </a:rPr>
            </a:br>
            <a:r>
              <a:rPr lang="fr-FR" sz="2400" b="1" dirty="0"/>
              <a:t/>
            </a:r>
            <a:br>
              <a:rPr lang="fr-FR" sz="2400" b="1" dirty="0"/>
            </a:br>
            <a:endParaRPr lang="fr-FR" sz="2400" b="1"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68240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10</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10</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923330"/>
          </a:xfrm>
          <a:prstGeom prst="rect">
            <a:avLst/>
          </a:prstGeom>
        </p:spPr>
        <p:txBody>
          <a:bodyPr wrap="square">
            <a:spAutoFit/>
          </a:bodyPr>
          <a:lstStyle/>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pic>
        <p:nvPicPr>
          <p:cNvPr id="4" name="Picture 3"/>
          <p:cNvPicPr>
            <a:picLocks noChangeAspect="1"/>
          </p:cNvPicPr>
          <p:nvPr/>
        </p:nvPicPr>
        <p:blipFill>
          <a:blip r:embed="rId10"/>
          <a:stretch>
            <a:fillRect/>
          </a:stretch>
        </p:blipFill>
        <p:spPr>
          <a:xfrm>
            <a:off x="1151847" y="4973919"/>
            <a:ext cx="6840305" cy="1152244"/>
          </a:xfrm>
          <a:prstGeom prst="rect">
            <a:avLst/>
          </a:prstGeom>
        </p:spPr>
      </p:pic>
    </p:spTree>
    <p:extLst>
      <p:ext uri="{BB962C8B-B14F-4D97-AF65-F5344CB8AC3E}">
        <p14:creationId xmlns:p14="http://schemas.microsoft.com/office/powerpoint/2010/main" val="16468041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el 1"/>
          <p:cNvSpPr>
            <a:spLocks noGrp="1"/>
          </p:cNvSpPr>
          <p:nvPr>
            <p:ph type="title"/>
          </p:nvPr>
        </p:nvSpPr>
        <p:spPr>
          <a:xfrm>
            <a:off x="429825" y="246038"/>
            <a:ext cx="8229600" cy="1354162"/>
          </a:xfrm>
        </p:spPr>
        <p:style>
          <a:lnRef idx="2">
            <a:schemeClr val="accent1"/>
          </a:lnRef>
          <a:fillRef idx="1">
            <a:schemeClr val="lt1"/>
          </a:fillRef>
          <a:effectRef idx="0">
            <a:schemeClr val="accent1"/>
          </a:effectRef>
          <a:fontRef idx="minor">
            <a:schemeClr val="dk1"/>
          </a:fontRef>
        </p:style>
        <p:txBody>
          <a:bodyPr/>
          <a:lstStyle/>
          <a:p>
            <a:pPr lvl="1"/>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br>
              <a:rPr lang="en-GB" sz="2400" b="1" dirty="0" smtClean="0">
                <a:solidFill>
                  <a:srgbClr val="C00000"/>
                </a:solidFill>
                <a:latin typeface="Verdana" pitchFamily="34" charset="0"/>
                <a:ea typeface="Verdana" pitchFamily="34" charset="0"/>
                <a:cs typeface="Verdana" pitchFamily="34" charset="0"/>
              </a:rPr>
            </a:br>
            <a:r>
              <a:rPr lang="en-GB" sz="2400" b="1" dirty="0" smtClean="0">
                <a:solidFill>
                  <a:srgbClr val="C00000"/>
                </a:solidFill>
                <a:latin typeface="Verdana" pitchFamily="34" charset="0"/>
                <a:ea typeface="Verdana" pitchFamily="34" charset="0"/>
                <a:cs typeface="Verdana" pitchFamily="34" charset="0"/>
              </a:rPr>
              <a:t>     </a:t>
            </a:r>
            <a:r>
              <a:rPr lang="en-GB" sz="2400" b="1" dirty="0" smtClean="0">
                <a:solidFill>
                  <a:srgbClr val="0070C0"/>
                </a:solidFill>
              </a:rPr>
              <a:t>Biomass </a:t>
            </a:r>
            <a:r>
              <a:rPr lang="en-GB" sz="2400" b="1" dirty="0">
                <a:solidFill>
                  <a:srgbClr val="0070C0"/>
                </a:solidFill>
              </a:rPr>
              <a:t>as the cheapest sources of </a:t>
            </a:r>
            <a:r>
              <a:rPr lang="en-GB" sz="2400" b="1" dirty="0" smtClean="0">
                <a:solidFill>
                  <a:srgbClr val="0070C0"/>
                </a:solidFill>
              </a:rPr>
              <a:t/>
            </a:r>
            <a:br>
              <a:rPr lang="en-GB" sz="2400" b="1" dirty="0" smtClean="0">
                <a:solidFill>
                  <a:srgbClr val="0070C0"/>
                </a:solidFill>
              </a:rPr>
            </a:br>
            <a:r>
              <a:rPr lang="en-GB" sz="2400" b="1" dirty="0" smtClean="0">
                <a:solidFill>
                  <a:srgbClr val="0070C0"/>
                </a:solidFill>
              </a:rPr>
              <a:t>bioelectricity </a:t>
            </a:r>
            <a:r>
              <a:rPr lang="en-GB" sz="2400" b="1" dirty="0">
                <a:solidFill>
                  <a:srgbClr val="0070C0"/>
                </a:solidFill>
              </a:rPr>
              <a:t>in ECOWAS </a:t>
            </a:r>
            <a:r>
              <a:rPr lang="en-GB" sz="2400" b="1" dirty="0" smtClean="0">
                <a:solidFill>
                  <a:srgbClr val="0070C0"/>
                </a:solidFill>
              </a:rPr>
              <a:t>countries</a:t>
            </a:r>
            <a:endParaRPr lang="fr-FR" sz="2400" b="1" dirty="0">
              <a:solidFill>
                <a:srgbClr val="0070C0"/>
              </a:solidFill>
            </a:endParaRPr>
          </a:p>
        </p:txBody>
      </p:sp>
      <p:sp>
        <p:nvSpPr>
          <p:cNvPr id="3" name="Inhaltsplatzhalter 2"/>
          <p:cNvSpPr>
            <a:spLocks noGrp="1"/>
          </p:cNvSpPr>
          <p:nvPr>
            <p:ph idx="1"/>
          </p:nvPr>
        </p:nvSpPr>
        <p:spPr>
          <a:solidFill>
            <a:schemeClr val="accent3">
              <a:lumMod val="40000"/>
              <a:lumOff val="60000"/>
            </a:schemeClr>
          </a:solidFill>
        </p:spPr>
        <p:txBody>
          <a:bodyPr rtlCol="0">
            <a:normAutofit/>
          </a:bodyPr>
          <a:lstStyle/>
          <a:p>
            <a:pPr marL="0" indent="0" fontAlgn="auto">
              <a:buNone/>
            </a:pPr>
            <a:r>
              <a:rPr lang="en-GB" sz="1800" dirty="0" smtClean="0">
                <a:solidFill>
                  <a:srgbClr val="0070C0"/>
                </a:solidFill>
              </a:rPr>
              <a:t>bioenergy </a:t>
            </a:r>
            <a:r>
              <a:rPr lang="en-GB" sz="1800" dirty="0">
                <a:solidFill>
                  <a:srgbClr val="0070C0"/>
                </a:solidFill>
              </a:rPr>
              <a:t>is one of the cheapest sources of bioelectricity in the Region as reported in the baseline study of ECREEE in 2011</a:t>
            </a:r>
            <a:r>
              <a:rPr lang="en-GB" sz="1800" dirty="0" smtClean="0">
                <a:solidFill>
                  <a:srgbClr val="0070C0"/>
                </a:solidFill>
              </a:rPr>
              <a:t>.</a:t>
            </a:r>
          </a:p>
          <a:p>
            <a:pPr fontAlgn="auto"/>
            <a:endParaRPr lang="en-GB" sz="5600" dirty="0">
              <a:solidFill>
                <a:srgbClr val="0070C0"/>
              </a:solidFill>
            </a:endParaRPr>
          </a:p>
          <a:p>
            <a:pPr fontAlgn="auto"/>
            <a:endParaRPr lang="en-GB" sz="5600" dirty="0" smtClean="0">
              <a:solidFill>
                <a:srgbClr val="0070C0"/>
              </a:solidFill>
            </a:endParaRPr>
          </a:p>
          <a:p>
            <a:pPr fontAlgn="auto"/>
            <a:endParaRPr lang="en-GB" sz="5600" dirty="0">
              <a:solidFill>
                <a:srgbClr val="0070C0"/>
              </a:solidFill>
            </a:endParaRPr>
          </a:p>
          <a:p>
            <a:pPr fontAlgn="auto"/>
            <a:endParaRPr lang="en-GB" sz="5600" dirty="0" smtClean="0">
              <a:solidFill>
                <a:srgbClr val="0070C0"/>
              </a:solidFill>
            </a:endParaRPr>
          </a:p>
          <a:p>
            <a:pPr fontAlgn="auto"/>
            <a:endParaRPr lang="en-GB" sz="5600" dirty="0">
              <a:solidFill>
                <a:srgbClr val="0070C0"/>
              </a:solidFill>
            </a:endParaRPr>
          </a:p>
          <a:p>
            <a:pPr fontAlgn="auto"/>
            <a:endParaRPr lang="en-GB" sz="5600" dirty="0" smtClean="0">
              <a:solidFill>
                <a:srgbClr val="0070C0"/>
              </a:solidFill>
            </a:endParaRPr>
          </a:p>
          <a:p>
            <a:pPr fontAlgn="auto"/>
            <a:endParaRPr lang="en-GB" sz="5600" dirty="0">
              <a:solidFill>
                <a:srgbClr val="0070C0"/>
              </a:solidFill>
            </a:endParaRPr>
          </a:p>
          <a:p>
            <a:pPr fontAlgn="auto"/>
            <a:endParaRPr lang="en-GB" sz="5600" dirty="0" smtClean="0">
              <a:solidFill>
                <a:srgbClr val="0070C0"/>
              </a:solidFill>
            </a:endParaRPr>
          </a:p>
          <a:p>
            <a:pPr fontAlgn="auto"/>
            <a:endParaRPr lang="en-GB" sz="5600" dirty="0">
              <a:solidFill>
                <a:srgbClr val="0070C0"/>
              </a:solidFill>
            </a:endParaRPr>
          </a:p>
          <a:p>
            <a:pPr fontAlgn="auto"/>
            <a:endParaRPr lang="en-GB" sz="5600" dirty="0" smtClean="0">
              <a:solidFill>
                <a:srgbClr val="0070C0"/>
              </a:solidFill>
            </a:endParaRPr>
          </a:p>
          <a:p>
            <a:pPr fontAlgn="auto"/>
            <a:endParaRPr lang="en-GB" sz="5600" dirty="0">
              <a:solidFill>
                <a:srgbClr val="0070C0"/>
              </a:solidFill>
            </a:endParaRPr>
          </a:p>
          <a:p>
            <a:pPr fontAlgn="auto"/>
            <a:endParaRPr lang="en-GB" sz="5600" dirty="0" smtClean="0">
              <a:solidFill>
                <a:srgbClr val="0070C0"/>
              </a:solidFill>
            </a:endParaRPr>
          </a:p>
          <a:p>
            <a:pPr fontAlgn="auto"/>
            <a:endParaRPr lang="en-GB" sz="5600" dirty="0">
              <a:solidFill>
                <a:srgbClr val="0070C0"/>
              </a:solidFill>
            </a:endParaRPr>
          </a:p>
          <a:p>
            <a:pPr fontAlgn="auto"/>
            <a:endParaRPr lang="en-GB" sz="5600" dirty="0" smtClean="0">
              <a:solidFill>
                <a:srgbClr val="0070C0"/>
              </a:solidFill>
            </a:endParaRPr>
          </a:p>
          <a:p>
            <a:pPr fontAlgn="auto"/>
            <a:endParaRPr lang="fr-FR" sz="5600" dirty="0">
              <a:solidFill>
                <a:srgbClr val="0070C0"/>
              </a:solidFill>
            </a:endParaRPr>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11</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11</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4"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5"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923330"/>
          </a:xfrm>
          <a:prstGeom prst="rect">
            <a:avLst/>
          </a:prstGeom>
        </p:spPr>
        <p:txBody>
          <a:bodyPr wrap="square">
            <a:spAutoFit/>
          </a:bodyPr>
          <a:lstStyle/>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pic>
        <p:nvPicPr>
          <p:cNvPr id="2" name="Picture 1"/>
          <p:cNvPicPr>
            <a:picLocks noChangeAspect="1"/>
          </p:cNvPicPr>
          <p:nvPr/>
        </p:nvPicPr>
        <p:blipFill>
          <a:blip r:embed="rId6"/>
          <a:stretch>
            <a:fillRect/>
          </a:stretch>
        </p:blipFill>
        <p:spPr>
          <a:xfrm>
            <a:off x="807877" y="2636913"/>
            <a:ext cx="7346317" cy="3384376"/>
          </a:xfrm>
          <a:prstGeom prst="rect">
            <a:avLst/>
          </a:prstGeom>
        </p:spPr>
      </p:pic>
    </p:spTree>
    <p:extLst>
      <p:ext uri="{BB962C8B-B14F-4D97-AF65-F5344CB8AC3E}">
        <p14:creationId xmlns:p14="http://schemas.microsoft.com/office/powerpoint/2010/main" val="1310897764"/>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buNone/>
            </a:pPr>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br>
              <a:rPr lang="en-GB" sz="2400" b="1" dirty="0" smtClean="0">
                <a:solidFill>
                  <a:srgbClr val="C00000"/>
                </a:solidFill>
                <a:latin typeface="Verdana" pitchFamily="34" charset="0"/>
                <a:ea typeface="Verdana" pitchFamily="34" charset="0"/>
                <a:cs typeface="Verdana" pitchFamily="34" charset="0"/>
              </a:rPr>
            </a:br>
            <a:r>
              <a:rPr lang="en-GB" sz="2400" b="1" dirty="0">
                <a:solidFill>
                  <a:srgbClr val="0070C0"/>
                </a:solidFill>
              </a:rPr>
              <a:t>Large potential for bioelectricity </a:t>
            </a:r>
            <a:r>
              <a:rPr lang="en-GB" sz="2400" b="1" dirty="0" smtClean="0">
                <a:solidFill>
                  <a:srgbClr val="0070C0"/>
                </a:solidFill>
              </a:rPr>
              <a:t/>
            </a:r>
            <a:br>
              <a:rPr lang="en-GB" sz="2400" b="1" dirty="0" smtClean="0">
                <a:solidFill>
                  <a:srgbClr val="0070C0"/>
                </a:solidFill>
              </a:rPr>
            </a:br>
            <a:r>
              <a:rPr lang="en-GB" sz="2400" b="1" dirty="0">
                <a:solidFill>
                  <a:srgbClr val="0070C0"/>
                </a:solidFill>
              </a:rPr>
              <a:t>f</a:t>
            </a:r>
            <a:r>
              <a:rPr lang="en-GB" sz="2400" b="1" dirty="0" smtClean="0">
                <a:solidFill>
                  <a:srgbClr val="0070C0"/>
                </a:solidFill>
              </a:rPr>
              <a:t>rom </a:t>
            </a:r>
            <a:r>
              <a:rPr lang="en-GB" sz="2400" b="1" dirty="0">
                <a:solidFill>
                  <a:srgbClr val="0070C0"/>
                </a:solidFill>
              </a:rPr>
              <a:t>biomass residues </a:t>
            </a:r>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3805677279"/>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9"/>
          <p:cNvPicPr>
            <a:picLocks noGrp="1" noChangeAspect="1"/>
          </p:cNvPicPr>
          <p:nvPr>
            <p:ph sz="half" idx="2"/>
          </p:nvPr>
        </p:nvPicPr>
        <p:blipFill>
          <a:blip r:embed="rId8"/>
          <a:stretch>
            <a:fillRect/>
          </a:stretch>
        </p:blipFill>
        <p:spPr>
          <a:xfrm>
            <a:off x="4648200" y="1603995"/>
            <a:ext cx="4038600" cy="4518373"/>
          </a:xfrm>
          <a:prstGeom prst="rect">
            <a:avLst/>
          </a:prstGeom>
          <a:solidFill>
            <a:schemeClr val="accent3">
              <a:lumMod val="40000"/>
              <a:lumOff val="60000"/>
            </a:schemeClr>
          </a:solidFill>
        </p:spPr>
      </p:pic>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12</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12</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9"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10"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923330"/>
          </a:xfrm>
          <a:prstGeom prst="rect">
            <a:avLst/>
          </a:prstGeom>
        </p:spPr>
        <p:txBody>
          <a:bodyPr wrap="square">
            <a:spAutoFit/>
          </a:bodyPr>
          <a:lstStyle/>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graphicFrame>
        <p:nvGraphicFramePr>
          <p:cNvPr id="18" name="Table 17"/>
          <p:cNvGraphicFramePr>
            <a:graphicFrameLocks noGrp="1"/>
          </p:cNvGraphicFramePr>
          <p:nvPr>
            <p:extLst>
              <p:ext uri="{D42A27DB-BD31-4B8C-83A1-F6EECF244321}">
                <p14:modId xmlns:p14="http://schemas.microsoft.com/office/powerpoint/2010/main" val="625511692"/>
              </p:ext>
            </p:extLst>
          </p:nvPr>
        </p:nvGraphicFramePr>
        <p:xfrm>
          <a:off x="4724399" y="2420887"/>
          <a:ext cx="4038600" cy="3456384"/>
        </p:xfrm>
        <a:graphic>
          <a:graphicData uri="http://schemas.openxmlformats.org/drawingml/2006/table">
            <a:tbl>
              <a:tblPr/>
              <a:tblGrid>
                <a:gridCol w="931986"/>
                <a:gridCol w="610026"/>
                <a:gridCol w="667789"/>
                <a:gridCol w="617219"/>
                <a:gridCol w="605791"/>
                <a:gridCol w="605789"/>
              </a:tblGrid>
              <a:tr h="1070047">
                <a:tc>
                  <a:txBody>
                    <a:bodyPr/>
                    <a:lstStyle/>
                    <a:p>
                      <a:pPr>
                        <a:lnSpc>
                          <a:spcPct val="115000"/>
                        </a:lnSpc>
                        <a:spcAft>
                          <a:spcPts val="0"/>
                        </a:spcAft>
                      </a:pPr>
                      <a:endParaRPr lang="en-GB" sz="1000" b="0" dirty="0">
                        <a:latin typeface="Times New Roman"/>
                        <a:ea typeface="MS Mincho"/>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b="0" dirty="0">
                          <a:latin typeface="Times New Roman"/>
                          <a:ea typeface="MS Mincho"/>
                          <a:cs typeface="Calibri"/>
                        </a:rPr>
                        <a:t>Need (bil­lions kWh)</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b="0" dirty="0">
                          <a:latin typeface="Times New Roman"/>
                          <a:ea typeface="MS Mincho"/>
                          <a:cs typeface="Calibri"/>
                        </a:rPr>
                        <a:t>Potential (billions kWh)</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b="0" dirty="0">
                          <a:latin typeface="Times New Roman"/>
                          <a:ea typeface="MS Mincho"/>
                          <a:cs typeface="Calibri"/>
                        </a:rPr>
                        <a:t>Eq. Diesel</a:t>
                      </a:r>
                      <a:endParaRPr lang="nl-NL" sz="1000" b="0" dirty="0">
                        <a:latin typeface="Calibri"/>
                        <a:ea typeface="Times New Roman"/>
                        <a:cs typeface="Calibri"/>
                      </a:endParaRPr>
                    </a:p>
                    <a:p>
                      <a:pPr>
                        <a:lnSpc>
                          <a:spcPct val="115000"/>
                        </a:lnSpc>
                        <a:spcAft>
                          <a:spcPts val="0"/>
                        </a:spcAft>
                      </a:pPr>
                      <a:r>
                        <a:rPr lang="en-GB" sz="1000" b="0" dirty="0">
                          <a:latin typeface="Times New Roman"/>
                          <a:ea typeface="MS Mincho"/>
                          <a:cs typeface="Calibri"/>
                        </a:rPr>
                        <a:t> (Million litres)</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b="0" dirty="0">
                          <a:latin typeface="Times New Roman"/>
                          <a:ea typeface="MS Mincho"/>
                          <a:cs typeface="Calibri"/>
                        </a:rPr>
                        <a:t>Eq. Barrel of oil (Million)</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b="0" dirty="0">
                          <a:latin typeface="Times New Roman"/>
                          <a:ea typeface="MS Mincho"/>
                          <a:cs typeface="Calibri"/>
                        </a:rPr>
                        <a:t>Eq. million USD (year 2008)</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261206">
                <a:tc>
                  <a:txBody>
                    <a:bodyPr/>
                    <a:lstStyle/>
                    <a:p>
                      <a:pPr>
                        <a:lnSpc>
                          <a:spcPct val="115000"/>
                        </a:lnSpc>
                        <a:spcAft>
                          <a:spcPts val="0"/>
                        </a:spcAft>
                      </a:pPr>
                      <a:r>
                        <a:rPr lang="en-GB" sz="1000" b="0">
                          <a:latin typeface="Times New Roman"/>
                          <a:ea typeface="MS Mincho"/>
                          <a:cs typeface="Calibri"/>
                        </a:rPr>
                        <a:t>Benin</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0,60</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6,20</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2 336</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17</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1 168</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971">
                <a:tc>
                  <a:txBody>
                    <a:bodyPr/>
                    <a:lstStyle/>
                    <a:p>
                      <a:pPr>
                        <a:lnSpc>
                          <a:spcPct val="115000"/>
                        </a:lnSpc>
                        <a:spcAft>
                          <a:spcPts val="0"/>
                        </a:spcAft>
                      </a:pPr>
                      <a:r>
                        <a:rPr lang="en-GB" sz="1000" b="0">
                          <a:latin typeface="Times New Roman"/>
                          <a:ea typeface="MS Mincho"/>
                          <a:cs typeface="Calibri"/>
                        </a:rPr>
                        <a:t>Burkina Faso</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0,50</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10,00</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3 746</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27</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1 874</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11">
                <a:tc>
                  <a:txBody>
                    <a:bodyPr/>
                    <a:lstStyle/>
                    <a:p>
                      <a:pPr>
                        <a:lnSpc>
                          <a:spcPct val="115000"/>
                        </a:lnSpc>
                        <a:spcAft>
                          <a:spcPts val="0"/>
                        </a:spcAft>
                      </a:pPr>
                      <a:r>
                        <a:rPr lang="en-GB" sz="1000" b="0">
                          <a:latin typeface="Times New Roman"/>
                          <a:ea typeface="MS Mincho"/>
                          <a:cs typeface="Calibri"/>
                        </a:rPr>
                        <a:t>Cote d’Ivoire</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2,60</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17,20</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6 465</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46</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3 234</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849">
                <a:tc>
                  <a:txBody>
                    <a:bodyPr/>
                    <a:lstStyle/>
                    <a:p>
                      <a:pPr>
                        <a:lnSpc>
                          <a:spcPct val="115000"/>
                        </a:lnSpc>
                        <a:spcAft>
                          <a:spcPts val="0"/>
                        </a:spcAft>
                      </a:pPr>
                      <a:r>
                        <a:rPr lang="en-GB" sz="1000" b="0">
                          <a:latin typeface="Times New Roman"/>
                          <a:ea typeface="MS Mincho"/>
                          <a:cs typeface="Calibri"/>
                        </a:rPr>
                        <a:t>Guinée B</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0,10</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0,50</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188</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1</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94</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89">
                <a:tc>
                  <a:txBody>
                    <a:bodyPr/>
                    <a:lstStyle/>
                    <a:p>
                      <a:pPr>
                        <a:lnSpc>
                          <a:spcPct val="115000"/>
                        </a:lnSpc>
                        <a:spcAft>
                          <a:spcPts val="0"/>
                        </a:spcAft>
                      </a:pPr>
                      <a:r>
                        <a:rPr lang="en-GB" sz="1000" b="0">
                          <a:latin typeface="Times New Roman"/>
                          <a:ea typeface="MS Mincho"/>
                          <a:cs typeface="Calibri"/>
                        </a:rPr>
                        <a:t>Mali</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0,80</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8,00</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2 989</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21</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1495</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728">
                <a:tc>
                  <a:txBody>
                    <a:bodyPr/>
                    <a:lstStyle/>
                    <a:p>
                      <a:pPr>
                        <a:lnSpc>
                          <a:spcPct val="115000"/>
                        </a:lnSpc>
                        <a:spcAft>
                          <a:spcPts val="0"/>
                        </a:spcAft>
                      </a:pPr>
                      <a:r>
                        <a:rPr lang="en-GB" sz="1000" b="0" dirty="0">
                          <a:latin typeface="Times New Roman"/>
                          <a:ea typeface="MS Mincho"/>
                          <a:cs typeface="Calibri"/>
                        </a:rPr>
                        <a:t>Niger</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0,50</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6,30</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2370</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17</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1186</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666">
                <a:tc>
                  <a:txBody>
                    <a:bodyPr/>
                    <a:lstStyle/>
                    <a:p>
                      <a:pPr>
                        <a:lnSpc>
                          <a:spcPct val="115000"/>
                        </a:lnSpc>
                        <a:spcAft>
                          <a:spcPts val="0"/>
                        </a:spcAft>
                      </a:pPr>
                      <a:r>
                        <a:rPr lang="en-GB" sz="1000" b="0">
                          <a:latin typeface="Times New Roman"/>
                          <a:ea typeface="MS Mincho"/>
                          <a:cs typeface="Calibri"/>
                        </a:rPr>
                        <a:t>Senegal</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1,90</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2,90</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1094</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8</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547</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605">
                <a:tc>
                  <a:txBody>
                    <a:bodyPr/>
                    <a:lstStyle/>
                    <a:p>
                      <a:pPr>
                        <a:lnSpc>
                          <a:spcPct val="115000"/>
                        </a:lnSpc>
                        <a:spcAft>
                          <a:spcPts val="0"/>
                        </a:spcAft>
                      </a:pPr>
                      <a:r>
                        <a:rPr lang="en-GB" sz="1000" b="0">
                          <a:latin typeface="Times New Roman"/>
                          <a:ea typeface="MS Mincho"/>
                          <a:cs typeface="Calibri"/>
                        </a:rPr>
                        <a:t>Togo</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0,60</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4,00</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1514</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11</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757</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612">
                <a:tc>
                  <a:txBody>
                    <a:bodyPr/>
                    <a:lstStyle/>
                    <a:p>
                      <a:pPr>
                        <a:lnSpc>
                          <a:spcPct val="115000"/>
                        </a:lnSpc>
                        <a:spcAft>
                          <a:spcPts val="0"/>
                        </a:spcAft>
                      </a:pPr>
                      <a:r>
                        <a:rPr lang="en-GB" sz="1000" b="0" dirty="0">
                          <a:latin typeface="Times New Roman"/>
                          <a:ea typeface="MS Mincho"/>
                          <a:cs typeface="Calibri"/>
                        </a:rPr>
                        <a:t>TOTAL</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7,90</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55,10</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20 701</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a:latin typeface="Times New Roman"/>
                          <a:ea typeface="MS Mincho"/>
                          <a:cs typeface="Calibri"/>
                        </a:rPr>
                        <a:t>148</a:t>
                      </a:r>
                      <a:endParaRPr lang="nl-NL" sz="1000" b="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0" dirty="0">
                          <a:latin typeface="Times New Roman"/>
                          <a:ea typeface="MS Mincho"/>
                          <a:cs typeface="Calibri"/>
                        </a:rPr>
                        <a:t>10 356</a:t>
                      </a:r>
                      <a:endParaRPr lang="nl-NL" sz="1000" b="0" dirty="0">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77964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lvl="1"/>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r>
              <a:rPr lang="en-GB" sz="2400" b="1" smtClean="0">
                <a:solidFill>
                  <a:srgbClr val="C00000"/>
                </a:solidFill>
                <a:latin typeface="Verdana" pitchFamily="34" charset="0"/>
                <a:ea typeface="Verdana" pitchFamily="34" charset="0"/>
                <a:cs typeface="Verdana" pitchFamily="34" charset="0"/>
              </a:rPr>
              <a:t/>
            </a:r>
            <a:br>
              <a:rPr lang="en-GB" sz="2400" b="1" smtClean="0">
                <a:solidFill>
                  <a:srgbClr val="C00000"/>
                </a:solidFill>
                <a:latin typeface="Verdana" pitchFamily="34" charset="0"/>
                <a:ea typeface="Verdana" pitchFamily="34" charset="0"/>
                <a:cs typeface="Verdana" pitchFamily="34" charset="0"/>
              </a:rPr>
            </a:br>
            <a:r>
              <a:rPr lang="en-GB" sz="1600" b="1" smtClean="0">
                <a:solidFill>
                  <a:srgbClr val="0070C0"/>
                </a:solidFill>
                <a:latin typeface="Verdana" pitchFamily="34" charset="0"/>
                <a:ea typeface="Verdana" pitchFamily="34" charset="0"/>
                <a:cs typeface="Verdana" pitchFamily="34" charset="0"/>
              </a:rPr>
              <a:t>What are the Types </a:t>
            </a:r>
            <a:r>
              <a:rPr lang="en-GB" sz="1600" b="1" dirty="0" smtClean="0">
                <a:solidFill>
                  <a:srgbClr val="0070C0"/>
                </a:solidFill>
                <a:latin typeface="Verdana" pitchFamily="34" charset="0"/>
                <a:ea typeface="Verdana" pitchFamily="34" charset="0"/>
                <a:cs typeface="Verdana" pitchFamily="34" charset="0"/>
              </a:rPr>
              <a:t>of resources</a:t>
            </a:r>
            <a:r>
              <a:rPr lang="en-GB" sz="2400" b="1" dirty="0" smtClean="0">
                <a:solidFill>
                  <a:srgbClr val="C00000"/>
                </a:solidFill>
                <a:latin typeface="Verdana" pitchFamily="34" charset="0"/>
                <a:ea typeface="Verdana" pitchFamily="34" charset="0"/>
                <a:cs typeface="Verdana" pitchFamily="34" charset="0"/>
              </a:rPr>
              <a:t/>
            </a:r>
            <a:br>
              <a:rPr lang="en-GB" sz="2400" b="1" dirty="0" smtClean="0">
                <a:solidFill>
                  <a:srgbClr val="C00000"/>
                </a:solidFill>
                <a:latin typeface="Verdana" pitchFamily="34" charset="0"/>
                <a:ea typeface="Verdana" pitchFamily="34" charset="0"/>
                <a:cs typeface="Verdana" pitchFamily="34" charset="0"/>
              </a:rPr>
            </a:br>
            <a:r>
              <a:rPr lang="en-GB" sz="2400" b="1" dirty="0" smtClean="0">
                <a:solidFill>
                  <a:srgbClr val="0070C0"/>
                </a:solidFill>
              </a:rPr>
              <a:t> </a:t>
            </a:r>
            <a:endParaRPr lang="fr-FR" sz="2400" b="1" dirty="0">
              <a:solidFill>
                <a:srgbClr val="0070C0"/>
              </a:solidFill>
            </a:endParaRPr>
          </a:p>
        </p:txBody>
      </p:sp>
      <p:sp>
        <p:nvSpPr>
          <p:cNvPr id="3" name="Inhaltsplatzhalter 2"/>
          <p:cNvSpPr>
            <a:spLocks noGrp="1"/>
          </p:cNvSpPr>
          <p:nvPr>
            <p:ph sz="half" idx="2"/>
          </p:nvPr>
        </p:nvSpPr>
        <p:spPr/>
        <p:txBody>
          <a:bodyPr rtlCol="0">
            <a:normAutofit/>
          </a:bodyPr>
          <a:lstStyle/>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4" name="Text Placeholder 3"/>
          <p:cNvSpPr>
            <a:spLocks noGrp="1"/>
          </p:cNvSpPr>
          <p:nvPr>
            <p:ph type="body" sz="quarter" idx="3"/>
          </p:nvPr>
        </p:nvSpPr>
        <p:spPr>
          <a:xfrm>
            <a:off x="4645025" y="1456059"/>
            <a:ext cx="4041775" cy="1274762"/>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Dumped </a:t>
            </a:r>
            <a:r>
              <a:rPr lang="en-US" sz="1600" dirty="0"/>
              <a:t>molasses in north Senegal  (Demba Diop, 2004)</a:t>
            </a:r>
          </a:p>
          <a:p>
            <a:endParaRPr lang="fr-FR" dirty="0"/>
          </a:p>
        </p:txBody>
      </p:sp>
      <p:pic>
        <p:nvPicPr>
          <p:cNvPr id="6" name="Content Placeholder 5"/>
          <p:cNvPicPr>
            <a:picLocks noGrp="1" noChangeAspect="1"/>
          </p:cNvPicPr>
          <p:nvPr>
            <p:ph sz="quarter" idx="4"/>
          </p:nvPr>
        </p:nvPicPr>
        <p:blipFill>
          <a:blip r:embed="rId3"/>
          <a:stretch>
            <a:fillRect/>
          </a:stretch>
        </p:blipFill>
        <p:spPr>
          <a:prstGeom prst="rect">
            <a:avLst/>
          </a:prstGeom>
        </p:spPr>
      </p:pic>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dirty="0">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13</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13</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4"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5"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923330"/>
          </a:xfrm>
          <a:prstGeom prst="rect">
            <a:avLst/>
          </a:prstGeom>
        </p:spPr>
        <p:txBody>
          <a:bodyPr wrap="square">
            <a:spAutoFit/>
          </a:bodyPr>
          <a:lstStyle/>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sp>
        <p:nvSpPr>
          <p:cNvPr id="14" name="Content Placeholder 2"/>
          <p:cNvSpPr txBox="1">
            <a:spLocks/>
          </p:cNvSpPr>
          <p:nvPr/>
        </p:nvSpPr>
        <p:spPr bwMode="auto">
          <a:xfrm>
            <a:off x="609600" y="2136454"/>
            <a:ext cx="4040188" cy="4142109"/>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Arial" charset="0"/>
              <a:buNone/>
            </a:pPr>
            <a:r>
              <a:rPr lang="fr-FR" sz="1600" b="1" dirty="0" err="1" smtClean="0">
                <a:solidFill>
                  <a:srgbClr val="0070C0"/>
                </a:solidFill>
                <a:latin typeface="Verdana" pitchFamily="34" charset="0"/>
                <a:ea typeface="Verdana" pitchFamily="34" charset="0"/>
                <a:cs typeface="Verdana" pitchFamily="34" charset="0"/>
              </a:rPr>
              <a:t>Agroresidues</a:t>
            </a:r>
            <a:endParaRPr lang="fr-FR" sz="1600" b="1" dirty="0" smtClean="0">
              <a:solidFill>
                <a:srgbClr val="0070C0"/>
              </a:solidFill>
              <a:latin typeface="Verdana" pitchFamily="34" charset="0"/>
              <a:ea typeface="Verdana" pitchFamily="34" charset="0"/>
              <a:cs typeface="Verdana" pitchFamily="34" charset="0"/>
            </a:endParaRPr>
          </a:p>
          <a:p>
            <a:r>
              <a:rPr lang="fr-FR" sz="1600" dirty="0" smtClean="0">
                <a:solidFill>
                  <a:srgbClr val="0070C0"/>
                </a:solidFill>
                <a:latin typeface="Verdana" pitchFamily="34" charset="0"/>
                <a:ea typeface="Verdana" pitchFamily="34" charset="0"/>
                <a:cs typeface="Verdana" pitchFamily="34" charset="0"/>
              </a:rPr>
              <a:t>World </a:t>
            </a:r>
            <a:r>
              <a:rPr lang="fr-FR" sz="1600" dirty="0" err="1" smtClean="0">
                <a:solidFill>
                  <a:srgbClr val="0070C0"/>
                </a:solidFill>
                <a:latin typeface="Verdana" pitchFamily="34" charset="0"/>
                <a:ea typeface="Verdana" pitchFamily="34" charset="0"/>
                <a:cs typeface="Verdana" pitchFamily="34" charset="0"/>
              </a:rPr>
              <a:t>largest</a:t>
            </a:r>
            <a:r>
              <a:rPr lang="fr-FR" sz="1600" dirty="0" smtClean="0">
                <a:solidFill>
                  <a:srgbClr val="0070C0"/>
                </a:solidFill>
                <a:latin typeface="Verdana" pitchFamily="34" charset="0"/>
                <a:ea typeface="Verdana" pitchFamily="34" charset="0"/>
                <a:cs typeface="Verdana" pitchFamily="34" charset="0"/>
              </a:rPr>
              <a:t> </a:t>
            </a:r>
            <a:r>
              <a:rPr lang="fr-FR" sz="1600" dirty="0" err="1" smtClean="0">
                <a:solidFill>
                  <a:srgbClr val="0070C0"/>
                </a:solidFill>
                <a:latin typeface="Verdana" pitchFamily="34" charset="0"/>
                <a:ea typeface="Verdana" pitchFamily="34" charset="0"/>
                <a:cs typeface="Verdana" pitchFamily="34" charset="0"/>
              </a:rPr>
              <a:t>producer</a:t>
            </a:r>
            <a:r>
              <a:rPr lang="fr-FR" sz="1600" dirty="0" smtClean="0">
                <a:solidFill>
                  <a:srgbClr val="0070C0"/>
                </a:solidFill>
                <a:latin typeface="Verdana" pitchFamily="34" charset="0"/>
                <a:ea typeface="Verdana" pitchFamily="34" charset="0"/>
                <a:cs typeface="Verdana" pitchFamily="34" charset="0"/>
              </a:rPr>
              <a:t> of </a:t>
            </a:r>
            <a:r>
              <a:rPr lang="fr-FR" sz="1600" dirty="0" err="1" smtClean="0">
                <a:solidFill>
                  <a:srgbClr val="0070C0"/>
                </a:solidFill>
                <a:latin typeface="Verdana" pitchFamily="34" charset="0"/>
                <a:ea typeface="Verdana" pitchFamily="34" charset="0"/>
                <a:cs typeface="Verdana" pitchFamily="34" charset="0"/>
              </a:rPr>
              <a:t>cocoa</a:t>
            </a:r>
            <a:r>
              <a:rPr lang="fr-FR" sz="1600" dirty="0" smtClean="0">
                <a:solidFill>
                  <a:srgbClr val="0070C0"/>
                </a:solidFill>
                <a:latin typeface="Verdana" pitchFamily="34" charset="0"/>
                <a:ea typeface="Verdana" pitchFamily="34" charset="0"/>
                <a:cs typeface="Verdana" pitchFamily="34" charset="0"/>
              </a:rPr>
              <a:t> (</a:t>
            </a:r>
            <a:r>
              <a:rPr lang="en-GB" sz="1600" dirty="0" smtClean="0">
                <a:solidFill>
                  <a:srgbClr val="0070C0"/>
                </a:solidFill>
                <a:latin typeface="Verdana" pitchFamily="34" charset="0"/>
                <a:ea typeface="Verdana" pitchFamily="34" charset="0"/>
                <a:cs typeface="Verdana" pitchFamily="34" charset="0"/>
              </a:rPr>
              <a:t>7 to 9 tons of waste  1 ton of dry cocoa). Coffee, </a:t>
            </a:r>
            <a:r>
              <a:rPr lang="fr-FR" sz="1600" dirty="0" err="1" smtClean="0">
                <a:solidFill>
                  <a:srgbClr val="0070C0"/>
                </a:solidFill>
                <a:latin typeface="Verdana" pitchFamily="34" charset="0"/>
                <a:ea typeface="Verdana" pitchFamily="34" charset="0"/>
                <a:cs typeface="Verdana" pitchFamily="34" charset="0"/>
              </a:rPr>
              <a:t>sheanuts</a:t>
            </a:r>
            <a:r>
              <a:rPr lang="fr-FR" sz="1600" dirty="0" smtClean="0">
                <a:solidFill>
                  <a:srgbClr val="0070C0"/>
                </a:solidFill>
                <a:latin typeface="Verdana" pitchFamily="34" charset="0"/>
                <a:ea typeface="Verdana" pitchFamily="34" charset="0"/>
                <a:cs typeface="Verdana" pitchFamily="34" charset="0"/>
              </a:rPr>
              <a:t>, palm </a:t>
            </a:r>
            <a:r>
              <a:rPr lang="fr-FR" sz="1600" dirty="0" err="1" smtClean="0">
                <a:solidFill>
                  <a:srgbClr val="0070C0"/>
                </a:solidFill>
                <a:latin typeface="Verdana" pitchFamily="34" charset="0"/>
                <a:ea typeface="Verdana" pitchFamily="34" charset="0"/>
                <a:cs typeface="Verdana" pitchFamily="34" charset="0"/>
              </a:rPr>
              <a:t>oil</a:t>
            </a:r>
            <a:r>
              <a:rPr lang="fr-FR" sz="1600" dirty="0" smtClean="0">
                <a:solidFill>
                  <a:srgbClr val="0070C0"/>
                </a:solidFill>
                <a:latin typeface="Verdana" pitchFamily="34" charset="0"/>
                <a:ea typeface="Verdana" pitchFamily="34" charset="0"/>
                <a:cs typeface="Verdana" pitchFamily="34" charset="0"/>
              </a:rPr>
              <a:t>, </a:t>
            </a:r>
            <a:r>
              <a:rPr lang="fr-FR" sz="1600" dirty="0" err="1" smtClean="0">
                <a:solidFill>
                  <a:srgbClr val="0070C0"/>
                </a:solidFill>
                <a:latin typeface="Verdana" pitchFamily="34" charset="0"/>
                <a:ea typeface="Verdana" pitchFamily="34" charset="0"/>
                <a:cs typeface="Verdana" pitchFamily="34" charset="0"/>
              </a:rPr>
              <a:t>rice</a:t>
            </a:r>
            <a:r>
              <a:rPr lang="fr-FR" sz="1600" dirty="0" smtClean="0">
                <a:solidFill>
                  <a:srgbClr val="0070C0"/>
                </a:solidFill>
                <a:latin typeface="Verdana" pitchFamily="34" charset="0"/>
                <a:ea typeface="Verdana" pitchFamily="34" charset="0"/>
                <a:cs typeface="Verdana" pitchFamily="34" charset="0"/>
              </a:rPr>
              <a:t> </a:t>
            </a:r>
            <a:r>
              <a:rPr lang="fr-FR" sz="1600" dirty="0" err="1" smtClean="0">
                <a:solidFill>
                  <a:srgbClr val="0070C0"/>
                </a:solidFill>
                <a:latin typeface="Verdana" pitchFamily="34" charset="0"/>
                <a:ea typeface="Verdana" pitchFamily="34" charset="0"/>
                <a:cs typeface="Verdana" pitchFamily="34" charset="0"/>
              </a:rPr>
              <a:t>husk</a:t>
            </a:r>
            <a:r>
              <a:rPr lang="fr-FR" sz="1600" dirty="0" smtClean="0">
                <a:solidFill>
                  <a:srgbClr val="0070C0"/>
                </a:solidFill>
                <a:latin typeface="Verdana" pitchFamily="34" charset="0"/>
                <a:ea typeface="Verdana" pitchFamily="34" charset="0"/>
                <a:cs typeface="Verdana" pitchFamily="34" charset="0"/>
              </a:rPr>
              <a:t>, </a:t>
            </a:r>
            <a:r>
              <a:rPr lang="fr-FR" sz="1600" dirty="0" err="1" smtClean="0">
                <a:solidFill>
                  <a:srgbClr val="0070C0"/>
                </a:solidFill>
                <a:latin typeface="Verdana" pitchFamily="34" charset="0"/>
                <a:ea typeface="Verdana" pitchFamily="34" charset="0"/>
                <a:cs typeface="Verdana" pitchFamily="34" charset="0"/>
              </a:rPr>
              <a:t>groundnuts</a:t>
            </a:r>
            <a:r>
              <a:rPr lang="fr-FR" sz="1600" dirty="0" smtClean="0">
                <a:solidFill>
                  <a:srgbClr val="0070C0"/>
                </a:solidFill>
                <a:latin typeface="Verdana" pitchFamily="34" charset="0"/>
                <a:ea typeface="Verdana" pitchFamily="34" charset="0"/>
                <a:cs typeface="Verdana" pitchFamily="34" charset="0"/>
              </a:rPr>
              <a:t>, </a:t>
            </a:r>
            <a:r>
              <a:rPr lang="fr-FR" sz="1600" dirty="0" err="1" smtClean="0">
                <a:solidFill>
                  <a:srgbClr val="0070C0"/>
                </a:solidFill>
                <a:latin typeface="Verdana" pitchFamily="34" charset="0"/>
                <a:ea typeface="Verdana" pitchFamily="34" charset="0"/>
                <a:cs typeface="Verdana" pitchFamily="34" charset="0"/>
              </a:rPr>
              <a:t>cotton</a:t>
            </a:r>
            <a:r>
              <a:rPr lang="fr-FR" sz="1600" dirty="0" smtClean="0">
                <a:solidFill>
                  <a:srgbClr val="0070C0"/>
                </a:solidFill>
                <a:latin typeface="Verdana" pitchFamily="34" charset="0"/>
                <a:ea typeface="Verdana" pitchFamily="34" charset="0"/>
                <a:cs typeface="Verdana" pitchFamily="34" charset="0"/>
              </a:rPr>
              <a:t>, millet, </a:t>
            </a:r>
            <a:r>
              <a:rPr lang="fr-FR" sz="1600" dirty="0" err="1" smtClean="0">
                <a:solidFill>
                  <a:srgbClr val="0070C0"/>
                </a:solidFill>
                <a:latin typeface="Verdana" pitchFamily="34" charset="0"/>
                <a:ea typeface="Verdana" pitchFamily="34" charset="0"/>
                <a:cs typeface="Verdana" pitchFamily="34" charset="0"/>
              </a:rPr>
              <a:t>sorghum</a:t>
            </a:r>
            <a:r>
              <a:rPr lang="fr-FR" sz="1600" dirty="0" smtClean="0">
                <a:solidFill>
                  <a:srgbClr val="0070C0"/>
                </a:solidFill>
                <a:latin typeface="Verdana" pitchFamily="34" charset="0"/>
                <a:ea typeface="Verdana" pitchFamily="34" charset="0"/>
                <a:cs typeface="Verdana" pitchFamily="34" charset="0"/>
              </a:rPr>
              <a:t>, </a:t>
            </a:r>
            <a:r>
              <a:rPr lang="fr-FR" sz="1600" dirty="0" err="1" smtClean="0">
                <a:solidFill>
                  <a:srgbClr val="0070C0"/>
                </a:solidFill>
                <a:latin typeface="Verdana" pitchFamily="34" charset="0"/>
                <a:ea typeface="Verdana" pitchFamily="34" charset="0"/>
                <a:cs typeface="Verdana" pitchFamily="34" charset="0"/>
              </a:rPr>
              <a:t>coconuts</a:t>
            </a:r>
            <a:r>
              <a:rPr lang="fr-FR" sz="1600" dirty="0" smtClean="0">
                <a:solidFill>
                  <a:srgbClr val="0070C0"/>
                </a:solidFill>
                <a:latin typeface="Verdana" pitchFamily="34" charset="0"/>
                <a:ea typeface="Verdana" pitchFamily="34" charset="0"/>
                <a:cs typeface="Verdana" pitchFamily="34" charset="0"/>
              </a:rPr>
              <a:t>, etc.</a:t>
            </a:r>
          </a:p>
          <a:p>
            <a:pPr>
              <a:buFont typeface="Arial" charset="0"/>
              <a:buNone/>
            </a:pPr>
            <a:endParaRPr lang="fr-FR" sz="1600" dirty="0" smtClean="0">
              <a:solidFill>
                <a:srgbClr val="0070C0"/>
              </a:solidFill>
              <a:latin typeface="Verdana" pitchFamily="34" charset="0"/>
              <a:ea typeface="Verdana" pitchFamily="34" charset="0"/>
              <a:cs typeface="Verdana" pitchFamily="34" charset="0"/>
            </a:endParaRPr>
          </a:p>
          <a:p>
            <a:pPr>
              <a:buFont typeface="Arial" charset="0"/>
              <a:buNone/>
            </a:pPr>
            <a:r>
              <a:rPr lang="fr-FR" sz="1600" b="1" dirty="0" smtClean="0">
                <a:solidFill>
                  <a:srgbClr val="0070C0"/>
                </a:solidFill>
                <a:latin typeface="Verdana" pitchFamily="34" charset="0"/>
                <a:ea typeface="Verdana" pitchFamily="34" charset="0"/>
                <a:cs typeface="Verdana" pitchFamily="34" charset="0"/>
              </a:rPr>
              <a:t>Municipal by-</a:t>
            </a:r>
            <a:r>
              <a:rPr lang="fr-FR" sz="1600" b="1" dirty="0" err="1" smtClean="0">
                <a:solidFill>
                  <a:srgbClr val="0070C0"/>
                </a:solidFill>
                <a:latin typeface="Verdana" pitchFamily="34" charset="0"/>
                <a:ea typeface="Verdana" pitchFamily="34" charset="0"/>
                <a:cs typeface="Verdana" pitchFamily="34" charset="0"/>
              </a:rPr>
              <a:t>products</a:t>
            </a:r>
            <a:r>
              <a:rPr lang="fr-FR" sz="1600" b="1" dirty="0" smtClean="0">
                <a:solidFill>
                  <a:srgbClr val="0070C0"/>
                </a:solidFill>
                <a:latin typeface="Verdana" pitchFamily="34" charset="0"/>
                <a:ea typeface="Verdana" pitchFamily="34" charset="0"/>
                <a:cs typeface="Verdana" pitchFamily="34" charset="0"/>
              </a:rPr>
              <a:t> :</a:t>
            </a:r>
          </a:p>
          <a:p>
            <a:r>
              <a:rPr lang="en-US" sz="1600" dirty="0" smtClean="0">
                <a:solidFill>
                  <a:srgbClr val="0070C0"/>
                </a:solidFill>
                <a:latin typeface="Verdana" pitchFamily="34" charset="0"/>
                <a:ea typeface="Verdana" pitchFamily="34" charset="0"/>
                <a:cs typeface="Verdana" pitchFamily="34" charset="0"/>
              </a:rPr>
              <a:t>Landfill gas for energy generation</a:t>
            </a:r>
          </a:p>
          <a:p>
            <a:r>
              <a:rPr lang="en-US" sz="1600" dirty="0" smtClean="0">
                <a:solidFill>
                  <a:srgbClr val="0070C0"/>
                </a:solidFill>
                <a:latin typeface="Verdana" pitchFamily="34" charset="0"/>
                <a:ea typeface="Verdana" pitchFamily="34" charset="0"/>
                <a:cs typeface="Verdana" pitchFamily="34" charset="0"/>
              </a:rPr>
              <a:t>Avoid uncontrolled dumping</a:t>
            </a:r>
            <a:endParaRPr lang="fr-FR" sz="1600" dirty="0" smtClean="0">
              <a:solidFill>
                <a:srgbClr val="0070C0"/>
              </a:solidFill>
              <a:latin typeface="Verdana" pitchFamily="34" charset="0"/>
              <a:ea typeface="Verdana" pitchFamily="34" charset="0"/>
              <a:cs typeface="Verdana" pitchFamily="34" charset="0"/>
            </a:endParaRPr>
          </a:p>
          <a:p>
            <a:pPr>
              <a:buFont typeface="Arial" charset="0"/>
              <a:buNone/>
            </a:pPr>
            <a:endParaRPr lang="fr-FR" sz="1600" b="1" dirty="0" smtClean="0"/>
          </a:p>
          <a:p>
            <a:pPr>
              <a:buFont typeface="Arial" charset="0"/>
              <a:buNone/>
            </a:pPr>
            <a:endParaRPr lang="fr-FR" sz="1600" dirty="0"/>
          </a:p>
        </p:txBody>
      </p:sp>
    </p:spTree>
    <p:extLst>
      <p:ext uri="{BB962C8B-B14F-4D97-AF65-F5344CB8AC3E}">
        <p14:creationId xmlns:p14="http://schemas.microsoft.com/office/powerpoint/2010/main" val="22803218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lvl="1"/>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br>
              <a:rPr lang="en-GB" sz="2400" b="1" dirty="0" smtClean="0">
                <a:solidFill>
                  <a:srgbClr val="C00000"/>
                </a:solidFill>
                <a:latin typeface="Verdana" pitchFamily="34" charset="0"/>
                <a:ea typeface="Verdana" pitchFamily="34" charset="0"/>
                <a:cs typeface="Verdana" pitchFamily="34" charset="0"/>
              </a:rPr>
            </a:br>
            <a:r>
              <a:rPr lang="en-GB" sz="1800" b="1" dirty="0" smtClean="0">
                <a:solidFill>
                  <a:srgbClr val="0070C0"/>
                </a:solidFill>
                <a:latin typeface="Verdana" pitchFamily="34" charset="0"/>
                <a:ea typeface="Verdana" pitchFamily="34" charset="0"/>
                <a:cs typeface="Verdana" pitchFamily="34" charset="0"/>
              </a:rPr>
              <a:t>Types of resources</a:t>
            </a:r>
            <a:endParaRPr lang="fr-FR" sz="1800" b="1" dirty="0">
              <a:solidFill>
                <a:srgbClr val="0070C0"/>
              </a:solidFill>
            </a:endParaRPr>
          </a:p>
        </p:txBody>
      </p:sp>
      <p:sp>
        <p:nvSpPr>
          <p:cNvPr id="3" name="Inhaltsplatzhalter 2"/>
          <p:cNvSpPr>
            <a:spLocks noGrp="1"/>
          </p:cNvSpPr>
          <p:nvPr>
            <p:ph sz="half" idx="2"/>
          </p:nvPr>
        </p:nvSpPr>
        <p:spPr/>
        <p:txBody>
          <a:bodyPr rtlCol="0">
            <a:normAutofit/>
          </a:bodyPr>
          <a:lstStyle/>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4" name="Text Placeholder 3"/>
          <p:cNvSpPr>
            <a:spLocks noGrp="1"/>
          </p:cNvSpPr>
          <p:nvPr>
            <p:ph type="body" sz="quarter" idx="3"/>
          </p:nvPr>
        </p:nvSpPr>
        <p:spPr>
          <a:xfrm>
            <a:off x="4589048" y="1779092"/>
            <a:ext cx="4041775" cy="639762"/>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r>
              <a:rPr lang="en-US" dirty="0" smtClean="0"/>
              <a:t>Groundnuts </a:t>
            </a:r>
            <a:r>
              <a:rPr lang="en-US" dirty="0"/>
              <a:t>Senegal </a:t>
            </a:r>
          </a:p>
          <a:p>
            <a:endParaRPr lang="fr-F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14</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14</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923330"/>
          </a:xfrm>
          <a:prstGeom prst="rect">
            <a:avLst/>
          </a:prstGeom>
        </p:spPr>
        <p:txBody>
          <a:bodyPr wrap="square">
            <a:spAutoFit/>
          </a:bodyPr>
          <a:lstStyle/>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sp>
        <p:nvSpPr>
          <p:cNvPr id="16" name="Content Placeholder 2"/>
          <p:cNvSpPr txBox="1">
            <a:spLocks/>
          </p:cNvSpPr>
          <p:nvPr/>
        </p:nvSpPr>
        <p:spPr bwMode="auto">
          <a:xfrm>
            <a:off x="539552" y="2311400"/>
            <a:ext cx="4262636" cy="4119563"/>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Arial" charset="0"/>
              <a:buNone/>
            </a:pPr>
            <a:r>
              <a:rPr lang="fr-FR" sz="2000" b="1" dirty="0" smtClean="0">
                <a:solidFill>
                  <a:srgbClr val="0070C0"/>
                </a:solidFill>
                <a:latin typeface="Verdana" pitchFamily="34" charset="0"/>
                <a:ea typeface="Verdana" pitchFamily="34" charset="0"/>
                <a:cs typeface="Verdana" pitchFamily="34" charset="0"/>
              </a:rPr>
              <a:t>Woodfuels</a:t>
            </a:r>
            <a:endParaRPr lang="fr-FR" sz="2000" dirty="0" smtClean="0">
              <a:solidFill>
                <a:srgbClr val="0070C0"/>
              </a:solidFill>
              <a:latin typeface="Verdana" pitchFamily="34" charset="0"/>
              <a:ea typeface="Verdana" pitchFamily="34" charset="0"/>
              <a:cs typeface="Verdana" pitchFamily="34" charset="0"/>
            </a:endParaRPr>
          </a:p>
          <a:p>
            <a:r>
              <a:rPr lang="fr-FR" sz="2000" dirty="0" err="1" smtClean="0">
                <a:solidFill>
                  <a:srgbClr val="0070C0"/>
                </a:solidFill>
                <a:latin typeface="Verdana" pitchFamily="34" charset="0"/>
                <a:ea typeface="Verdana" pitchFamily="34" charset="0"/>
                <a:cs typeface="Verdana" pitchFamily="34" charset="0"/>
              </a:rPr>
              <a:t>almost</a:t>
            </a:r>
            <a:r>
              <a:rPr lang="fr-FR" sz="2000" dirty="0" smtClean="0">
                <a:solidFill>
                  <a:srgbClr val="0070C0"/>
                </a:solidFill>
                <a:latin typeface="Verdana" pitchFamily="34" charset="0"/>
                <a:ea typeface="Verdana" pitchFamily="34" charset="0"/>
                <a:cs typeface="Verdana" pitchFamily="34" charset="0"/>
              </a:rPr>
              <a:t> all </a:t>
            </a:r>
            <a:r>
              <a:rPr lang="fr-FR" sz="2000" dirty="0" err="1" smtClean="0">
                <a:solidFill>
                  <a:srgbClr val="0070C0"/>
                </a:solidFill>
                <a:latin typeface="Verdana" pitchFamily="34" charset="0"/>
                <a:ea typeface="Verdana" pitchFamily="34" charset="0"/>
                <a:cs typeface="Verdana" pitchFamily="34" charset="0"/>
              </a:rPr>
              <a:t>woodfuels</a:t>
            </a:r>
            <a:r>
              <a:rPr lang="fr-FR" sz="2000" dirty="0" smtClean="0">
                <a:solidFill>
                  <a:srgbClr val="0070C0"/>
                </a:solidFill>
                <a:latin typeface="Verdana" pitchFamily="34" charset="0"/>
                <a:ea typeface="Verdana" pitchFamily="34" charset="0"/>
                <a:cs typeface="Verdana" pitchFamily="34" charset="0"/>
              </a:rPr>
              <a:t> </a:t>
            </a:r>
            <a:r>
              <a:rPr lang="fr-FR" sz="2000" dirty="0" err="1" smtClean="0">
                <a:solidFill>
                  <a:srgbClr val="0070C0"/>
                </a:solidFill>
                <a:latin typeface="Verdana" pitchFamily="34" charset="0"/>
                <a:ea typeface="Verdana" pitchFamily="34" charset="0"/>
                <a:cs typeface="Verdana" pitchFamily="34" charset="0"/>
              </a:rPr>
              <a:t>used</a:t>
            </a:r>
            <a:r>
              <a:rPr lang="fr-FR" sz="2000" dirty="0" smtClean="0">
                <a:solidFill>
                  <a:srgbClr val="0070C0"/>
                </a:solidFill>
                <a:latin typeface="Verdana" pitchFamily="34" charset="0"/>
                <a:ea typeface="Verdana" pitchFamily="34" charset="0"/>
                <a:cs typeface="Verdana" pitchFamily="34" charset="0"/>
              </a:rPr>
              <a:t> are direct;</a:t>
            </a:r>
          </a:p>
          <a:p>
            <a:r>
              <a:rPr lang="fr-FR" sz="2000" dirty="0" smtClean="0">
                <a:solidFill>
                  <a:srgbClr val="0070C0"/>
                </a:solidFill>
                <a:latin typeface="Verdana" pitchFamily="34" charset="0"/>
                <a:ea typeface="Verdana" pitchFamily="34" charset="0"/>
                <a:cs typeface="Verdana" pitchFamily="34" charset="0"/>
              </a:rPr>
              <a:t>Wood </a:t>
            </a:r>
            <a:r>
              <a:rPr lang="fr-FR" sz="2000" dirty="0" err="1" smtClean="0">
                <a:solidFill>
                  <a:srgbClr val="0070C0"/>
                </a:solidFill>
                <a:latin typeface="Verdana" pitchFamily="34" charset="0"/>
                <a:ea typeface="Verdana" pitchFamily="34" charset="0"/>
                <a:cs typeface="Verdana" pitchFamily="34" charset="0"/>
              </a:rPr>
              <a:t>consumption</a:t>
            </a:r>
            <a:r>
              <a:rPr lang="fr-FR" sz="2000" dirty="0" smtClean="0">
                <a:solidFill>
                  <a:srgbClr val="0070C0"/>
                </a:solidFill>
                <a:latin typeface="Verdana" pitchFamily="34" charset="0"/>
                <a:ea typeface="Verdana" pitchFamily="34" charset="0"/>
                <a:cs typeface="Verdana" pitchFamily="34" charset="0"/>
              </a:rPr>
              <a:t> </a:t>
            </a:r>
            <a:r>
              <a:rPr lang="fr-FR" sz="2000" dirty="0" err="1" smtClean="0">
                <a:solidFill>
                  <a:srgbClr val="0070C0"/>
                </a:solidFill>
                <a:latin typeface="Verdana" pitchFamily="34" charset="0"/>
                <a:ea typeface="Verdana" pitchFamily="34" charset="0"/>
                <a:cs typeface="Verdana" pitchFamily="34" charset="0"/>
              </a:rPr>
              <a:t>is</a:t>
            </a:r>
            <a:r>
              <a:rPr lang="fr-FR" sz="2000" dirty="0" smtClean="0">
                <a:solidFill>
                  <a:srgbClr val="0070C0"/>
                </a:solidFill>
                <a:latin typeface="Verdana" pitchFamily="34" charset="0"/>
                <a:ea typeface="Verdana" pitchFamily="34" charset="0"/>
                <a:cs typeface="Verdana" pitchFamily="34" charset="0"/>
              </a:rPr>
              <a:t> </a:t>
            </a:r>
            <a:r>
              <a:rPr lang="fr-FR" sz="2000" dirty="0" err="1" smtClean="0">
                <a:solidFill>
                  <a:srgbClr val="0070C0"/>
                </a:solidFill>
                <a:latin typeface="Verdana" pitchFamily="34" charset="0"/>
                <a:ea typeface="Verdana" pitchFamily="34" charset="0"/>
                <a:cs typeface="Verdana" pitchFamily="34" charset="0"/>
              </a:rPr>
              <a:t>well</a:t>
            </a:r>
            <a:r>
              <a:rPr lang="fr-FR" sz="2000" dirty="0" smtClean="0">
                <a:solidFill>
                  <a:srgbClr val="0070C0"/>
                </a:solidFill>
                <a:latin typeface="Verdana" pitchFamily="34" charset="0"/>
                <a:ea typeface="Verdana" pitchFamily="34" charset="0"/>
                <a:cs typeface="Verdana" pitchFamily="34" charset="0"/>
              </a:rPr>
              <a:t> </a:t>
            </a:r>
            <a:r>
              <a:rPr lang="fr-FR" sz="2000" dirty="0" err="1" smtClean="0">
                <a:solidFill>
                  <a:srgbClr val="0070C0"/>
                </a:solidFill>
                <a:latin typeface="Verdana" pitchFamily="34" charset="0"/>
                <a:ea typeface="Verdana" pitchFamily="34" charset="0"/>
                <a:cs typeface="Verdana" pitchFamily="34" charset="0"/>
              </a:rPr>
              <a:t>above</a:t>
            </a:r>
            <a:r>
              <a:rPr lang="fr-FR" sz="2000" dirty="0" smtClean="0">
                <a:solidFill>
                  <a:srgbClr val="0070C0"/>
                </a:solidFill>
                <a:latin typeface="Verdana" pitchFamily="34" charset="0"/>
                <a:ea typeface="Verdana" pitchFamily="34" charset="0"/>
                <a:cs typeface="Verdana" pitchFamily="34" charset="0"/>
              </a:rPr>
              <a:t> the </a:t>
            </a:r>
            <a:r>
              <a:rPr lang="fr-FR" sz="2000" dirty="0" err="1" smtClean="0">
                <a:solidFill>
                  <a:srgbClr val="0070C0"/>
                </a:solidFill>
                <a:latin typeface="Verdana" pitchFamily="34" charset="0"/>
                <a:ea typeface="Verdana" pitchFamily="34" charset="0"/>
                <a:cs typeface="Verdana" pitchFamily="34" charset="0"/>
              </a:rPr>
              <a:t>annual</a:t>
            </a:r>
            <a:r>
              <a:rPr lang="fr-FR" sz="2000" dirty="0" smtClean="0">
                <a:solidFill>
                  <a:srgbClr val="0070C0"/>
                </a:solidFill>
                <a:latin typeface="Verdana" pitchFamily="34" charset="0"/>
                <a:ea typeface="Verdana" pitchFamily="34" charset="0"/>
                <a:cs typeface="Verdana" pitchFamily="34" charset="0"/>
              </a:rPr>
              <a:t> </a:t>
            </a:r>
            <a:r>
              <a:rPr lang="en-US" sz="2000" dirty="0" smtClean="0">
                <a:solidFill>
                  <a:srgbClr val="0070C0"/>
                </a:solidFill>
                <a:latin typeface="Verdana" pitchFamily="34" charset="0"/>
                <a:ea typeface="Verdana" pitchFamily="34" charset="0"/>
                <a:cs typeface="Verdana" pitchFamily="34" charset="0"/>
              </a:rPr>
              <a:t>increment (desertification);</a:t>
            </a:r>
            <a:endParaRPr lang="fr-FR" sz="2000" dirty="0" smtClean="0">
              <a:solidFill>
                <a:srgbClr val="0070C0"/>
              </a:solidFill>
              <a:latin typeface="Verdana" pitchFamily="34" charset="0"/>
              <a:ea typeface="Verdana" pitchFamily="34" charset="0"/>
              <a:cs typeface="Verdana" pitchFamily="34" charset="0"/>
            </a:endParaRPr>
          </a:p>
          <a:p>
            <a:r>
              <a:rPr lang="en-US" sz="2000" dirty="0" smtClean="0">
                <a:solidFill>
                  <a:srgbClr val="0070C0"/>
                </a:solidFill>
                <a:latin typeface="Verdana" pitchFamily="34" charset="0"/>
                <a:ea typeface="Verdana" pitchFamily="34" charset="0"/>
                <a:cs typeface="Verdana" pitchFamily="34" charset="0"/>
              </a:rPr>
              <a:t>Residues (e.g. sawmills) are left unused;</a:t>
            </a:r>
            <a:endParaRPr lang="fr-FR" sz="2000" dirty="0" smtClean="0">
              <a:solidFill>
                <a:srgbClr val="0070C0"/>
              </a:solidFill>
              <a:latin typeface="Verdana" pitchFamily="34" charset="0"/>
              <a:ea typeface="Verdana" pitchFamily="34" charset="0"/>
              <a:cs typeface="Verdana" pitchFamily="34" charset="0"/>
            </a:endParaRPr>
          </a:p>
          <a:p>
            <a:pPr>
              <a:buFont typeface="Arial" charset="0"/>
              <a:buNone/>
            </a:pPr>
            <a:r>
              <a:rPr lang="fr-FR" sz="2000" b="1" dirty="0" smtClean="0">
                <a:solidFill>
                  <a:srgbClr val="0070C0"/>
                </a:solidFill>
                <a:latin typeface="Verdana" pitchFamily="34" charset="0"/>
                <a:ea typeface="Verdana" pitchFamily="34" charset="0"/>
                <a:cs typeface="Verdana" pitchFamily="34" charset="0"/>
              </a:rPr>
              <a:t>Agrofuels</a:t>
            </a:r>
          </a:p>
          <a:p>
            <a:r>
              <a:rPr lang="en-US" sz="2000" dirty="0" smtClean="0">
                <a:solidFill>
                  <a:srgbClr val="0070C0"/>
                </a:solidFill>
                <a:latin typeface="Verdana" pitchFamily="34" charset="0"/>
                <a:ea typeface="Verdana" pitchFamily="34" charset="0"/>
                <a:cs typeface="Verdana" pitchFamily="34" charset="0"/>
              </a:rPr>
              <a:t>Ethanol: sugar cane</a:t>
            </a:r>
            <a:r>
              <a:rPr lang="sv-SE" sz="2000" dirty="0" smtClean="0">
                <a:solidFill>
                  <a:srgbClr val="0070C0"/>
                </a:solidFill>
                <a:latin typeface="Verdana" pitchFamily="34" charset="0"/>
                <a:ea typeface="Verdana" pitchFamily="34" charset="0"/>
                <a:cs typeface="Verdana" pitchFamily="34" charset="0"/>
              </a:rPr>
              <a:t>, sweet sorghum</a:t>
            </a:r>
            <a:r>
              <a:rPr lang="pt-BR" sz="2000" dirty="0" smtClean="0">
                <a:solidFill>
                  <a:srgbClr val="0070C0"/>
                </a:solidFill>
                <a:latin typeface="Verdana" pitchFamily="34" charset="0"/>
                <a:ea typeface="Verdana" pitchFamily="34" charset="0"/>
                <a:cs typeface="Verdana" pitchFamily="34" charset="0"/>
              </a:rPr>
              <a:t>, cassava</a:t>
            </a:r>
            <a:endParaRPr lang="fr-FR" sz="2000" dirty="0" smtClean="0">
              <a:solidFill>
                <a:srgbClr val="0070C0"/>
              </a:solidFill>
              <a:latin typeface="Verdana" pitchFamily="34" charset="0"/>
              <a:ea typeface="Verdana" pitchFamily="34" charset="0"/>
              <a:cs typeface="Verdana" pitchFamily="34" charset="0"/>
            </a:endParaRPr>
          </a:p>
          <a:p>
            <a:r>
              <a:rPr lang="en-US" sz="2000" dirty="0" smtClean="0">
                <a:solidFill>
                  <a:srgbClr val="0070C0"/>
                </a:solidFill>
                <a:latin typeface="Verdana" pitchFamily="34" charset="0"/>
                <a:ea typeface="Verdana" pitchFamily="34" charset="0"/>
                <a:cs typeface="Verdana" pitchFamily="34" charset="0"/>
              </a:rPr>
              <a:t>Biodiesel : palm oil , palm kernel oil, cottonseed oil, peanut oil, Jatropha oil, coconut oil and the </a:t>
            </a:r>
            <a:r>
              <a:rPr lang="fr-FR" sz="2000" dirty="0" err="1" smtClean="0">
                <a:solidFill>
                  <a:srgbClr val="0070C0"/>
                </a:solidFill>
                <a:latin typeface="Verdana" pitchFamily="34" charset="0"/>
                <a:ea typeface="Verdana" pitchFamily="34" charset="0"/>
                <a:cs typeface="Verdana" pitchFamily="34" charset="0"/>
              </a:rPr>
              <a:t>Neem</a:t>
            </a:r>
            <a:r>
              <a:rPr lang="fr-FR" sz="2000" dirty="0" smtClean="0">
                <a:solidFill>
                  <a:srgbClr val="0070C0"/>
                </a:solidFill>
                <a:latin typeface="Verdana" pitchFamily="34" charset="0"/>
                <a:ea typeface="Verdana" pitchFamily="34" charset="0"/>
                <a:cs typeface="Verdana" pitchFamily="34" charset="0"/>
              </a:rPr>
              <a:t> </a:t>
            </a:r>
            <a:r>
              <a:rPr lang="fr-FR" sz="2000" dirty="0" err="1" smtClean="0">
                <a:solidFill>
                  <a:srgbClr val="0070C0"/>
                </a:solidFill>
                <a:latin typeface="Verdana" pitchFamily="34" charset="0"/>
                <a:ea typeface="Verdana" pitchFamily="34" charset="0"/>
                <a:cs typeface="Verdana" pitchFamily="34" charset="0"/>
              </a:rPr>
              <a:t>tree</a:t>
            </a:r>
            <a:r>
              <a:rPr lang="fr-FR" sz="2000" dirty="0" smtClean="0">
                <a:solidFill>
                  <a:srgbClr val="0070C0"/>
                </a:solidFill>
                <a:latin typeface="Verdana" pitchFamily="34" charset="0"/>
                <a:ea typeface="Verdana" pitchFamily="34" charset="0"/>
                <a:cs typeface="Verdana" pitchFamily="34" charset="0"/>
              </a:rPr>
              <a:t>.</a:t>
            </a:r>
          </a:p>
          <a:p>
            <a:pPr>
              <a:buFont typeface="Arial" charset="0"/>
              <a:buNone/>
            </a:pPr>
            <a:endParaRPr lang="fr-FR" sz="1600" b="1" dirty="0" smtClean="0"/>
          </a:p>
          <a:p>
            <a:pPr>
              <a:buFont typeface="Arial" charset="0"/>
              <a:buNone/>
            </a:pPr>
            <a:endParaRPr lang="fr-FR" sz="1600" dirty="0"/>
          </a:p>
        </p:txBody>
      </p:sp>
      <p:pic>
        <p:nvPicPr>
          <p:cNvPr id="7" name="Content Placeholder 6"/>
          <p:cNvPicPr>
            <a:picLocks noGrp="1" noChangeAspect="1"/>
          </p:cNvPicPr>
          <p:nvPr>
            <p:ph sz="quarter" idx="4"/>
          </p:nvPr>
        </p:nvPicPr>
        <p:blipFill>
          <a:blip r:embed="rId5"/>
          <a:stretch>
            <a:fillRect/>
          </a:stretch>
        </p:blipFill>
        <p:spPr>
          <a:xfrm>
            <a:off x="4650756" y="2174875"/>
            <a:ext cx="4030313" cy="3951288"/>
          </a:xfrm>
          <a:prstGeom prst="rect">
            <a:avLst/>
          </a:prstGeom>
        </p:spPr>
      </p:pic>
    </p:spTree>
    <p:extLst>
      <p:ext uri="{BB962C8B-B14F-4D97-AF65-F5344CB8AC3E}">
        <p14:creationId xmlns:p14="http://schemas.microsoft.com/office/powerpoint/2010/main" val="1035483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lvl="1"/>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br>
              <a:rPr lang="en-GB" sz="2400" b="1" dirty="0" smtClean="0">
                <a:solidFill>
                  <a:srgbClr val="C00000"/>
                </a:solidFill>
                <a:latin typeface="Verdana" pitchFamily="34" charset="0"/>
                <a:ea typeface="Verdana" pitchFamily="34" charset="0"/>
                <a:cs typeface="Verdana" pitchFamily="34" charset="0"/>
              </a:rPr>
            </a:br>
            <a:r>
              <a:rPr lang="en-GB" sz="1800" b="1" dirty="0" smtClean="0">
                <a:solidFill>
                  <a:srgbClr val="0070C0"/>
                </a:solidFill>
                <a:latin typeface="Verdana" pitchFamily="34" charset="0"/>
                <a:ea typeface="Verdana" pitchFamily="34" charset="0"/>
                <a:cs typeface="Verdana" pitchFamily="34" charset="0"/>
              </a:rPr>
              <a:t>Types of resources</a:t>
            </a:r>
            <a:endParaRPr lang="fr-FR" sz="1800" b="1" dirty="0">
              <a:solidFill>
                <a:srgbClr val="0070C0"/>
              </a:solidFill>
            </a:endParaRPr>
          </a:p>
        </p:txBody>
      </p:sp>
      <p:sp>
        <p:nvSpPr>
          <p:cNvPr id="3" name="Inhaltsplatzhalter 2"/>
          <p:cNvSpPr>
            <a:spLocks noGrp="1"/>
          </p:cNvSpPr>
          <p:nvPr>
            <p:ph sz="half" idx="2"/>
          </p:nvPr>
        </p:nvSpPr>
        <p:spPr/>
        <p:txBody>
          <a:bodyPr rtlCol="0">
            <a:normAutofit/>
          </a:bodyPr>
          <a:lstStyle/>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15</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15</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923330"/>
          </a:xfrm>
          <a:prstGeom prst="rect">
            <a:avLst/>
          </a:prstGeom>
        </p:spPr>
        <p:txBody>
          <a:bodyPr wrap="square">
            <a:spAutoFit/>
          </a:bodyPr>
          <a:lstStyle/>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sp>
        <p:nvSpPr>
          <p:cNvPr id="16" name="Content Placeholder 2"/>
          <p:cNvSpPr txBox="1">
            <a:spLocks/>
          </p:cNvSpPr>
          <p:nvPr/>
        </p:nvSpPr>
        <p:spPr bwMode="auto">
          <a:xfrm>
            <a:off x="539552" y="2311400"/>
            <a:ext cx="4262636" cy="4119563"/>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0"/>
            <a:r>
              <a:rPr lang="en-GB" sz="1600" dirty="0">
                <a:solidFill>
                  <a:srgbClr val="0070C0"/>
                </a:solidFill>
                <a:latin typeface="Verdana" pitchFamily="34" charset="0"/>
                <a:ea typeface="Verdana" pitchFamily="34" charset="0"/>
                <a:cs typeface="Verdana" pitchFamily="34" charset="0"/>
              </a:rPr>
              <a:t>Larges amount of residues from </a:t>
            </a:r>
            <a:r>
              <a:rPr lang="en-GB" sz="1600" dirty="0" err="1">
                <a:solidFill>
                  <a:srgbClr val="0070C0"/>
                </a:solidFill>
                <a:latin typeface="Verdana" pitchFamily="34" charset="0"/>
                <a:ea typeface="Verdana" pitchFamily="34" charset="0"/>
                <a:cs typeface="Verdana" pitchFamily="34" charset="0"/>
              </a:rPr>
              <a:t>shea</a:t>
            </a:r>
            <a:r>
              <a:rPr lang="en-GB" sz="1600" dirty="0">
                <a:solidFill>
                  <a:srgbClr val="0070C0"/>
                </a:solidFill>
                <a:latin typeface="Verdana" pitchFamily="34" charset="0"/>
                <a:ea typeface="Verdana" pitchFamily="34" charset="0"/>
                <a:cs typeface="Verdana" pitchFamily="34" charset="0"/>
              </a:rPr>
              <a:t> in Burkina Faso, Mali, Ghana, Togo. Only in Togo, about 18 000 tones of </a:t>
            </a:r>
            <a:r>
              <a:rPr lang="en-GB" sz="1600" dirty="0" err="1">
                <a:solidFill>
                  <a:srgbClr val="0070C0"/>
                </a:solidFill>
                <a:latin typeface="Verdana" pitchFamily="34" charset="0"/>
                <a:ea typeface="Verdana" pitchFamily="34" charset="0"/>
                <a:cs typeface="Verdana" pitchFamily="34" charset="0"/>
              </a:rPr>
              <a:t>shea</a:t>
            </a:r>
            <a:r>
              <a:rPr lang="en-GB" sz="1600" dirty="0">
                <a:solidFill>
                  <a:srgbClr val="0070C0"/>
                </a:solidFill>
                <a:latin typeface="Verdana" pitchFamily="34" charset="0"/>
                <a:ea typeface="Verdana" pitchFamily="34" charset="0"/>
                <a:cs typeface="Verdana" pitchFamily="34" charset="0"/>
              </a:rPr>
              <a:t> butter residues can be captured for energy generation</a:t>
            </a:r>
          </a:p>
          <a:p>
            <a:pPr lvl="0"/>
            <a:r>
              <a:rPr lang="en-GB" sz="1600" dirty="0">
                <a:solidFill>
                  <a:srgbClr val="0070C0"/>
                </a:solidFill>
                <a:latin typeface="Verdana" pitchFamily="34" charset="0"/>
                <a:ea typeface="Verdana" pitchFamily="34" charset="0"/>
                <a:cs typeface="Verdana" pitchFamily="34" charset="0"/>
              </a:rPr>
              <a:t>Wasted cashew apple in Guinea Bissau, Ghana, Ivory Coast could serve for ethanol production.</a:t>
            </a:r>
            <a:endParaRPr lang="nl-NL" sz="1600" b="1" dirty="0">
              <a:solidFill>
                <a:srgbClr val="0070C0"/>
              </a:solidFill>
              <a:latin typeface="Verdana" pitchFamily="34" charset="0"/>
              <a:ea typeface="Verdana" pitchFamily="34" charset="0"/>
              <a:cs typeface="Verdana" pitchFamily="34" charset="0"/>
            </a:endParaRPr>
          </a:p>
          <a:p>
            <a:pPr lvl="0"/>
            <a:r>
              <a:rPr lang="en-GB" sz="1600" dirty="0">
                <a:solidFill>
                  <a:srgbClr val="0070C0"/>
                </a:solidFill>
                <a:latin typeface="Verdana" pitchFamily="34" charset="0"/>
                <a:ea typeface="Verdana" pitchFamily="34" charset="0"/>
                <a:cs typeface="Verdana" pitchFamily="34" charset="0"/>
              </a:rPr>
              <a:t>The region enjoy large population of tree bearing oil (neem seeds, baobab, </a:t>
            </a:r>
            <a:r>
              <a:rPr lang="en-GB" sz="1600" dirty="0" err="1">
                <a:solidFill>
                  <a:srgbClr val="0070C0"/>
                </a:solidFill>
                <a:latin typeface="Verdana" pitchFamily="34" charset="0"/>
                <a:ea typeface="Verdana" pitchFamily="34" charset="0"/>
                <a:cs typeface="Verdana" pitchFamily="34" charset="0"/>
              </a:rPr>
              <a:t>etc</a:t>
            </a:r>
            <a:r>
              <a:rPr lang="en-GB" sz="1600" dirty="0">
                <a:solidFill>
                  <a:srgbClr val="0070C0"/>
                </a:solidFill>
                <a:latin typeface="Verdana" pitchFamily="34" charset="0"/>
                <a:ea typeface="Verdana" pitchFamily="34" charset="0"/>
                <a:cs typeface="Verdana" pitchFamily="34" charset="0"/>
              </a:rPr>
              <a:t>) that can meet up a consistent part of the imported diesel in the Sahel countries. </a:t>
            </a:r>
            <a:endParaRPr lang="nl-NL" sz="1600" b="1" dirty="0">
              <a:solidFill>
                <a:srgbClr val="0070C0"/>
              </a:solidFill>
              <a:latin typeface="Verdana" pitchFamily="34" charset="0"/>
              <a:ea typeface="Verdana" pitchFamily="34" charset="0"/>
              <a:cs typeface="Verdana" pitchFamily="34" charset="0"/>
            </a:endParaRPr>
          </a:p>
        </p:txBody>
      </p:sp>
      <p:pic>
        <p:nvPicPr>
          <p:cNvPr id="6" name="Content Placeholder 5"/>
          <p:cNvPicPr>
            <a:picLocks noGrp="1" noChangeAspect="1"/>
          </p:cNvPicPr>
          <p:nvPr>
            <p:ph sz="quarter" idx="4"/>
          </p:nvPr>
        </p:nvPicPr>
        <p:blipFill>
          <a:blip r:embed="rId5"/>
          <a:stretch>
            <a:fillRect/>
          </a:stretch>
        </p:blipFill>
        <p:spPr>
          <a:xfrm>
            <a:off x="5141780" y="2632483"/>
            <a:ext cx="3048264" cy="3036071"/>
          </a:xfrm>
          <a:prstGeom prst="rect">
            <a:avLst/>
          </a:prstGeom>
        </p:spPr>
      </p:pic>
      <p:sp>
        <p:nvSpPr>
          <p:cNvPr id="19" name="Text Placeholder 7"/>
          <p:cNvSpPr>
            <a:spLocks noGrp="1"/>
          </p:cNvSpPr>
          <p:nvPr>
            <p:ph type="body" sz="quarter" idx="3"/>
          </p:nvPr>
        </p:nvSpPr>
        <p:spPr/>
        <p:txBody>
          <a:bodyPr>
            <a:normAutofit/>
          </a:bodyPr>
          <a:lstStyle/>
          <a:p>
            <a:r>
              <a:rPr lang="fr-FR" sz="1400" dirty="0" err="1" smtClean="0"/>
              <a:t>Residues</a:t>
            </a:r>
            <a:r>
              <a:rPr lang="fr-FR" sz="1400" dirty="0" smtClean="0"/>
              <a:t> of </a:t>
            </a:r>
            <a:r>
              <a:rPr lang="fr-FR" sz="1400" dirty="0" err="1" smtClean="0"/>
              <a:t>sheanut</a:t>
            </a:r>
            <a:r>
              <a:rPr lang="fr-FR" sz="1400" dirty="0" smtClean="0"/>
              <a:t> </a:t>
            </a:r>
            <a:r>
              <a:rPr lang="fr-FR" sz="1400" dirty="0" err="1" smtClean="0"/>
              <a:t>at</a:t>
            </a:r>
            <a:r>
              <a:rPr lang="fr-FR" sz="1400" dirty="0" smtClean="0"/>
              <a:t> </a:t>
            </a:r>
            <a:r>
              <a:rPr lang="fr-FR" sz="1400" dirty="0" err="1" smtClean="0"/>
              <a:t>shebou</a:t>
            </a:r>
            <a:r>
              <a:rPr lang="fr-FR" sz="1400" dirty="0" smtClean="0"/>
              <a:t> factory, </a:t>
            </a:r>
            <a:r>
              <a:rPr lang="fr-FR" sz="1400" dirty="0" err="1" smtClean="0"/>
              <a:t>North</a:t>
            </a:r>
            <a:r>
              <a:rPr lang="fr-FR" sz="1400" dirty="0" smtClean="0"/>
              <a:t> Ghana</a:t>
            </a:r>
            <a:endParaRPr lang="fr-FR" sz="1400" dirty="0"/>
          </a:p>
        </p:txBody>
      </p:sp>
    </p:spTree>
    <p:extLst>
      <p:ext uri="{BB962C8B-B14F-4D97-AF65-F5344CB8AC3E}">
        <p14:creationId xmlns:p14="http://schemas.microsoft.com/office/powerpoint/2010/main" val="41693201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el 1"/>
          <p:cNvSpPr>
            <a:spLocks noGrp="1"/>
          </p:cNvSpPr>
          <p:nvPr>
            <p:ph type="title"/>
          </p:nvPr>
        </p:nvSpPr>
        <p:spPr>
          <a:xfrm>
            <a:off x="429825" y="246038"/>
            <a:ext cx="8229600" cy="1354162"/>
          </a:xfrm>
        </p:spPr>
        <p:style>
          <a:lnRef idx="2">
            <a:schemeClr val="accent1"/>
          </a:lnRef>
          <a:fillRef idx="1">
            <a:schemeClr val="lt1"/>
          </a:fillRef>
          <a:effectRef idx="0">
            <a:schemeClr val="accent1"/>
          </a:effectRef>
          <a:fontRef idx="minor">
            <a:schemeClr val="dk1"/>
          </a:fontRef>
        </p:style>
        <p:txBody>
          <a:bodyPr/>
          <a:lstStyle/>
          <a:p>
            <a:pPr lvl="1"/>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br>
              <a:rPr lang="en-GB" sz="2400" b="1" dirty="0" smtClean="0">
                <a:solidFill>
                  <a:srgbClr val="C00000"/>
                </a:solidFill>
                <a:latin typeface="Verdana" pitchFamily="34" charset="0"/>
                <a:ea typeface="Verdana" pitchFamily="34" charset="0"/>
                <a:cs typeface="Verdana" pitchFamily="34" charset="0"/>
              </a:rPr>
            </a:br>
            <a:r>
              <a:rPr lang="fr-FR" sz="2400" b="1" dirty="0"/>
              <a:t/>
            </a:r>
            <a:br>
              <a:rPr lang="fr-FR" sz="2400" b="1" dirty="0"/>
            </a:br>
            <a:endParaRPr lang="fr-FR" sz="2400" b="1" dirty="0">
              <a:solidFill>
                <a:srgbClr val="0070C0"/>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638910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16</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16</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9"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10"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923330"/>
          </a:xfrm>
          <a:prstGeom prst="rect">
            <a:avLst/>
          </a:prstGeom>
        </p:spPr>
        <p:txBody>
          <a:bodyPr wrap="square">
            <a:spAutoFit/>
          </a:bodyPr>
          <a:lstStyle/>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spTree>
    <p:extLst>
      <p:ext uri="{BB962C8B-B14F-4D97-AF65-F5344CB8AC3E}">
        <p14:creationId xmlns:p14="http://schemas.microsoft.com/office/powerpoint/2010/main" val="2431935872"/>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el 1"/>
          <p:cNvSpPr>
            <a:spLocks noGrp="1"/>
          </p:cNvSpPr>
          <p:nvPr>
            <p:ph type="title"/>
          </p:nvPr>
        </p:nvSpPr>
        <p:spPr>
          <a:xfrm>
            <a:off x="429825" y="246038"/>
            <a:ext cx="8229600" cy="1354162"/>
          </a:xfrm>
        </p:spPr>
        <p:style>
          <a:lnRef idx="2">
            <a:schemeClr val="accent1"/>
          </a:lnRef>
          <a:fillRef idx="1">
            <a:schemeClr val="lt1"/>
          </a:fillRef>
          <a:effectRef idx="0">
            <a:schemeClr val="accent1"/>
          </a:effectRef>
          <a:fontRef idx="minor">
            <a:schemeClr val="dk1"/>
          </a:fontRef>
        </p:style>
        <p:txBody>
          <a:bodyPr/>
          <a:lstStyle/>
          <a:p>
            <a:pPr lvl="1"/>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br>
              <a:rPr lang="en-GB" sz="2400" b="1" dirty="0" smtClean="0">
                <a:solidFill>
                  <a:srgbClr val="C00000"/>
                </a:solidFill>
                <a:latin typeface="Verdana" pitchFamily="34" charset="0"/>
                <a:ea typeface="Verdana" pitchFamily="34" charset="0"/>
                <a:cs typeface="Verdana" pitchFamily="34" charset="0"/>
              </a:rPr>
            </a:br>
            <a:r>
              <a:rPr lang="fr-FR" sz="2400" b="1" dirty="0"/>
              <a:t/>
            </a:r>
            <a:br>
              <a:rPr lang="fr-FR" sz="2400" b="1" dirty="0"/>
            </a:br>
            <a:endParaRPr lang="fr-FR" sz="2400" b="1" dirty="0">
              <a:solidFill>
                <a:srgbClr val="0070C0"/>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720040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17</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17</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9"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10"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923330"/>
          </a:xfrm>
          <a:prstGeom prst="rect">
            <a:avLst/>
          </a:prstGeom>
        </p:spPr>
        <p:txBody>
          <a:bodyPr wrap="square">
            <a:spAutoFit/>
          </a:bodyPr>
          <a:lstStyle/>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spTree>
    <p:extLst>
      <p:ext uri="{BB962C8B-B14F-4D97-AF65-F5344CB8AC3E}">
        <p14:creationId xmlns:p14="http://schemas.microsoft.com/office/powerpoint/2010/main" val="1592806450"/>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3"/>
          <p:cNvSpPr>
            <a:spLocks noGrp="1"/>
          </p:cNvSpPr>
          <p:nvPr>
            <p:ph type="dt" sz="quarter" idx="10"/>
          </p:nvPr>
        </p:nvSpPr>
        <p:spPr/>
        <p:txBody>
          <a:bodyPr/>
          <a:lstStyle/>
          <a:p>
            <a:pPr>
              <a:defRPr/>
            </a:pPr>
            <a:fld id="{F5764BD3-F49B-4160-AA5D-9133F0701F3A}" type="datetime1">
              <a:rPr lang="en-US"/>
              <a:pPr>
                <a:defRPr/>
              </a:pPr>
              <a:t>9/29/15</a:t>
            </a:fld>
            <a:endParaRPr lang="pt-BR"/>
          </a:p>
        </p:txBody>
      </p:sp>
      <p:sp>
        <p:nvSpPr>
          <p:cNvPr id="12" name="Foliennummernplatzhalter 5"/>
          <p:cNvSpPr>
            <a:spLocks noGrp="1"/>
          </p:cNvSpPr>
          <p:nvPr>
            <p:ph type="sldNum" sz="quarter" idx="12"/>
          </p:nvPr>
        </p:nvSpPr>
        <p:spPr/>
        <p:txBody>
          <a:bodyPr/>
          <a:lstStyle/>
          <a:p>
            <a:pPr>
              <a:defRPr/>
            </a:pPr>
            <a:fld id="{AADE23F3-C996-48F9-8A05-8013869C63EE}" type="slidenum">
              <a:rPr lang="pt-BR"/>
              <a:pPr>
                <a:defRPr/>
              </a:pPr>
              <a:t>18</a:t>
            </a:fld>
            <a:endParaRPr lang="pt-BR"/>
          </a:p>
        </p:txBody>
      </p:sp>
      <p:sp>
        <p:nvSpPr>
          <p:cNvPr id="29700" name="Inhaltsplatzhalter 2"/>
          <p:cNvSpPr>
            <a:spLocks noGrp="1"/>
          </p:cNvSpPr>
          <p:nvPr>
            <p:ph idx="1"/>
          </p:nvPr>
        </p:nvSpPr>
        <p:spPr/>
        <p:txBody>
          <a:bodyPr/>
          <a:lstStyle/>
          <a:p>
            <a:pPr algn="ctr" eaLnBrk="1" hangingPunct="1">
              <a:buFont typeface="Arial" charset="0"/>
              <a:buNone/>
            </a:pPr>
            <a:r>
              <a:rPr lang="en-GB" b="1" dirty="0" smtClean="0">
                <a:latin typeface="Arial Narrow" pitchFamily="34" charset="0"/>
              </a:rPr>
              <a:t>Thank you! </a:t>
            </a:r>
            <a:r>
              <a:rPr lang="en-GB" b="1" dirty="0" err="1" smtClean="0">
                <a:latin typeface="Arial Narrow" pitchFamily="34" charset="0"/>
              </a:rPr>
              <a:t>Merci</a:t>
            </a:r>
            <a:r>
              <a:rPr lang="en-GB" b="1" dirty="0" smtClean="0">
                <a:latin typeface="Arial Narrow" pitchFamily="34" charset="0"/>
              </a:rPr>
              <a:t>! </a:t>
            </a:r>
            <a:r>
              <a:rPr lang="en-GB" b="1" dirty="0" err="1" smtClean="0">
                <a:latin typeface="Arial Narrow" pitchFamily="34" charset="0"/>
              </a:rPr>
              <a:t>Muito</a:t>
            </a:r>
            <a:r>
              <a:rPr lang="en-GB" b="1" dirty="0" smtClean="0">
                <a:latin typeface="Arial Narrow" pitchFamily="34" charset="0"/>
              </a:rPr>
              <a:t> obrigado!</a:t>
            </a:r>
            <a:br>
              <a:rPr lang="en-GB" b="1" dirty="0" smtClean="0">
                <a:latin typeface="Arial Narrow" pitchFamily="34" charset="0"/>
              </a:rPr>
            </a:br>
            <a:endParaRPr lang="en-GB" b="1" dirty="0" smtClean="0">
              <a:latin typeface="Arial Narrow" pitchFamily="34" charset="0"/>
            </a:endParaRPr>
          </a:p>
          <a:p>
            <a:pPr algn="ctr" eaLnBrk="1" hangingPunct="1">
              <a:buFont typeface="Arial" charset="0"/>
              <a:buNone/>
            </a:pPr>
            <a:endParaRPr lang="en-GB" dirty="0" smtClean="0">
              <a:latin typeface="Arial Narrow" pitchFamily="34" charset="0"/>
            </a:endParaRPr>
          </a:p>
          <a:p>
            <a:pPr algn="ctr" eaLnBrk="1" hangingPunct="1">
              <a:buFont typeface="Arial" charset="0"/>
              <a:buNone/>
            </a:pPr>
            <a:endParaRPr lang="en-GB" dirty="0" smtClean="0">
              <a:latin typeface="Arial Narrow" pitchFamily="34" charset="0"/>
            </a:endParaRPr>
          </a:p>
          <a:p>
            <a:pPr algn="ctr" eaLnBrk="1" hangingPunct="1">
              <a:buFont typeface="Arial" charset="0"/>
              <a:buNone/>
            </a:pPr>
            <a:endParaRPr lang="en-GB" sz="1400" b="1" dirty="0" smtClean="0">
              <a:latin typeface="Arial Narrow" pitchFamily="34" charset="0"/>
              <a:cs typeface="Tahoma" pitchFamily="34" charset="0"/>
            </a:endParaRPr>
          </a:p>
          <a:p>
            <a:pPr algn="ctr" eaLnBrk="1" hangingPunct="1">
              <a:buFont typeface="Arial" charset="0"/>
              <a:buNone/>
            </a:pPr>
            <a:endParaRPr lang="en-US" sz="1400" b="1" dirty="0" smtClean="0">
              <a:latin typeface="Arial Narrow" pitchFamily="34" charset="0"/>
              <a:cs typeface="Tahoma" pitchFamily="34" charset="0"/>
            </a:endParaRPr>
          </a:p>
          <a:p>
            <a:pPr algn="ctr" eaLnBrk="1" hangingPunct="1">
              <a:buFont typeface="Arial" charset="0"/>
              <a:buNone/>
            </a:pPr>
            <a:endParaRPr lang="en-US" sz="1400" b="1" dirty="0" smtClean="0">
              <a:latin typeface="Arial Narrow" pitchFamily="34" charset="0"/>
              <a:cs typeface="Tahoma" pitchFamily="34" charset="0"/>
            </a:endParaRPr>
          </a:p>
          <a:p>
            <a:pPr algn="ctr" eaLnBrk="1" hangingPunct="1">
              <a:buFont typeface="Arial" charset="0"/>
              <a:buNone/>
            </a:pPr>
            <a:r>
              <a:rPr lang="pt-BR" sz="1400" dirty="0" smtClean="0">
                <a:latin typeface="Arial Narrow" pitchFamily="34" charset="0"/>
                <a:cs typeface="Times New Roman" pitchFamily="18" charset="0"/>
              </a:rPr>
              <a:t>Achada Santo Antonio, 2nd Floor, Electra Building, </a:t>
            </a:r>
            <a:br>
              <a:rPr lang="pt-BR" sz="1400" dirty="0" smtClean="0">
                <a:latin typeface="Arial Narrow" pitchFamily="34" charset="0"/>
                <a:cs typeface="Times New Roman" pitchFamily="18" charset="0"/>
              </a:rPr>
            </a:br>
            <a:r>
              <a:rPr lang="pt-BR" sz="1400" dirty="0" smtClean="0">
                <a:latin typeface="Arial Narrow" pitchFamily="34" charset="0"/>
                <a:cs typeface="Times New Roman" pitchFamily="18" charset="0"/>
              </a:rPr>
              <a:t>C.P. 288, Praia – Cape Verde</a:t>
            </a:r>
            <a:r>
              <a:rPr lang="en-US" sz="1400" dirty="0" smtClean="0">
                <a:latin typeface="Arial Narrow" pitchFamily="34" charset="0"/>
                <a:cs typeface="Times New Roman" pitchFamily="18" charset="0"/>
              </a:rPr>
              <a:t/>
            </a:r>
            <a:br>
              <a:rPr lang="en-US" sz="1400" dirty="0" smtClean="0">
                <a:latin typeface="Arial Narrow" pitchFamily="34" charset="0"/>
                <a:cs typeface="Times New Roman" pitchFamily="18" charset="0"/>
              </a:rPr>
            </a:br>
            <a:r>
              <a:rPr lang="en-US" sz="1400" dirty="0" smtClean="0">
                <a:latin typeface="Arial Narrow" pitchFamily="34" charset="0"/>
                <a:cs typeface="Times New Roman" pitchFamily="18" charset="0"/>
              </a:rPr>
              <a:t>Tel: +2382624608, +2389225454</a:t>
            </a:r>
            <a:br>
              <a:rPr lang="en-US" sz="1400" dirty="0" smtClean="0">
                <a:latin typeface="Arial Narrow" pitchFamily="34" charset="0"/>
                <a:cs typeface="Times New Roman" pitchFamily="18" charset="0"/>
              </a:rPr>
            </a:br>
            <a:r>
              <a:rPr lang="en-US" sz="1400" dirty="0" smtClean="0">
                <a:latin typeface="Arial Narrow" pitchFamily="34" charset="0"/>
                <a:cs typeface="Times New Roman" pitchFamily="18" charset="0"/>
              </a:rPr>
              <a:t> </a:t>
            </a:r>
            <a:r>
              <a:rPr lang="en-US" sz="1400" dirty="0" err="1" smtClean="0">
                <a:latin typeface="Arial Narrow" pitchFamily="34" charset="0"/>
                <a:cs typeface="Times New Roman" pitchFamily="18" charset="0"/>
              </a:rPr>
              <a:t>skype</a:t>
            </a:r>
            <a:r>
              <a:rPr lang="en-US" sz="1400" dirty="0" smtClean="0">
                <a:latin typeface="Arial Narrow" pitchFamily="34" charset="0"/>
                <a:cs typeface="Times New Roman" pitchFamily="18" charset="0"/>
              </a:rPr>
              <a:t>: info-</a:t>
            </a:r>
            <a:r>
              <a:rPr lang="en-US" sz="1400" dirty="0" err="1" smtClean="0">
                <a:latin typeface="Arial Narrow" pitchFamily="34" charset="0"/>
                <a:cs typeface="Times New Roman" pitchFamily="18" charset="0"/>
              </a:rPr>
              <a:t>ecreee</a:t>
            </a:r>
            <a:r>
              <a:rPr lang="en-GB" sz="1400" dirty="0" smtClean="0">
                <a:latin typeface="Arial Narrow" pitchFamily="34" charset="0"/>
              </a:rPr>
              <a:t> </a:t>
            </a:r>
            <a:br>
              <a:rPr lang="en-GB" sz="1400" dirty="0" smtClean="0">
                <a:latin typeface="Arial Narrow" pitchFamily="34" charset="0"/>
              </a:rPr>
            </a:br>
            <a:r>
              <a:rPr lang="en-US" sz="1400" dirty="0" smtClean="0">
                <a:latin typeface="Arial Narrow" pitchFamily="34" charset="0"/>
                <a:cs typeface="Tahoma" pitchFamily="34" charset="0"/>
                <a:hlinkClick r:id="rId3"/>
              </a:rPr>
              <a:t>info@ecreee.org</a:t>
            </a:r>
            <a:endParaRPr lang="pt-BR" sz="1400" dirty="0" smtClean="0"/>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176ED3D-C6BD-4519-B4BB-4E88C3C33BDA}" type="slidenum">
              <a:rPr lang="pt-BR" sz="1200">
                <a:solidFill>
                  <a:schemeClr val="tx1">
                    <a:tint val="75000"/>
                  </a:schemeClr>
                </a:solidFill>
                <a:latin typeface="+mn-lt"/>
                <a:cs typeface="+mn-cs"/>
              </a:rPr>
              <a:pPr algn="r" fontAlgn="auto">
                <a:spcBef>
                  <a:spcPts val="0"/>
                </a:spcBef>
                <a:spcAft>
                  <a:spcPts val="0"/>
                </a:spcAft>
                <a:defRPr/>
              </a:pPr>
              <a:t>18</a:t>
            </a:fld>
            <a:endParaRPr lang="pt-BR" sz="1200">
              <a:solidFill>
                <a:schemeClr val="tx1">
                  <a:tint val="75000"/>
                </a:schemeClr>
              </a:solidFill>
              <a:latin typeface="+mn-lt"/>
              <a:cs typeface="+mn-cs"/>
            </a:endParaRPr>
          </a:p>
        </p:txBody>
      </p:sp>
      <p:sp>
        <p:nvSpPr>
          <p:cNvPr id="14" name="Datumsplatzhalter 1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B9044B63-0C6C-4386-9851-7C978D55AF31}" type="datetime1">
              <a:rPr lang="en-US" sz="1200">
                <a:solidFill>
                  <a:schemeClr val="tx1">
                    <a:tint val="75000"/>
                  </a:schemeClr>
                </a:solidFill>
                <a:latin typeface="+mn-lt"/>
                <a:cs typeface="+mn-cs"/>
              </a:rPr>
              <a:pPr fontAlgn="auto">
                <a:spcBef>
                  <a:spcPts val="0"/>
                </a:spcBef>
                <a:spcAft>
                  <a:spcPts val="0"/>
                </a:spcAft>
                <a:defRPr/>
              </a:pPr>
              <a:t>9/29/15</a:t>
            </a:fld>
            <a:endParaRPr lang="pt-BR" sz="1200">
              <a:solidFill>
                <a:schemeClr val="tx1">
                  <a:tint val="75000"/>
                </a:schemeClr>
              </a:solidFill>
              <a:latin typeface="+mn-lt"/>
              <a:cs typeface="+mn-cs"/>
            </a:endParaRPr>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29704"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29705" name="Grafik 19" descr="ECREEE Sign Kopie.jpg"/>
          <p:cNvPicPr>
            <a:picLocks noChangeAspect="1"/>
          </p:cNvPicPr>
          <p:nvPr/>
        </p:nvPicPr>
        <p:blipFill>
          <a:blip r:embed="rId4" cstate="print"/>
          <a:srcRect/>
          <a:stretch>
            <a:fillRect/>
          </a:stretch>
        </p:blipFill>
        <p:spPr bwMode="auto">
          <a:xfrm>
            <a:off x="2333625" y="2500313"/>
            <a:ext cx="4381500" cy="1878012"/>
          </a:xfrm>
          <a:prstGeom prst="rect">
            <a:avLst/>
          </a:prstGeom>
          <a:noFill/>
          <a:ln w="9525">
            <a:noFill/>
            <a:miter lim="800000"/>
            <a:headEnd/>
            <a:tailEnd/>
          </a:ln>
        </p:spPr>
      </p:pic>
      <p:grpSp>
        <p:nvGrpSpPr>
          <p:cNvPr id="2" name="Gruppieren 16"/>
          <p:cNvGrpSpPr>
            <a:grpSpLocks/>
          </p:cNvGrpSpPr>
          <p:nvPr/>
        </p:nvGrpSpPr>
        <p:grpSpPr bwMode="auto">
          <a:xfrm>
            <a:off x="152400" y="228600"/>
            <a:ext cx="2357438" cy="928688"/>
            <a:chOff x="1214414" y="2357430"/>
            <a:chExt cx="5143536" cy="1979674"/>
          </a:xfrm>
        </p:grpSpPr>
        <p:pic>
          <p:nvPicPr>
            <p:cNvPr id="29710" name="Picture 2" descr="C:\Users\Lugi\Pictures\West Africa.jpg"/>
            <p:cNvPicPr>
              <a:picLocks noChangeAspect="1" noChangeArrowheads="1"/>
            </p:cNvPicPr>
            <p:nvPr/>
          </p:nvPicPr>
          <p:blipFill>
            <a:blip r:embed="rId5" cstate="print"/>
            <a:srcRect/>
            <a:stretch>
              <a:fillRect/>
            </a:stretch>
          </p:blipFill>
          <p:spPr bwMode="auto">
            <a:xfrm>
              <a:off x="1214414" y="2357430"/>
              <a:ext cx="3571868" cy="1979674"/>
            </a:xfrm>
            <a:prstGeom prst="rect">
              <a:avLst/>
            </a:prstGeom>
            <a:noFill/>
            <a:ln w="9525">
              <a:noFill/>
              <a:miter lim="800000"/>
              <a:headEnd/>
              <a:tailEnd/>
            </a:ln>
          </p:spPr>
        </p:pic>
        <p:pic>
          <p:nvPicPr>
            <p:cNvPr id="29711" name="Grafik 16" descr="01 Logo with www adress final.jpg"/>
            <p:cNvPicPr>
              <a:picLocks noChangeAspect="1"/>
            </p:cNvPicPr>
            <p:nvPr/>
          </p:nvPicPr>
          <p:blipFill>
            <a:blip r:embed="rId6" cstate="print"/>
            <a:srcRect t="17706" r="83333" b="25632"/>
            <a:stretch>
              <a:fillRect/>
            </a:stretch>
          </p:blipFill>
          <p:spPr bwMode="auto">
            <a:xfrm>
              <a:off x="4714876" y="2643182"/>
              <a:ext cx="1643074" cy="1460510"/>
            </a:xfrm>
            <a:prstGeom prst="rect">
              <a:avLst/>
            </a:prstGeom>
            <a:noFill/>
            <a:ln w="9525">
              <a:noFill/>
              <a:miter lim="800000"/>
              <a:headEnd/>
              <a:tailEnd/>
            </a:ln>
          </p:spPr>
        </p:pic>
      </p:grpSp>
      <p:pic>
        <p:nvPicPr>
          <p:cNvPr id="29707" name="Picture 2" descr="Windkraftpuzzle"/>
          <p:cNvPicPr>
            <a:picLocks noChangeAspect="1" noChangeArrowheads="1"/>
          </p:cNvPicPr>
          <p:nvPr/>
        </p:nvPicPr>
        <p:blipFill>
          <a:blip r:embed="rId7" cstate="print"/>
          <a:srcRect/>
          <a:stretch>
            <a:fillRect/>
          </a:stretch>
        </p:blipFill>
        <p:spPr bwMode="auto">
          <a:xfrm>
            <a:off x="1357313" y="5072063"/>
            <a:ext cx="1335087" cy="1143000"/>
          </a:xfrm>
          <a:prstGeom prst="rect">
            <a:avLst/>
          </a:prstGeom>
          <a:noFill/>
          <a:ln w="9525">
            <a:noFill/>
            <a:miter lim="800000"/>
            <a:headEnd/>
            <a:tailEnd/>
          </a:ln>
        </p:spPr>
      </p:pic>
      <p:pic>
        <p:nvPicPr>
          <p:cNvPr id="29708" name="Picture 4" descr="Wasserkraftpuzzle"/>
          <p:cNvPicPr>
            <a:picLocks noChangeAspect="1" noChangeArrowheads="1"/>
          </p:cNvPicPr>
          <p:nvPr/>
        </p:nvPicPr>
        <p:blipFill>
          <a:blip r:embed="rId8" cstate="print"/>
          <a:srcRect/>
          <a:stretch>
            <a:fillRect/>
          </a:stretch>
        </p:blipFill>
        <p:spPr bwMode="auto">
          <a:xfrm>
            <a:off x="7429500" y="3687763"/>
            <a:ext cx="1143000" cy="952500"/>
          </a:xfrm>
          <a:prstGeom prst="rect">
            <a:avLst/>
          </a:prstGeom>
          <a:noFill/>
          <a:ln w="9525">
            <a:noFill/>
            <a:miter lim="800000"/>
            <a:headEnd/>
            <a:tailEnd/>
          </a:ln>
        </p:spPr>
      </p:pic>
      <p:pic>
        <p:nvPicPr>
          <p:cNvPr id="29709" name="Picture 3" descr="Solarpuzzle"/>
          <p:cNvPicPr>
            <a:picLocks noChangeAspect="1" noChangeArrowheads="1"/>
          </p:cNvPicPr>
          <p:nvPr/>
        </p:nvPicPr>
        <p:blipFill>
          <a:blip r:embed="rId9" cstate="print"/>
          <a:srcRect/>
          <a:stretch>
            <a:fillRect/>
          </a:stretch>
        </p:blipFill>
        <p:spPr bwMode="auto">
          <a:xfrm>
            <a:off x="428625" y="2478088"/>
            <a:ext cx="1143000" cy="119538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US" sz="1800" b="1" dirty="0" smtClean="0">
                <a:solidFill>
                  <a:srgbClr val="0070C0"/>
                </a:solidFill>
                <a:latin typeface="Verdana" pitchFamily="34" charset="0"/>
                <a:ea typeface="Verdana" pitchFamily="34" charset="0"/>
                <a:cs typeface="Verdana" pitchFamily="34" charset="0"/>
              </a:rPr>
              <a:t>Key Areas for Bioenergy Policy</a:t>
            </a:r>
            <a:endParaRPr lang="pt-BR" sz="18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200"/>
            <a:ext cx="8229600" cy="4756150"/>
          </a:xfrm>
          <a:solidFill>
            <a:schemeClr val="accent3">
              <a:lumMod val="40000"/>
              <a:lumOff val="60000"/>
            </a:schemeClr>
          </a:solidFill>
        </p:spPr>
        <p:txBody>
          <a:bodyPr rtlCol="0">
            <a:normAutofit fontScale="85000" lnSpcReduction="10000"/>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marL="0" indent="0" eaLnBrk="1" fontAlgn="auto" hangingPunct="1">
              <a:lnSpc>
                <a:spcPct val="120000"/>
              </a:lnSpc>
              <a:spcAft>
                <a:spcPts val="0"/>
              </a:spcAft>
              <a:buClr>
                <a:srgbClr val="FF0000"/>
              </a:buClr>
              <a:buNone/>
              <a:defRPr/>
            </a:pPr>
            <a:r>
              <a:rPr lang="en-US" sz="2000" b="1" dirty="0" smtClean="0">
                <a:solidFill>
                  <a:srgbClr val="0070C0"/>
                </a:solidFill>
                <a:latin typeface="Century Gothic" pitchFamily="34" charset="0"/>
              </a:rPr>
              <a:t>Main groups of biomass feedstock:</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Solid biomass (wood, crop residues, agro-processing residues)</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Digestible organic wastes (dung, </a:t>
            </a:r>
            <a:r>
              <a:rPr lang="en-US" sz="2000" dirty="0" err="1" smtClean="0">
                <a:solidFill>
                  <a:srgbClr val="0070C0"/>
                </a:solidFill>
                <a:latin typeface="Century Gothic" pitchFamily="34" charset="0"/>
              </a:rPr>
              <a:t>nightsoil</a:t>
            </a:r>
            <a:r>
              <a:rPr lang="en-US" sz="2000" dirty="0" smtClean="0">
                <a:solidFill>
                  <a:srgbClr val="0070C0"/>
                </a:solidFill>
                <a:latin typeface="Century Gothic" pitchFamily="34" charset="0"/>
              </a:rPr>
              <a:t>, waste water, etc.)</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Sugars and starches</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Vegetable oils and fats</a:t>
            </a:r>
          </a:p>
          <a:p>
            <a:pPr marL="0" indent="0" eaLnBrk="1" fontAlgn="auto" hangingPunct="1">
              <a:lnSpc>
                <a:spcPct val="120000"/>
              </a:lnSpc>
              <a:spcAft>
                <a:spcPts val="0"/>
              </a:spcAft>
              <a:buClr>
                <a:srgbClr val="FF0000"/>
              </a:buClr>
              <a:buNone/>
              <a:defRPr/>
            </a:pPr>
            <a:r>
              <a:rPr lang="en-US" sz="2000" b="1" dirty="0" smtClean="0">
                <a:solidFill>
                  <a:srgbClr val="0070C0"/>
                </a:solidFill>
                <a:latin typeface="Century Gothic" pitchFamily="34" charset="0"/>
              </a:rPr>
              <a:t>Main conversion processes:</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Combustion, including stoves (heat / electricity)</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Gasification (electricity / heat)</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Densification (briquettes, pellets)</a:t>
            </a:r>
          </a:p>
          <a:p>
            <a:pPr eaLnBrk="1" fontAlgn="auto" hangingPunct="1">
              <a:lnSpc>
                <a:spcPct val="120000"/>
              </a:lnSpc>
              <a:spcAft>
                <a:spcPts val="0"/>
              </a:spcAft>
              <a:buClr>
                <a:srgbClr val="FF0000"/>
              </a:buClr>
              <a:buFontTx/>
              <a:buChar char="-"/>
              <a:defRPr/>
            </a:pPr>
            <a:r>
              <a:rPr lang="en-US" sz="2000" dirty="0" err="1" smtClean="0">
                <a:solidFill>
                  <a:srgbClr val="0070C0"/>
                </a:solidFill>
                <a:latin typeface="Century Gothic" pitchFamily="34" charset="0"/>
              </a:rPr>
              <a:t>Carbonisation</a:t>
            </a:r>
            <a:r>
              <a:rPr lang="en-US" sz="2000" dirty="0" smtClean="0">
                <a:solidFill>
                  <a:srgbClr val="0070C0"/>
                </a:solidFill>
                <a:latin typeface="Century Gothic" pitchFamily="34" charset="0"/>
              </a:rPr>
              <a:t> (charcoal)</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Anaerobic digestion (electricity / heat / mechanical power)</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Fermentation / distillation (ethanol)</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Extraction / transesterification (PPO / biodiesel)</a:t>
            </a: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19</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19</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15342552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lvl="0"/>
            <a:r>
              <a:rPr lang="en-GB" sz="2400" b="1" dirty="0" smtClean="0">
                <a:solidFill>
                  <a:srgbClr val="C00000"/>
                </a:solidFill>
                <a:latin typeface="Verdana" pitchFamily="34" charset="0"/>
                <a:ea typeface="Verdana" pitchFamily="34" charset="0"/>
                <a:cs typeface="Verdana" pitchFamily="34" charset="0"/>
              </a:rPr>
              <a:t>Table of Contents</a:t>
            </a:r>
            <a:br>
              <a:rPr lang="en-GB" sz="2400" b="1" dirty="0" smtClean="0">
                <a:solidFill>
                  <a:srgbClr val="C00000"/>
                </a:solidFill>
                <a:latin typeface="Verdana" pitchFamily="34" charset="0"/>
                <a:ea typeface="Verdana" pitchFamily="34" charset="0"/>
                <a:cs typeface="Verdana" pitchFamily="34" charset="0"/>
              </a:rPr>
            </a:br>
            <a:r>
              <a:rPr lang="en-GB" sz="2400" b="1" dirty="0" smtClean="0">
                <a:solidFill>
                  <a:srgbClr val="C00000"/>
                </a:solidFill>
                <a:latin typeface="Verdana" pitchFamily="34" charset="0"/>
                <a:ea typeface="Verdana" pitchFamily="34" charset="0"/>
                <a:cs typeface="Verdana" pitchFamily="34" charset="0"/>
              </a:rPr>
              <a:t/>
            </a:r>
            <a:br>
              <a:rPr lang="en-GB" sz="2400" b="1" dirty="0" smtClean="0">
                <a:solidFill>
                  <a:srgbClr val="C00000"/>
                </a:solidFill>
                <a:latin typeface="Verdana" pitchFamily="34" charset="0"/>
                <a:ea typeface="Verdana" pitchFamily="34" charset="0"/>
                <a:cs typeface="Verdana" pitchFamily="34" charset="0"/>
              </a:rPr>
            </a:br>
            <a:endParaRPr lang="fr-FR" sz="2400" b="1" dirty="0">
              <a:solidFill>
                <a:srgbClr val="C00000"/>
              </a:solidFill>
              <a:latin typeface="Verdana" pitchFamily="34" charset="0"/>
              <a:ea typeface="Verdana" pitchFamily="34" charset="0"/>
              <a:cs typeface="Verdana" pitchFamily="34" charset="0"/>
            </a:endParaRPr>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a:t>
            </a:fld>
            <a:endParaRPr lang="pt-BR"/>
          </a:p>
        </p:txBody>
      </p:sp>
      <p:sp>
        <p:nvSpPr>
          <p:cNvPr id="3" name="Inhaltsplatzhalter 2"/>
          <p:cNvSpPr>
            <a:spLocks noGrp="1"/>
          </p:cNvSpPr>
          <p:nvPr>
            <p:ph sz="half" idx="4294967295"/>
          </p:nvPr>
        </p:nvSpPr>
        <p:spPr>
          <a:xfrm>
            <a:off x="0" y="1692276"/>
            <a:ext cx="8686800" cy="4433887"/>
          </a:xfrm>
          <a:solidFill>
            <a:schemeClr val="accent3">
              <a:lumMod val="40000"/>
              <a:lumOff val="60000"/>
            </a:schemeClr>
          </a:solidFill>
        </p:spPr>
        <p:txBody>
          <a:bodyPr rtlCol="0">
            <a:normAutofit/>
          </a:bodyPr>
          <a:lstStyle/>
          <a:p>
            <a:pPr marL="457200" indent="-457200" eaLnBrk="1" fontAlgn="auto" hangingPunct="1">
              <a:lnSpc>
                <a:spcPct val="120000"/>
              </a:lnSpc>
              <a:spcAft>
                <a:spcPts val="0"/>
              </a:spcAft>
              <a:buClr>
                <a:srgbClr val="FF0000"/>
              </a:buClr>
              <a:buFont typeface="+mj-lt"/>
              <a:buAutoNum type="arabicPeriod"/>
              <a:defRPr/>
            </a:pPr>
            <a:r>
              <a:rPr lang="en-US" sz="2000" b="1" dirty="0">
                <a:solidFill>
                  <a:srgbClr val="0070C0"/>
                </a:solidFill>
              </a:rPr>
              <a:t>Energy Access</a:t>
            </a:r>
          </a:p>
          <a:p>
            <a:pPr marL="457200" indent="-457200" eaLnBrk="1" fontAlgn="auto" hangingPunct="1">
              <a:lnSpc>
                <a:spcPct val="120000"/>
              </a:lnSpc>
              <a:spcAft>
                <a:spcPts val="0"/>
              </a:spcAft>
              <a:buClr>
                <a:srgbClr val="FF0000"/>
              </a:buClr>
              <a:buFont typeface="+mj-lt"/>
              <a:buAutoNum type="arabicPeriod"/>
              <a:defRPr/>
            </a:pPr>
            <a:r>
              <a:rPr lang="en-GB" sz="2000" b="1" dirty="0">
                <a:solidFill>
                  <a:srgbClr val="0070C0"/>
                </a:solidFill>
              </a:rPr>
              <a:t>Regional Goals and </a:t>
            </a:r>
            <a:r>
              <a:rPr lang="en-GB" sz="2000" b="1" dirty="0" smtClean="0">
                <a:solidFill>
                  <a:srgbClr val="0070C0"/>
                </a:solidFill>
              </a:rPr>
              <a:t>Targets</a:t>
            </a:r>
          </a:p>
          <a:p>
            <a:pPr marL="457200" indent="-457200" eaLnBrk="1" fontAlgn="auto" hangingPunct="1">
              <a:lnSpc>
                <a:spcPct val="120000"/>
              </a:lnSpc>
              <a:spcAft>
                <a:spcPts val="0"/>
              </a:spcAft>
              <a:buClr>
                <a:srgbClr val="FF0000"/>
              </a:buClr>
              <a:buFont typeface="+mj-lt"/>
              <a:buAutoNum type="arabicPeriod"/>
              <a:defRPr/>
            </a:pPr>
            <a:r>
              <a:rPr lang="en-GB" sz="2000" b="1" dirty="0">
                <a:solidFill>
                  <a:srgbClr val="0070C0"/>
                </a:solidFill>
              </a:rPr>
              <a:t>Unmapped </a:t>
            </a:r>
            <a:r>
              <a:rPr lang="en-GB" sz="2000" b="1" dirty="0" smtClean="0">
                <a:solidFill>
                  <a:srgbClr val="0070C0"/>
                </a:solidFill>
              </a:rPr>
              <a:t>Resources</a:t>
            </a:r>
          </a:p>
          <a:p>
            <a:pPr marL="457200" indent="-457200" eaLnBrk="1" fontAlgn="auto" hangingPunct="1">
              <a:lnSpc>
                <a:spcPct val="120000"/>
              </a:lnSpc>
              <a:spcAft>
                <a:spcPts val="0"/>
              </a:spcAft>
              <a:buClr>
                <a:srgbClr val="FF0000"/>
              </a:buClr>
              <a:buFont typeface="+mj-lt"/>
              <a:buAutoNum type="arabicPeriod"/>
              <a:defRPr/>
            </a:pPr>
            <a:r>
              <a:rPr lang="en-GB" sz="2000" b="1" dirty="0">
                <a:solidFill>
                  <a:srgbClr val="0070C0"/>
                </a:solidFill>
              </a:rPr>
              <a:t>Knowing the resources</a:t>
            </a:r>
            <a:endParaRPr lang="en-GB" sz="2000" b="1" dirty="0" smtClean="0">
              <a:solidFill>
                <a:srgbClr val="0070C0"/>
              </a:solidFill>
            </a:endParaRPr>
          </a:p>
          <a:p>
            <a:pPr marL="457200" indent="-457200" eaLnBrk="1" fontAlgn="auto" hangingPunct="1">
              <a:lnSpc>
                <a:spcPct val="120000"/>
              </a:lnSpc>
              <a:spcAft>
                <a:spcPts val="0"/>
              </a:spcAft>
              <a:buClr>
                <a:srgbClr val="FF0000"/>
              </a:buClr>
              <a:buFont typeface="+mj-lt"/>
              <a:buAutoNum type="arabicPeriod"/>
              <a:defRPr/>
            </a:pPr>
            <a:r>
              <a:rPr lang="en-GB" sz="2000" b="1" dirty="0" smtClean="0">
                <a:solidFill>
                  <a:srgbClr val="0070C0"/>
                </a:solidFill>
              </a:rPr>
              <a:t>Biomass </a:t>
            </a:r>
            <a:r>
              <a:rPr lang="en-GB" sz="2000" b="1" dirty="0">
                <a:solidFill>
                  <a:srgbClr val="0070C0"/>
                </a:solidFill>
              </a:rPr>
              <a:t>as the cheapest </a:t>
            </a:r>
            <a:r>
              <a:rPr lang="en-GB" sz="2000" b="1" dirty="0" smtClean="0">
                <a:solidFill>
                  <a:srgbClr val="0070C0"/>
                </a:solidFill>
              </a:rPr>
              <a:t>source </a:t>
            </a:r>
            <a:r>
              <a:rPr lang="en-GB" sz="2000" b="1" dirty="0">
                <a:solidFill>
                  <a:srgbClr val="0070C0"/>
                </a:solidFill>
              </a:rPr>
              <a:t>of </a:t>
            </a:r>
            <a:r>
              <a:rPr lang="en-GB" sz="2000" b="1" dirty="0" smtClean="0">
                <a:solidFill>
                  <a:srgbClr val="0070C0"/>
                </a:solidFill>
              </a:rPr>
              <a:t>bioelectricity </a:t>
            </a:r>
            <a:r>
              <a:rPr lang="en-GB" sz="2000" b="1" dirty="0">
                <a:solidFill>
                  <a:srgbClr val="0070C0"/>
                </a:solidFill>
              </a:rPr>
              <a:t>in ECOWAS </a:t>
            </a:r>
            <a:r>
              <a:rPr lang="en-GB" sz="2000" b="1" dirty="0" smtClean="0">
                <a:solidFill>
                  <a:srgbClr val="0070C0"/>
                </a:solidFill>
              </a:rPr>
              <a:t>countries</a:t>
            </a:r>
          </a:p>
          <a:p>
            <a:pPr marL="457200" indent="-457200" eaLnBrk="1" fontAlgn="auto" hangingPunct="1">
              <a:lnSpc>
                <a:spcPct val="120000"/>
              </a:lnSpc>
              <a:spcAft>
                <a:spcPts val="0"/>
              </a:spcAft>
              <a:buClr>
                <a:srgbClr val="FF0000"/>
              </a:buClr>
              <a:buFont typeface="+mj-lt"/>
              <a:buAutoNum type="arabicPeriod"/>
              <a:defRPr/>
            </a:pPr>
            <a:r>
              <a:rPr lang="en-GB" sz="2000" b="1" dirty="0">
                <a:solidFill>
                  <a:srgbClr val="0070C0"/>
                </a:solidFill>
              </a:rPr>
              <a:t>Large potential for bioelectricity </a:t>
            </a:r>
            <a:r>
              <a:rPr lang="en-GB" sz="2000" b="1" dirty="0" smtClean="0">
                <a:solidFill>
                  <a:srgbClr val="0070C0"/>
                </a:solidFill>
              </a:rPr>
              <a:t>from </a:t>
            </a:r>
            <a:r>
              <a:rPr lang="en-GB" sz="2000" b="1" dirty="0">
                <a:solidFill>
                  <a:srgbClr val="0070C0"/>
                </a:solidFill>
              </a:rPr>
              <a:t>biomass residues </a:t>
            </a:r>
            <a:endParaRPr lang="en-GB" sz="2000" b="1" dirty="0" smtClean="0">
              <a:solidFill>
                <a:srgbClr val="0070C0"/>
              </a:solidFill>
            </a:endParaRPr>
          </a:p>
          <a:p>
            <a:pPr marL="457200" indent="-457200" eaLnBrk="1" fontAlgn="auto" hangingPunct="1">
              <a:lnSpc>
                <a:spcPct val="120000"/>
              </a:lnSpc>
              <a:spcAft>
                <a:spcPts val="0"/>
              </a:spcAft>
              <a:buClr>
                <a:srgbClr val="FF0000"/>
              </a:buClr>
              <a:buFont typeface="+mj-lt"/>
              <a:buAutoNum type="arabicPeriod"/>
              <a:defRPr/>
            </a:pPr>
            <a:r>
              <a:rPr lang="en-GB" sz="2000" b="1" dirty="0" smtClean="0">
                <a:solidFill>
                  <a:srgbClr val="0070C0"/>
                </a:solidFill>
              </a:rPr>
              <a:t>Types of resources</a:t>
            </a:r>
          </a:p>
          <a:p>
            <a:pPr marL="457200" indent="-457200" eaLnBrk="1" fontAlgn="auto" hangingPunct="1">
              <a:lnSpc>
                <a:spcPct val="120000"/>
              </a:lnSpc>
              <a:spcAft>
                <a:spcPts val="0"/>
              </a:spcAft>
              <a:buClr>
                <a:srgbClr val="FF0000"/>
              </a:buClr>
              <a:buFont typeface="+mj-lt"/>
              <a:buAutoNum type="arabicPeriod"/>
              <a:defRPr/>
            </a:pPr>
            <a:endParaRPr lang="en-US" sz="2000" b="1" dirty="0" smtClean="0">
              <a:solidFill>
                <a:srgbClr val="C00000"/>
              </a:solidFill>
              <a:latin typeface="Century Gothic" pitchFamily="34" charset="0"/>
            </a:endParaRPr>
          </a:p>
          <a:p>
            <a:endParaRPr lang="en-US" sz="20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26216505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br>
              <a:rPr lang="en-GB" sz="2400" b="1" dirty="0">
                <a:solidFill>
                  <a:srgbClr val="0070C0"/>
                </a:solidFill>
                <a:latin typeface="Verdana" pitchFamily="34" charset="0"/>
                <a:ea typeface="Verdana" pitchFamily="34" charset="0"/>
                <a:cs typeface="Verdana" pitchFamily="34" charset="0"/>
              </a:rPr>
            </a:br>
            <a:r>
              <a:rPr lang="en-US" sz="1800" b="1" dirty="0">
                <a:solidFill>
                  <a:srgbClr val="0070C0"/>
                </a:solidFill>
                <a:latin typeface="Verdana" pitchFamily="34" charset="0"/>
                <a:ea typeface="Verdana" pitchFamily="34" charset="0"/>
                <a:cs typeface="Verdana" pitchFamily="34" charset="0"/>
              </a:rPr>
              <a:t>Key Areas for Bioenergy Policy</a:t>
            </a:r>
            <a:endParaRPr lang="pt-BR" sz="24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199"/>
            <a:ext cx="5122912" cy="5121275"/>
          </a:xfrm>
          <a:solidFill>
            <a:schemeClr val="accent3">
              <a:lumMod val="40000"/>
              <a:lumOff val="60000"/>
            </a:schemeClr>
          </a:solidFill>
        </p:spPr>
        <p:txBody>
          <a:bodyPr rtlCol="0">
            <a:normAutofit/>
          </a:bodyPr>
          <a:lstStyle/>
          <a:p>
            <a:pPr marL="0" indent="0" eaLnBrk="1" fontAlgn="auto" hangingPunct="1">
              <a:lnSpc>
                <a:spcPct val="120000"/>
              </a:lnSpc>
              <a:spcAft>
                <a:spcPts val="0"/>
              </a:spcAft>
              <a:buClr>
                <a:srgbClr val="FF0000"/>
              </a:buClr>
              <a:buNone/>
              <a:defRPr/>
            </a:pPr>
            <a:endParaRPr lang="en-US" sz="2000" b="1" dirty="0" smtClean="0">
              <a:solidFill>
                <a:srgbClr val="0070C0"/>
              </a:solidFill>
              <a:latin typeface="Century Gothic" pitchFamily="34" charset="0"/>
            </a:endParaRPr>
          </a:p>
          <a:p>
            <a:pPr marL="0" indent="0" eaLnBrk="1" fontAlgn="auto" hangingPunct="1">
              <a:lnSpc>
                <a:spcPct val="120000"/>
              </a:lnSpc>
              <a:spcAft>
                <a:spcPts val="0"/>
              </a:spcAft>
              <a:buClr>
                <a:srgbClr val="FF0000"/>
              </a:buClr>
              <a:buNone/>
              <a:defRPr/>
            </a:pPr>
            <a:r>
              <a:rPr lang="en-US" sz="2000" b="1" dirty="0" smtClean="0">
                <a:solidFill>
                  <a:srgbClr val="0070C0"/>
                </a:solidFill>
                <a:latin typeface="Century Gothic" pitchFamily="34" charset="0"/>
              </a:rPr>
              <a:t>1. Wood</a:t>
            </a:r>
            <a:r>
              <a:rPr lang="en-US" sz="2000" b="1" dirty="0">
                <a:solidFill>
                  <a:srgbClr val="0070C0"/>
                </a:solidFill>
                <a:latin typeface="Century Gothic" pitchFamily="34" charset="0"/>
              </a:rPr>
              <a:t>, crop residues, agro-processing </a:t>
            </a:r>
            <a:r>
              <a:rPr lang="en-US" sz="2000" b="1" dirty="0" smtClean="0">
                <a:solidFill>
                  <a:srgbClr val="0070C0"/>
                </a:solidFill>
                <a:latin typeface="Century Gothic" pitchFamily="34" charset="0"/>
              </a:rPr>
              <a:t>residues</a:t>
            </a:r>
          </a:p>
          <a:p>
            <a:pPr eaLnBrk="1" fontAlgn="auto" hangingPunct="1">
              <a:lnSpc>
                <a:spcPct val="120000"/>
              </a:lnSpc>
              <a:spcAft>
                <a:spcPts val="0"/>
              </a:spcAft>
              <a:buClr>
                <a:srgbClr val="FF0000"/>
              </a:buClr>
              <a:buFontTx/>
              <a:buChar char="-"/>
              <a:defRPr/>
            </a:pPr>
            <a:r>
              <a:rPr lang="en-US" sz="2000" b="1" i="1" dirty="0" smtClean="0">
                <a:solidFill>
                  <a:srgbClr val="0070C0"/>
                </a:solidFill>
                <a:latin typeface="Century Gothic" pitchFamily="34" charset="0"/>
              </a:rPr>
              <a:t>Improved cooking stoves: </a:t>
            </a:r>
            <a:r>
              <a:rPr lang="en-US" sz="2000" dirty="0" smtClean="0">
                <a:solidFill>
                  <a:srgbClr val="0070C0"/>
                </a:solidFill>
                <a:latin typeface="Century Gothic" pitchFamily="34" charset="0"/>
              </a:rPr>
              <a:t>in combination with solid biomass fuels. High fuel efficiency, reduced indoor pollution. Must be bought but typically highly economic investment</a:t>
            </a:r>
          </a:p>
          <a:p>
            <a:pPr eaLnBrk="1" fontAlgn="auto" hangingPunct="1">
              <a:lnSpc>
                <a:spcPct val="120000"/>
              </a:lnSpc>
              <a:spcAft>
                <a:spcPts val="0"/>
              </a:spcAft>
              <a:buClr>
                <a:srgbClr val="FF0000"/>
              </a:buClr>
              <a:buFontTx/>
              <a:buChar char="-"/>
              <a:defRPr/>
            </a:pPr>
            <a:r>
              <a:rPr lang="en-US" sz="2000" b="1" i="1" dirty="0" err="1" smtClean="0">
                <a:solidFill>
                  <a:srgbClr val="0070C0"/>
                </a:solidFill>
                <a:latin typeface="Century Gothic" pitchFamily="34" charset="0"/>
              </a:rPr>
              <a:t>Carbonisation</a:t>
            </a:r>
            <a:r>
              <a:rPr lang="en-US" sz="2000" b="1" i="1" dirty="0" smtClean="0">
                <a:solidFill>
                  <a:srgbClr val="0070C0"/>
                </a:solidFill>
                <a:latin typeface="Century Gothic" pitchFamily="34" charset="0"/>
              </a:rPr>
              <a:t>: </a:t>
            </a:r>
            <a:r>
              <a:rPr lang="en-US" sz="2000" dirty="0" smtClean="0">
                <a:solidFill>
                  <a:srgbClr val="0070C0"/>
                </a:solidFill>
                <a:latin typeface="Century Gothic" pitchFamily="34" charset="0"/>
              </a:rPr>
              <a:t>charcoal from wood or other </a:t>
            </a:r>
            <a:r>
              <a:rPr lang="en-US" sz="2000" dirty="0" err="1" smtClean="0">
                <a:solidFill>
                  <a:srgbClr val="0070C0"/>
                </a:solidFill>
                <a:latin typeface="Century Gothic" pitchFamily="34" charset="0"/>
              </a:rPr>
              <a:t>lignocellulotic</a:t>
            </a:r>
            <a:r>
              <a:rPr lang="en-US" sz="2000" dirty="0" smtClean="0">
                <a:solidFill>
                  <a:srgbClr val="0070C0"/>
                </a:solidFill>
                <a:latin typeface="Century Gothic" pitchFamily="34" charset="0"/>
              </a:rPr>
              <a:t> biomass. Improved production methods have higher efficiency and lower emissions but can have high investment costs</a:t>
            </a:r>
            <a:endParaRPr lang="en-US" sz="2400" b="1" dirty="0" smtClean="0">
              <a:solidFill>
                <a:srgbClr val="0070C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20</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20</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sp>
        <p:nvSpPr>
          <p:cNvPr id="10" name="Inhaltsplatzhalter 2"/>
          <p:cNvSpPr txBox="1">
            <a:spLocks/>
          </p:cNvSpPr>
          <p:nvPr/>
        </p:nvSpPr>
        <p:spPr bwMode="auto">
          <a:xfrm>
            <a:off x="5652120" y="4639056"/>
            <a:ext cx="3312368" cy="131022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Font typeface="Arial" charset="0"/>
              <a:buNone/>
              <a:defRPr/>
            </a:pPr>
            <a:r>
              <a:rPr lang="en-US" sz="1400" i="1" dirty="0" smtClean="0">
                <a:solidFill>
                  <a:srgbClr val="0070C0"/>
                </a:solidFill>
                <a:latin typeface="Century Gothic" pitchFamily="34" charset="0"/>
              </a:rPr>
              <a:t>Charcoal briquettes produced from cotton stalk in Mali </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4905" t="5241" r="18342" b="11950"/>
          <a:stretch/>
        </p:blipFill>
        <p:spPr>
          <a:xfrm>
            <a:off x="5688810" y="2046768"/>
            <a:ext cx="3203670" cy="2592288"/>
          </a:xfrm>
          <a:prstGeom prst="rect">
            <a:avLst/>
          </a:prstGeom>
        </p:spPr>
      </p:pic>
    </p:spTree>
    <p:extLst>
      <p:ext uri="{BB962C8B-B14F-4D97-AF65-F5344CB8AC3E}">
        <p14:creationId xmlns:p14="http://schemas.microsoft.com/office/powerpoint/2010/main" val="1321993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br>
              <a:rPr lang="en-GB" sz="2400" b="1" dirty="0">
                <a:solidFill>
                  <a:srgbClr val="0070C0"/>
                </a:solidFill>
                <a:latin typeface="Verdana" pitchFamily="34" charset="0"/>
                <a:ea typeface="Verdana" pitchFamily="34" charset="0"/>
                <a:cs typeface="Verdana" pitchFamily="34" charset="0"/>
              </a:rPr>
            </a:br>
            <a:r>
              <a:rPr lang="en-US" sz="1800" b="1" dirty="0">
                <a:solidFill>
                  <a:srgbClr val="0070C0"/>
                </a:solidFill>
                <a:latin typeface="Verdana" pitchFamily="34" charset="0"/>
                <a:ea typeface="Verdana" pitchFamily="34" charset="0"/>
                <a:cs typeface="Verdana" pitchFamily="34" charset="0"/>
              </a:rPr>
              <a:t>Key Areas for Bioenergy Policy</a:t>
            </a:r>
            <a:endParaRPr lang="pt-BR" sz="24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200"/>
            <a:ext cx="4690864" cy="4756150"/>
          </a:xfrm>
          <a:solidFill>
            <a:schemeClr val="accent3">
              <a:lumMod val="40000"/>
              <a:lumOff val="60000"/>
            </a:schemeClr>
          </a:solidFill>
        </p:spPr>
        <p:txBody>
          <a:bodyPr rtlCol="0">
            <a:normAutofit lnSpcReduction="10000"/>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eaLnBrk="1" fontAlgn="auto" hangingPunct="1">
              <a:lnSpc>
                <a:spcPct val="120000"/>
              </a:lnSpc>
              <a:spcAft>
                <a:spcPts val="0"/>
              </a:spcAft>
              <a:buClr>
                <a:srgbClr val="FF0000"/>
              </a:buClr>
              <a:buFontTx/>
              <a:buChar char="-"/>
              <a:defRPr/>
            </a:pPr>
            <a:r>
              <a:rPr lang="en-US" sz="2000" b="1" i="1" dirty="0">
                <a:solidFill>
                  <a:srgbClr val="0070C0"/>
                </a:solidFill>
                <a:latin typeface="Century Gothic" pitchFamily="34" charset="0"/>
              </a:rPr>
              <a:t>Densification: </a:t>
            </a:r>
            <a:r>
              <a:rPr lang="en-US" sz="2000" dirty="0">
                <a:solidFill>
                  <a:srgbClr val="0070C0"/>
                </a:solidFill>
                <a:latin typeface="Century Gothic" pitchFamily="34" charset="0"/>
              </a:rPr>
              <a:t>biomass briquettes and pellets from solid biomass. Mainly for domestic energy; can replace fuelwood (reduce deforestation) but often more </a:t>
            </a:r>
            <a:r>
              <a:rPr lang="en-US" sz="2000" dirty="0" smtClean="0">
                <a:solidFill>
                  <a:srgbClr val="0070C0"/>
                </a:solidFill>
                <a:latin typeface="Century Gothic" pitchFamily="34" charset="0"/>
              </a:rPr>
              <a:t>expensive</a:t>
            </a:r>
            <a:endParaRPr lang="en-US" sz="2000" b="1" i="1" dirty="0" smtClean="0">
              <a:solidFill>
                <a:srgbClr val="0070C0"/>
              </a:solidFill>
              <a:latin typeface="Century Gothic" pitchFamily="34" charset="0"/>
            </a:endParaRPr>
          </a:p>
          <a:p>
            <a:pPr eaLnBrk="1" fontAlgn="auto" hangingPunct="1">
              <a:lnSpc>
                <a:spcPct val="120000"/>
              </a:lnSpc>
              <a:spcAft>
                <a:spcPts val="0"/>
              </a:spcAft>
              <a:buClr>
                <a:srgbClr val="FF0000"/>
              </a:buClr>
              <a:buFontTx/>
              <a:buChar char="-"/>
              <a:defRPr/>
            </a:pPr>
            <a:r>
              <a:rPr lang="en-US" sz="2000" b="1" i="1" dirty="0" smtClean="0">
                <a:solidFill>
                  <a:srgbClr val="0070C0"/>
                </a:solidFill>
                <a:latin typeface="Century Gothic" pitchFamily="34" charset="0"/>
              </a:rPr>
              <a:t>Gasification: </a:t>
            </a:r>
            <a:r>
              <a:rPr lang="en-US" sz="2000" dirty="0" smtClean="0">
                <a:solidFill>
                  <a:srgbClr val="0070C0"/>
                </a:solidFill>
                <a:latin typeface="Century Gothic" pitchFamily="34" charset="0"/>
              </a:rPr>
              <a:t>conversion</a:t>
            </a:r>
            <a:r>
              <a:rPr lang="en-US" sz="2000" b="1" i="1" dirty="0" smtClean="0">
                <a:solidFill>
                  <a:srgbClr val="0070C0"/>
                </a:solidFill>
                <a:latin typeface="Century Gothic" pitchFamily="34" charset="0"/>
              </a:rPr>
              <a:t> </a:t>
            </a:r>
            <a:r>
              <a:rPr lang="en-US" sz="2000" dirty="0" smtClean="0">
                <a:solidFill>
                  <a:srgbClr val="0070C0"/>
                </a:solidFill>
                <a:latin typeface="Century Gothic" pitchFamily="34" charset="0"/>
              </a:rPr>
              <a:t>of solid biomass into gas for electricity production and industrial heat. Relatively efficient and limited investment costs, but difficult to operate and maintain</a:t>
            </a: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21</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21</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sp>
        <p:nvSpPr>
          <p:cNvPr id="10" name="Inhaltsplatzhalter 2"/>
          <p:cNvSpPr txBox="1">
            <a:spLocks/>
          </p:cNvSpPr>
          <p:nvPr/>
        </p:nvSpPr>
        <p:spPr bwMode="auto">
          <a:xfrm>
            <a:off x="5148064" y="4725144"/>
            <a:ext cx="3717925" cy="131022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Font typeface="Arial" charset="0"/>
              <a:buNone/>
              <a:defRPr/>
            </a:pPr>
            <a:r>
              <a:rPr lang="en-US" sz="1800" i="1" dirty="0" smtClean="0">
                <a:solidFill>
                  <a:srgbClr val="0070C0"/>
                </a:solidFill>
                <a:latin typeface="Century Gothic" pitchFamily="34" charset="0"/>
              </a:rPr>
              <a:t>Rice husk gasifier in </a:t>
            </a:r>
            <a:r>
              <a:rPr lang="en-US" sz="1800" i="1" dirty="0" err="1" smtClean="0">
                <a:solidFill>
                  <a:srgbClr val="0070C0"/>
                </a:solidFill>
                <a:latin typeface="Century Gothic" pitchFamily="34" charset="0"/>
              </a:rPr>
              <a:t>Dano</a:t>
            </a:r>
            <a:r>
              <a:rPr lang="en-US" sz="1800" i="1" dirty="0" smtClean="0">
                <a:solidFill>
                  <a:srgbClr val="0070C0"/>
                </a:solidFill>
                <a:latin typeface="Century Gothic" pitchFamily="34" charset="0"/>
              </a:rPr>
              <a:t>, Burkina Faso</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4754" r="5982"/>
          <a:stretch/>
        </p:blipFill>
        <p:spPr>
          <a:xfrm>
            <a:off x="5176156" y="2060848"/>
            <a:ext cx="3572308" cy="2664296"/>
          </a:xfrm>
          <a:prstGeom prst="rect">
            <a:avLst/>
          </a:prstGeom>
        </p:spPr>
      </p:pic>
    </p:spTree>
    <p:extLst>
      <p:ext uri="{BB962C8B-B14F-4D97-AF65-F5344CB8AC3E}">
        <p14:creationId xmlns:p14="http://schemas.microsoft.com/office/powerpoint/2010/main" val="13110553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br>
              <a:rPr lang="en-GB" sz="2400" b="1" dirty="0">
                <a:solidFill>
                  <a:srgbClr val="0070C0"/>
                </a:solidFill>
                <a:latin typeface="Verdana" pitchFamily="34" charset="0"/>
                <a:ea typeface="Verdana" pitchFamily="34" charset="0"/>
                <a:cs typeface="Verdana" pitchFamily="34" charset="0"/>
              </a:rPr>
            </a:br>
            <a:r>
              <a:rPr lang="en-US" sz="1800" b="1" dirty="0">
                <a:solidFill>
                  <a:srgbClr val="0070C0"/>
                </a:solidFill>
                <a:latin typeface="Verdana" pitchFamily="34" charset="0"/>
                <a:ea typeface="Verdana" pitchFamily="34" charset="0"/>
                <a:cs typeface="Verdana" pitchFamily="34" charset="0"/>
              </a:rPr>
              <a:t>Key Areas for Bioenergy Policy</a:t>
            </a:r>
            <a:endParaRPr lang="pt-BR" sz="2400" b="1" dirty="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201"/>
            <a:ext cx="8147248" cy="1468759"/>
          </a:xfrm>
        </p:spPr>
        <p:txBody>
          <a:bodyPr rtlCol="0">
            <a:normAutofit fontScale="92500" lnSpcReduction="10000"/>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eaLnBrk="1" fontAlgn="auto" hangingPunct="1">
              <a:lnSpc>
                <a:spcPct val="120000"/>
              </a:lnSpc>
              <a:spcAft>
                <a:spcPts val="0"/>
              </a:spcAft>
              <a:buClr>
                <a:srgbClr val="FF0000"/>
              </a:buClr>
              <a:buFontTx/>
              <a:buChar char="-"/>
              <a:defRPr/>
            </a:pPr>
            <a:r>
              <a:rPr lang="en-US" sz="2000" b="1" i="1" dirty="0" smtClean="0">
                <a:solidFill>
                  <a:srgbClr val="0070C0"/>
                </a:solidFill>
                <a:latin typeface="Century Gothic" pitchFamily="34" charset="0"/>
              </a:rPr>
              <a:t>Combustion for CHP / industrial heat:</a:t>
            </a:r>
            <a:r>
              <a:rPr lang="en-US" sz="2000" dirty="0" smtClean="0">
                <a:solidFill>
                  <a:srgbClr val="0070C0"/>
                </a:solidFill>
                <a:latin typeface="Century Gothic" pitchFamily="34" charset="0"/>
              </a:rPr>
              <a:t> typically grid connected systems. Efficient at larger scale, but high investment costs and large biomass quantities required.</a:t>
            </a:r>
            <a:endParaRPr lang="en-US" sz="2400" dirty="0" smtClean="0">
              <a:solidFill>
                <a:srgbClr val="0070C0"/>
              </a:solidFill>
              <a:latin typeface="Century Gothic" pitchFamily="34" charset="0"/>
            </a:endParaRPr>
          </a:p>
          <a:p>
            <a:pPr eaLnBrk="1" fontAlgn="auto" hangingPunct="1">
              <a:lnSpc>
                <a:spcPct val="120000"/>
              </a:lnSpc>
              <a:spcAft>
                <a:spcPts val="0"/>
              </a:spcAft>
              <a:buClr>
                <a:srgbClr val="FF0000"/>
              </a:buClr>
              <a:buFontTx/>
              <a:buChar char="-"/>
              <a:defRPr/>
            </a:pPr>
            <a:endParaRPr lang="en-US" sz="2000"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22</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22</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586" y="3068960"/>
            <a:ext cx="3108350" cy="233126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5570" y="3074640"/>
            <a:ext cx="3100777" cy="2325583"/>
          </a:xfrm>
          <a:prstGeom prst="rect">
            <a:avLst/>
          </a:prstGeom>
        </p:spPr>
      </p:pic>
      <p:sp>
        <p:nvSpPr>
          <p:cNvPr id="14" name="Inhaltsplatzhalter 2"/>
          <p:cNvSpPr txBox="1">
            <a:spLocks/>
          </p:cNvSpPr>
          <p:nvPr/>
        </p:nvSpPr>
        <p:spPr bwMode="auto">
          <a:xfrm>
            <a:off x="852355" y="5411251"/>
            <a:ext cx="3312368" cy="112766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Font typeface="Arial" charset="0"/>
              <a:buNone/>
              <a:defRPr/>
            </a:pPr>
            <a:r>
              <a:rPr lang="en-US" sz="1800" i="1" dirty="0" smtClean="0">
                <a:solidFill>
                  <a:srgbClr val="0070C0"/>
                </a:solidFill>
                <a:latin typeface="Century Gothic" pitchFamily="34" charset="0"/>
              </a:rPr>
              <a:t>EFB fired steam boiler at 450 </a:t>
            </a:r>
            <a:r>
              <a:rPr lang="en-US" sz="1800" i="1" dirty="0" err="1" smtClean="0">
                <a:solidFill>
                  <a:srgbClr val="0070C0"/>
                </a:solidFill>
                <a:latin typeface="Century Gothic" pitchFamily="34" charset="0"/>
              </a:rPr>
              <a:t>kWe</a:t>
            </a:r>
            <a:r>
              <a:rPr lang="en-US" sz="1800" i="1" dirty="0" smtClean="0">
                <a:solidFill>
                  <a:srgbClr val="0070C0"/>
                </a:solidFill>
                <a:latin typeface="Century Gothic" pitchFamily="34" charset="0"/>
              </a:rPr>
              <a:t> CHP plant of </a:t>
            </a:r>
            <a:r>
              <a:rPr lang="en-US" sz="1800" i="1" dirty="0" err="1" smtClean="0">
                <a:solidFill>
                  <a:srgbClr val="0070C0"/>
                </a:solidFill>
                <a:latin typeface="Century Gothic" pitchFamily="34" charset="0"/>
              </a:rPr>
              <a:t>Juaben</a:t>
            </a:r>
            <a:r>
              <a:rPr lang="en-US" sz="1800" i="1" dirty="0" smtClean="0">
                <a:solidFill>
                  <a:srgbClr val="0070C0"/>
                </a:solidFill>
                <a:latin typeface="Century Gothic" pitchFamily="34" charset="0"/>
              </a:rPr>
              <a:t> oil mill, Ghana</a:t>
            </a:r>
          </a:p>
        </p:txBody>
      </p:sp>
      <p:sp>
        <p:nvSpPr>
          <p:cNvPr id="16" name="Inhaltsplatzhalter 2"/>
          <p:cNvSpPr txBox="1">
            <a:spLocks/>
          </p:cNvSpPr>
          <p:nvPr/>
        </p:nvSpPr>
        <p:spPr bwMode="auto">
          <a:xfrm>
            <a:off x="4499992" y="5411251"/>
            <a:ext cx="3312368" cy="112766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Font typeface="Arial" charset="0"/>
              <a:buNone/>
              <a:defRPr/>
            </a:pPr>
            <a:r>
              <a:rPr lang="en-US" sz="1800" i="1" dirty="0">
                <a:solidFill>
                  <a:srgbClr val="0070C0"/>
                </a:solidFill>
                <a:latin typeface="Century Gothic" pitchFamily="34" charset="0"/>
              </a:rPr>
              <a:t>6</a:t>
            </a:r>
            <a:r>
              <a:rPr lang="en-US" sz="1800" i="1" dirty="0" smtClean="0">
                <a:solidFill>
                  <a:srgbClr val="0070C0"/>
                </a:solidFill>
                <a:latin typeface="Century Gothic" pitchFamily="34" charset="0"/>
              </a:rPr>
              <a:t>0 </a:t>
            </a:r>
            <a:r>
              <a:rPr lang="en-US" sz="1800" i="1" dirty="0" err="1" smtClean="0">
                <a:solidFill>
                  <a:srgbClr val="0070C0"/>
                </a:solidFill>
                <a:latin typeface="Century Gothic" pitchFamily="34" charset="0"/>
              </a:rPr>
              <a:t>kWe</a:t>
            </a:r>
            <a:r>
              <a:rPr lang="en-US" sz="1800" i="1" dirty="0" smtClean="0">
                <a:solidFill>
                  <a:srgbClr val="0070C0"/>
                </a:solidFill>
                <a:latin typeface="Century Gothic" pitchFamily="34" charset="0"/>
              </a:rPr>
              <a:t> Steam engine run on cashew shell at SICAJU in Guinea Bissau </a:t>
            </a:r>
          </a:p>
        </p:txBody>
      </p:sp>
    </p:spTree>
    <p:extLst>
      <p:ext uri="{BB962C8B-B14F-4D97-AF65-F5344CB8AC3E}">
        <p14:creationId xmlns:p14="http://schemas.microsoft.com/office/powerpoint/2010/main" val="29141675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br>
              <a:rPr lang="en-GB" sz="2400" b="1" dirty="0">
                <a:solidFill>
                  <a:srgbClr val="0070C0"/>
                </a:solidFill>
                <a:latin typeface="Verdana" pitchFamily="34" charset="0"/>
                <a:ea typeface="Verdana" pitchFamily="34" charset="0"/>
                <a:cs typeface="Verdana" pitchFamily="34" charset="0"/>
              </a:rPr>
            </a:br>
            <a:r>
              <a:rPr lang="en-US" sz="1800" b="1" dirty="0">
                <a:solidFill>
                  <a:srgbClr val="0070C0"/>
                </a:solidFill>
                <a:latin typeface="Verdana" pitchFamily="34" charset="0"/>
                <a:ea typeface="Verdana" pitchFamily="34" charset="0"/>
                <a:cs typeface="Verdana" pitchFamily="34" charset="0"/>
              </a:rPr>
              <a:t>Key Areas for Bioenergy Policy</a:t>
            </a:r>
            <a:endParaRPr lang="pt-BR" sz="24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200"/>
            <a:ext cx="4906888" cy="4756150"/>
          </a:xfrm>
          <a:solidFill>
            <a:schemeClr val="accent3">
              <a:lumMod val="40000"/>
              <a:lumOff val="60000"/>
            </a:schemeClr>
          </a:solidFill>
        </p:spPr>
        <p:txBody>
          <a:bodyPr rtlCol="0">
            <a:normAutofit lnSpcReduction="10000"/>
          </a:bodyPr>
          <a:lstStyle/>
          <a:p>
            <a:pPr marL="0" indent="0" eaLnBrk="1" fontAlgn="auto" hangingPunct="1">
              <a:lnSpc>
                <a:spcPct val="120000"/>
              </a:lnSpc>
              <a:spcAft>
                <a:spcPts val="0"/>
              </a:spcAft>
              <a:buClr>
                <a:srgbClr val="FF0000"/>
              </a:buClr>
              <a:buNone/>
              <a:defRPr/>
            </a:pPr>
            <a:endParaRPr lang="en-US" sz="2000" b="1" dirty="0" smtClean="0">
              <a:solidFill>
                <a:srgbClr val="0070C0"/>
              </a:solidFill>
              <a:latin typeface="Century Gothic" pitchFamily="34" charset="0"/>
            </a:endParaRPr>
          </a:p>
          <a:p>
            <a:pPr marL="0" indent="0" eaLnBrk="1" fontAlgn="auto" hangingPunct="1">
              <a:lnSpc>
                <a:spcPct val="120000"/>
              </a:lnSpc>
              <a:spcAft>
                <a:spcPts val="0"/>
              </a:spcAft>
              <a:buClr>
                <a:srgbClr val="FF0000"/>
              </a:buClr>
              <a:buNone/>
              <a:defRPr/>
            </a:pPr>
            <a:r>
              <a:rPr lang="en-US" sz="2000" b="1" dirty="0">
                <a:solidFill>
                  <a:srgbClr val="0070C0"/>
                </a:solidFill>
                <a:latin typeface="Century Gothic" pitchFamily="34" charset="0"/>
              </a:rPr>
              <a:t>3. Sugar, starch</a:t>
            </a:r>
          </a:p>
          <a:p>
            <a:pPr eaLnBrk="1" fontAlgn="auto" hangingPunct="1">
              <a:lnSpc>
                <a:spcPct val="120000"/>
              </a:lnSpc>
              <a:spcAft>
                <a:spcPts val="0"/>
              </a:spcAft>
              <a:buClr>
                <a:srgbClr val="FF0000"/>
              </a:buClr>
              <a:buFontTx/>
              <a:buChar char="-"/>
              <a:defRPr/>
            </a:pPr>
            <a:r>
              <a:rPr lang="en-US" sz="2000" b="1" i="1" dirty="0">
                <a:solidFill>
                  <a:srgbClr val="0070C0"/>
                </a:solidFill>
                <a:latin typeface="Century Gothic" pitchFamily="34" charset="0"/>
              </a:rPr>
              <a:t>Bioethanol: </a:t>
            </a:r>
            <a:r>
              <a:rPr lang="en-US" sz="2000" dirty="0">
                <a:solidFill>
                  <a:srgbClr val="0070C0"/>
                </a:solidFill>
                <a:latin typeface="Century Gothic" pitchFamily="34" charset="0"/>
              </a:rPr>
              <a:t>from fermentation of sugars and starches and subsequent distillation / rectification. Use as automotive fuel (blending with gasoline). Large scale production is efficient but high investment costs</a:t>
            </a:r>
            <a:r>
              <a:rPr lang="en-US" sz="2000" dirty="0" smtClean="0">
                <a:solidFill>
                  <a:srgbClr val="0070C0"/>
                </a:solidFill>
                <a:latin typeface="Century Gothic" pitchFamily="34" charset="0"/>
              </a:rPr>
              <a:t>.</a:t>
            </a:r>
          </a:p>
          <a:p>
            <a:pPr eaLnBrk="1" fontAlgn="auto" hangingPunct="1">
              <a:lnSpc>
                <a:spcPct val="120000"/>
              </a:lnSpc>
              <a:spcAft>
                <a:spcPts val="0"/>
              </a:spcAft>
              <a:buClr>
                <a:srgbClr val="FF0000"/>
              </a:buClr>
              <a:buFontTx/>
              <a:buChar char="-"/>
              <a:defRPr/>
            </a:pPr>
            <a:r>
              <a:rPr lang="en-US" sz="2000" b="1" i="1" dirty="0">
                <a:solidFill>
                  <a:srgbClr val="0070C0"/>
                </a:solidFill>
                <a:latin typeface="Century Gothic" pitchFamily="34" charset="0"/>
              </a:rPr>
              <a:t>Liquid household fuels: </a:t>
            </a:r>
            <a:r>
              <a:rPr lang="en-US" sz="2000" dirty="0">
                <a:solidFill>
                  <a:srgbClr val="0070C0"/>
                </a:solidFill>
                <a:latin typeface="Century Gothic" pitchFamily="34" charset="0"/>
              </a:rPr>
              <a:t>in liquid or </a:t>
            </a:r>
            <a:r>
              <a:rPr lang="en-US" sz="2000" dirty="0" err="1">
                <a:solidFill>
                  <a:srgbClr val="0070C0"/>
                </a:solidFill>
                <a:latin typeface="Century Gothic" pitchFamily="34" charset="0"/>
              </a:rPr>
              <a:t>gellified</a:t>
            </a:r>
            <a:r>
              <a:rPr lang="en-US" sz="2000" dirty="0">
                <a:solidFill>
                  <a:srgbClr val="0070C0"/>
                </a:solidFill>
                <a:latin typeface="Century Gothic" pitchFamily="34" charset="0"/>
              </a:rPr>
              <a:t> form, used in dedicated household stoves. Clean but relatively expensive.</a:t>
            </a:r>
          </a:p>
          <a:p>
            <a:pPr eaLnBrk="1" fontAlgn="auto" hangingPunct="1">
              <a:lnSpc>
                <a:spcPct val="120000"/>
              </a:lnSpc>
              <a:spcAft>
                <a:spcPts val="0"/>
              </a:spcAft>
              <a:buClr>
                <a:srgbClr val="FF0000"/>
              </a:buClr>
              <a:buFontTx/>
              <a:buChar char="-"/>
              <a:defRPr/>
            </a:pPr>
            <a:endParaRPr lang="en-US" sz="2000" dirty="0">
              <a:solidFill>
                <a:srgbClr val="C00000"/>
              </a:solidFill>
              <a:latin typeface="Century Gothic" pitchFamily="34" charset="0"/>
            </a:endParaRPr>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23</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23</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9174" y="2241680"/>
            <a:ext cx="3311285" cy="2483464"/>
          </a:xfrm>
          <a:prstGeom prst="rect">
            <a:avLst/>
          </a:prstGeom>
        </p:spPr>
      </p:pic>
      <p:sp>
        <p:nvSpPr>
          <p:cNvPr id="14" name="Inhaltsplatzhalter 2"/>
          <p:cNvSpPr txBox="1">
            <a:spLocks/>
          </p:cNvSpPr>
          <p:nvPr/>
        </p:nvSpPr>
        <p:spPr bwMode="auto">
          <a:xfrm>
            <a:off x="5305425" y="4725144"/>
            <a:ext cx="3515047" cy="131022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None/>
              <a:defRPr/>
            </a:pPr>
            <a:r>
              <a:rPr lang="en-US" sz="1800" i="1" dirty="0">
                <a:solidFill>
                  <a:srgbClr val="0070C0"/>
                </a:solidFill>
                <a:latin typeface="Century Gothic" pitchFamily="34" charset="0"/>
              </a:rPr>
              <a:t>12 million </a:t>
            </a:r>
            <a:r>
              <a:rPr lang="en-US" sz="1800" i="1" dirty="0" smtClean="0">
                <a:solidFill>
                  <a:srgbClr val="0070C0"/>
                </a:solidFill>
                <a:latin typeface="Century Gothic" pitchFamily="34" charset="0"/>
              </a:rPr>
              <a:t>l/a ethanol plant at CSS sugar factory in Richard Toll, Senegal</a:t>
            </a:r>
          </a:p>
        </p:txBody>
      </p:sp>
    </p:spTree>
    <p:extLst>
      <p:ext uri="{BB962C8B-B14F-4D97-AF65-F5344CB8AC3E}">
        <p14:creationId xmlns:p14="http://schemas.microsoft.com/office/powerpoint/2010/main" val="25746351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br>
              <a:rPr lang="en-GB" sz="2400" b="1" dirty="0">
                <a:solidFill>
                  <a:srgbClr val="0070C0"/>
                </a:solidFill>
                <a:latin typeface="Verdana" pitchFamily="34" charset="0"/>
                <a:ea typeface="Verdana" pitchFamily="34" charset="0"/>
                <a:cs typeface="Verdana" pitchFamily="34" charset="0"/>
              </a:rPr>
            </a:br>
            <a:r>
              <a:rPr lang="en-US" sz="1800" b="1" dirty="0">
                <a:solidFill>
                  <a:srgbClr val="0070C0"/>
                </a:solidFill>
                <a:latin typeface="Verdana" pitchFamily="34" charset="0"/>
                <a:ea typeface="Verdana" pitchFamily="34" charset="0"/>
                <a:cs typeface="Verdana" pitchFamily="34" charset="0"/>
              </a:rPr>
              <a:t>Key Areas for Bioenergy Policy</a:t>
            </a:r>
            <a:endParaRPr lang="pt-BR" sz="24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199"/>
            <a:ext cx="5050904" cy="5121275"/>
          </a:xfrm>
          <a:solidFill>
            <a:schemeClr val="accent3">
              <a:lumMod val="40000"/>
              <a:lumOff val="60000"/>
            </a:schemeClr>
          </a:solidFill>
        </p:spPr>
        <p:txBody>
          <a:bodyPr rtlCol="0">
            <a:normAutofit/>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marL="0" indent="0" eaLnBrk="1" fontAlgn="auto" hangingPunct="1">
              <a:lnSpc>
                <a:spcPct val="120000"/>
              </a:lnSpc>
              <a:spcAft>
                <a:spcPts val="0"/>
              </a:spcAft>
              <a:buClr>
                <a:srgbClr val="FF0000"/>
              </a:buClr>
              <a:buNone/>
              <a:defRPr/>
            </a:pPr>
            <a:r>
              <a:rPr lang="en-US" sz="2000" b="1" dirty="0" smtClean="0">
                <a:solidFill>
                  <a:srgbClr val="0070C0"/>
                </a:solidFill>
                <a:latin typeface="Century Gothic" pitchFamily="34" charset="0"/>
              </a:rPr>
              <a:t>4. Vegetable oils and fats</a:t>
            </a:r>
          </a:p>
          <a:p>
            <a:pPr eaLnBrk="1" fontAlgn="auto" hangingPunct="1">
              <a:lnSpc>
                <a:spcPct val="120000"/>
              </a:lnSpc>
              <a:spcAft>
                <a:spcPts val="0"/>
              </a:spcAft>
              <a:buClr>
                <a:srgbClr val="FF0000"/>
              </a:buClr>
              <a:buFontTx/>
              <a:buChar char="-"/>
              <a:defRPr/>
            </a:pPr>
            <a:r>
              <a:rPr lang="en-US" sz="2000" b="1" i="1" dirty="0" smtClean="0">
                <a:solidFill>
                  <a:srgbClr val="0070C0"/>
                </a:solidFill>
                <a:latin typeface="Century Gothic" pitchFamily="34" charset="0"/>
              </a:rPr>
              <a:t>Pure Plant Oil: </a:t>
            </a:r>
            <a:r>
              <a:rPr lang="en-US" sz="2000" dirty="0" smtClean="0">
                <a:solidFill>
                  <a:srgbClr val="0070C0"/>
                </a:solidFill>
                <a:latin typeface="Century Gothic" pitchFamily="34" charset="0"/>
              </a:rPr>
              <a:t>for use in (adapted) diesel engines. PPO can be produced locally – attractive in remote areas. Issues are potential food market distortions and oil quality.</a:t>
            </a:r>
          </a:p>
          <a:p>
            <a:pPr eaLnBrk="1" fontAlgn="auto" hangingPunct="1">
              <a:lnSpc>
                <a:spcPct val="120000"/>
              </a:lnSpc>
              <a:spcAft>
                <a:spcPts val="0"/>
              </a:spcAft>
              <a:buClr>
                <a:srgbClr val="FF0000"/>
              </a:buClr>
              <a:buFontTx/>
              <a:buChar char="-"/>
              <a:defRPr/>
            </a:pPr>
            <a:r>
              <a:rPr lang="en-US" sz="2000" b="1" i="1" dirty="0" smtClean="0">
                <a:solidFill>
                  <a:srgbClr val="0070C0"/>
                </a:solidFill>
                <a:latin typeface="Century Gothic" pitchFamily="34" charset="0"/>
              </a:rPr>
              <a:t>Biodiesel:</a:t>
            </a:r>
            <a:r>
              <a:rPr lang="en-US" sz="2000" dirty="0">
                <a:solidFill>
                  <a:srgbClr val="0070C0"/>
                </a:solidFill>
                <a:latin typeface="Century Gothic" pitchFamily="34" charset="0"/>
              </a:rPr>
              <a:t> for use in diesel </a:t>
            </a:r>
            <a:r>
              <a:rPr lang="en-US" sz="2000" dirty="0" smtClean="0">
                <a:solidFill>
                  <a:srgbClr val="0070C0"/>
                </a:solidFill>
                <a:latin typeface="Century Gothic" pitchFamily="34" charset="0"/>
              </a:rPr>
              <a:t>engines, neat or blended. Produced through transesterification of oils or fats. Industrial process, cost-efficient at larger scales.</a:t>
            </a:r>
            <a:endParaRPr lang="pt-BR" dirty="0">
              <a:solidFill>
                <a:srgbClr val="0070C0"/>
              </a:solidFill>
            </a:endParaRPr>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24</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24</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3920" y="2420888"/>
            <a:ext cx="3256551" cy="2376264"/>
          </a:xfrm>
          <a:prstGeom prst="rect">
            <a:avLst/>
          </a:prstGeom>
        </p:spPr>
      </p:pic>
      <p:sp>
        <p:nvSpPr>
          <p:cNvPr id="11" name="Inhaltsplatzhalter 2"/>
          <p:cNvSpPr txBox="1">
            <a:spLocks/>
          </p:cNvSpPr>
          <p:nvPr/>
        </p:nvSpPr>
        <p:spPr bwMode="auto">
          <a:xfrm>
            <a:off x="5492428" y="4797152"/>
            <a:ext cx="3472060" cy="108012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Font typeface="Arial" charset="0"/>
              <a:buNone/>
              <a:defRPr/>
            </a:pPr>
            <a:r>
              <a:rPr lang="en-US" sz="1800" i="1" dirty="0" smtClean="0">
                <a:solidFill>
                  <a:srgbClr val="0070C0"/>
                </a:solidFill>
                <a:latin typeface="Century Gothic" pitchFamily="34" charset="0"/>
              </a:rPr>
              <a:t>2000 l/d biodiesel plant of Mali </a:t>
            </a:r>
            <a:r>
              <a:rPr lang="en-US" sz="1800" i="1" dirty="0" err="1" smtClean="0">
                <a:solidFill>
                  <a:srgbClr val="0070C0"/>
                </a:solidFill>
                <a:latin typeface="Century Gothic" pitchFamily="34" charset="0"/>
              </a:rPr>
              <a:t>Biocarburant</a:t>
            </a:r>
            <a:r>
              <a:rPr lang="en-US" sz="1800" i="1" dirty="0" smtClean="0">
                <a:solidFill>
                  <a:srgbClr val="0070C0"/>
                </a:solidFill>
                <a:latin typeface="Century Gothic" pitchFamily="34" charset="0"/>
              </a:rPr>
              <a:t>, Mali </a:t>
            </a:r>
          </a:p>
        </p:txBody>
      </p:sp>
    </p:spTree>
    <p:extLst>
      <p:ext uri="{BB962C8B-B14F-4D97-AF65-F5344CB8AC3E}">
        <p14:creationId xmlns:p14="http://schemas.microsoft.com/office/powerpoint/2010/main" val="33877275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el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lvl="0"/>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a:t>
            </a:r>
            <a:br>
              <a:rPr lang="en-GB" sz="2400" b="1" dirty="0" smtClean="0">
                <a:solidFill>
                  <a:srgbClr val="C00000"/>
                </a:solidFill>
                <a:latin typeface="Verdana" pitchFamily="34" charset="0"/>
                <a:ea typeface="Verdana" pitchFamily="34" charset="0"/>
                <a:cs typeface="Verdana" pitchFamily="34" charset="0"/>
              </a:rPr>
            </a:br>
            <a:r>
              <a:rPr lang="en-GB" sz="2400" b="1" dirty="0" smtClean="0">
                <a:solidFill>
                  <a:srgbClr val="0070C0"/>
                </a:solidFill>
              </a:rPr>
              <a:t>Energy access </a:t>
            </a:r>
            <a:r>
              <a:rPr lang="en-GB" sz="2400" b="1" dirty="0" smtClean="0">
                <a:solidFill>
                  <a:srgbClr val="C00000"/>
                </a:solidFill>
                <a:latin typeface="Verdana" pitchFamily="34" charset="0"/>
                <a:ea typeface="Verdana" pitchFamily="34" charset="0"/>
                <a:cs typeface="Verdana" pitchFamily="34" charset="0"/>
              </a:rPr>
              <a:t/>
            </a:r>
            <a:br>
              <a:rPr lang="en-GB" sz="2400" b="1" dirty="0" smtClean="0">
                <a:solidFill>
                  <a:srgbClr val="C00000"/>
                </a:solidFill>
                <a:latin typeface="Verdana" pitchFamily="34" charset="0"/>
                <a:ea typeface="Verdana" pitchFamily="34" charset="0"/>
                <a:cs typeface="Verdana" pitchFamily="34" charset="0"/>
              </a:rPr>
            </a:br>
            <a:endParaRPr lang="fr-FR" sz="2400" b="1" dirty="0">
              <a:solidFill>
                <a:srgbClr val="C0000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1102501754"/>
              </p:ext>
            </p:extLst>
          </p:nvPr>
        </p:nvGraphicFramePr>
        <p:xfrm>
          <a:off x="457200" y="1417638"/>
          <a:ext cx="3538736"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Content Placeholder 9"/>
          <p:cNvPicPr>
            <a:picLocks noGrp="1" noChangeAspect="1"/>
          </p:cNvPicPr>
          <p:nvPr>
            <p:ph sz="half" idx="2"/>
          </p:nvPr>
        </p:nvPicPr>
        <p:blipFill>
          <a:blip r:embed="rId9"/>
          <a:stretch>
            <a:fillRect/>
          </a:stretch>
        </p:blipFill>
        <p:spPr>
          <a:xfrm>
            <a:off x="4327525" y="2487264"/>
            <a:ext cx="4564955" cy="3390008"/>
          </a:xfrm>
          <a:prstGeom prst="rect">
            <a:avLst/>
          </a:prstGeom>
          <a:solidFill>
            <a:schemeClr val="accent3">
              <a:lumMod val="40000"/>
              <a:lumOff val="60000"/>
            </a:schemeClr>
          </a:solidFill>
        </p:spPr>
      </p:pic>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3</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3</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10"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11"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3717008499"/>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el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lvl="0"/>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a:t>
            </a:r>
            <a:br>
              <a:rPr lang="en-GB" sz="2400" b="1" dirty="0" smtClean="0">
                <a:solidFill>
                  <a:srgbClr val="C00000"/>
                </a:solidFill>
                <a:latin typeface="Verdana" pitchFamily="34" charset="0"/>
                <a:ea typeface="Verdana" pitchFamily="34" charset="0"/>
                <a:cs typeface="Verdana" pitchFamily="34" charset="0"/>
              </a:rPr>
            </a:br>
            <a:r>
              <a:rPr lang="en-GB" sz="2400" b="1" dirty="0">
                <a:solidFill>
                  <a:srgbClr val="0070C0"/>
                </a:solidFill>
              </a:rPr>
              <a:t>Energy access </a:t>
            </a:r>
            <a:r>
              <a:rPr lang="en-GB" sz="2400" b="1" dirty="0" smtClean="0">
                <a:solidFill>
                  <a:srgbClr val="C00000"/>
                </a:solidFill>
                <a:latin typeface="Verdana" pitchFamily="34" charset="0"/>
                <a:ea typeface="Verdana" pitchFamily="34" charset="0"/>
                <a:cs typeface="Verdana" pitchFamily="34" charset="0"/>
              </a:rPr>
              <a:t/>
            </a:r>
            <a:br>
              <a:rPr lang="en-GB" sz="2400" b="1" dirty="0" smtClean="0">
                <a:solidFill>
                  <a:srgbClr val="C00000"/>
                </a:solidFill>
                <a:latin typeface="Verdana" pitchFamily="34" charset="0"/>
                <a:ea typeface="Verdana" pitchFamily="34" charset="0"/>
                <a:cs typeface="Verdana" pitchFamily="34" charset="0"/>
              </a:rPr>
            </a:br>
            <a:endParaRPr lang="fr-FR" sz="2400" b="1" dirty="0">
              <a:solidFill>
                <a:srgbClr val="C00000"/>
              </a:solidFill>
              <a:latin typeface="Verdana" pitchFamily="34" charset="0"/>
              <a:ea typeface="Verdana" pitchFamily="34" charset="0"/>
              <a:cs typeface="Verdana" pitchFamily="34" charset="0"/>
            </a:endParaRPr>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4</a:t>
            </a:fld>
            <a:endParaRPr lang="pt-BR"/>
          </a:p>
        </p:txBody>
      </p:sp>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1245932890"/>
              </p:ext>
            </p:extLst>
          </p:nvPr>
        </p:nvGraphicFramePr>
        <p:xfrm>
          <a:off x="0" y="1692276"/>
          <a:ext cx="8686800" cy="4433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4</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9"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10"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3343507261"/>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el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lvl="0"/>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a:t>
            </a:r>
            <a:br>
              <a:rPr lang="en-GB" sz="2400" b="1" dirty="0" smtClean="0">
                <a:solidFill>
                  <a:srgbClr val="C00000"/>
                </a:solidFill>
                <a:latin typeface="Verdana" pitchFamily="34" charset="0"/>
                <a:ea typeface="Verdana" pitchFamily="34" charset="0"/>
                <a:cs typeface="Verdana" pitchFamily="34" charset="0"/>
              </a:rPr>
            </a:br>
            <a:r>
              <a:rPr lang="en-GB" sz="2400" b="1" dirty="0">
                <a:solidFill>
                  <a:srgbClr val="0070C0"/>
                </a:solidFill>
              </a:rPr>
              <a:t>Energy access </a:t>
            </a:r>
            <a:r>
              <a:rPr lang="en-GB" sz="2400" b="1" dirty="0" smtClean="0">
                <a:solidFill>
                  <a:srgbClr val="C00000"/>
                </a:solidFill>
                <a:latin typeface="Verdana" pitchFamily="34" charset="0"/>
                <a:ea typeface="Verdana" pitchFamily="34" charset="0"/>
                <a:cs typeface="Verdana" pitchFamily="34" charset="0"/>
              </a:rPr>
              <a:t/>
            </a:r>
            <a:br>
              <a:rPr lang="en-GB" sz="2400" b="1" dirty="0" smtClean="0">
                <a:solidFill>
                  <a:srgbClr val="C00000"/>
                </a:solidFill>
                <a:latin typeface="Verdana" pitchFamily="34" charset="0"/>
                <a:ea typeface="Verdana" pitchFamily="34" charset="0"/>
                <a:cs typeface="Verdana" pitchFamily="34" charset="0"/>
              </a:rPr>
            </a:br>
            <a:endParaRPr lang="fr-FR" sz="2400" b="1" dirty="0">
              <a:solidFill>
                <a:srgbClr val="C00000"/>
              </a:solidFill>
              <a:latin typeface="Verdana" pitchFamily="34" charset="0"/>
              <a:ea typeface="Verdana" pitchFamily="34" charset="0"/>
              <a:cs typeface="Verdana" pitchFamily="34" charset="0"/>
            </a:endParaRPr>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5</a:t>
            </a:fld>
            <a:endParaRPr lang="pt-BR"/>
          </a:p>
        </p:txBody>
      </p:sp>
      <p:sp>
        <p:nvSpPr>
          <p:cNvPr id="3" name="Inhaltsplatzhalter 2"/>
          <p:cNvSpPr>
            <a:spLocks noGrp="1"/>
          </p:cNvSpPr>
          <p:nvPr>
            <p:ph sz="half" idx="4294967295"/>
          </p:nvPr>
        </p:nvSpPr>
        <p:spPr>
          <a:xfrm>
            <a:off x="0" y="1692276"/>
            <a:ext cx="8686800" cy="4433887"/>
          </a:xfrm>
          <a:solidFill>
            <a:schemeClr val="accent3">
              <a:lumMod val="40000"/>
              <a:lumOff val="60000"/>
            </a:schemeClr>
          </a:solidFill>
        </p:spPr>
        <p:txBody>
          <a:bodyPr rtlCol="0">
            <a:normAutofit/>
          </a:bodyPr>
          <a:lstStyle/>
          <a:p>
            <a:pPr marL="0" indent="0" eaLnBrk="1" fontAlgn="auto" hangingPunct="1">
              <a:lnSpc>
                <a:spcPct val="120000"/>
              </a:lnSpc>
              <a:spcAft>
                <a:spcPts val="0"/>
              </a:spcAft>
              <a:buClr>
                <a:srgbClr val="FF0000"/>
              </a:buClr>
              <a:buNone/>
              <a:defRPr/>
            </a:pPr>
            <a:r>
              <a:rPr lang="en-GB" sz="1600" b="1" dirty="0">
                <a:solidFill>
                  <a:srgbClr val="0070C0"/>
                </a:solidFill>
              </a:rPr>
              <a:t>ACCESS TO MODERN ENERGY SERVICES</a:t>
            </a:r>
          </a:p>
          <a:p>
            <a:pPr eaLnBrk="1" fontAlgn="auto" hangingPunct="1">
              <a:lnSpc>
                <a:spcPct val="120000"/>
              </a:lnSpc>
              <a:spcAft>
                <a:spcPts val="0"/>
              </a:spcAft>
              <a:buClr>
                <a:srgbClr val="FF0000"/>
              </a:buClr>
              <a:defRPr/>
            </a:pPr>
            <a:r>
              <a:rPr lang="en-GB" sz="1700" dirty="0">
                <a:solidFill>
                  <a:srgbClr val="0070C0"/>
                </a:solidFill>
              </a:rPr>
              <a:t>People’s revenues are often insufficient to cover the costs of running (diesel) generators. This situation requires heavy support (in the form of subsidies) from central governments. </a:t>
            </a:r>
            <a:endParaRPr lang="en-US" sz="1700" dirty="0">
              <a:solidFill>
                <a:srgbClr val="0070C0"/>
              </a:solidFill>
            </a:endParaRPr>
          </a:p>
          <a:p>
            <a:pPr marL="0" indent="0" eaLnBrk="1" fontAlgn="auto" hangingPunct="1">
              <a:lnSpc>
                <a:spcPct val="120000"/>
              </a:lnSpc>
              <a:spcAft>
                <a:spcPts val="0"/>
              </a:spcAft>
              <a:buClr>
                <a:srgbClr val="FF0000"/>
              </a:buClr>
              <a:buNone/>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sz="1600" dirty="0"/>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5</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4"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5" cstate="print"/>
          <a:srcRect/>
          <a:stretch>
            <a:fillRect/>
          </a:stretch>
        </p:blipFill>
        <p:spPr bwMode="auto">
          <a:xfrm>
            <a:off x="34925" y="69850"/>
            <a:ext cx="1081088" cy="982663"/>
          </a:xfrm>
          <a:prstGeom prst="rect">
            <a:avLst/>
          </a:prstGeom>
          <a:noFill/>
          <a:ln w="9525">
            <a:noFill/>
            <a:miter lim="800000"/>
            <a:headEnd/>
            <a:tailEnd/>
          </a:ln>
        </p:spPr>
      </p:pic>
      <p:pic>
        <p:nvPicPr>
          <p:cNvPr id="2" name="Picture 1"/>
          <p:cNvPicPr>
            <a:picLocks noChangeAspect="1"/>
          </p:cNvPicPr>
          <p:nvPr/>
        </p:nvPicPr>
        <p:blipFill>
          <a:blip r:embed="rId6"/>
          <a:stretch>
            <a:fillRect/>
          </a:stretch>
        </p:blipFill>
        <p:spPr>
          <a:xfrm>
            <a:off x="718994" y="2638949"/>
            <a:ext cx="7706012" cy="3487214"/>
          </a:xfrm>
          <a:prstGeom prst="rect">
            <a:avLst/>
          </a:prstGeom>
        </p:spPr>
      </p:pic>
    </p:spTree>
    <p:extLst>
      <p:ext uri="{BB962C8B-B14F-4D97-AF65-F5344CB8AC3E}">
        <p14:creationId xmlns:p14="http://schemas.microsoft.com/office/powerpoint/2010/main" val="3920648576"/>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el 1"/>
          <p:cNvSpPr>
            <a:spLocks noGrp="1"/>
          </p:cNvSpPr>
          <p:nvPr>
            <p:ph type="title"/>
          </p:nvPr>
        </p:nvSpPr>
        <p:spPr>
          <a:xfrm>
            <a:off x="429825" y="246038"/>
            <a:ext cx="8229600" cy="1354162"/>
          </a:xfrm>
        </p:spPr>
        <p:style>
          <a:lnRef idx="2">
            <a:schemeClr val="accent1"/>
          </a:lnRef>
          <a:fillRef idx="1">
            <a:schemeClr val="lt1"/>
          </a:fillRef>
          <a:effectRef idx="0">
            <a:schemeClr val="accent1"/>
          </a:effectRef>
          <a:fontRef idx="minor">
            <a:schemeClr val="dk1"/>
          </a:fontRef>
        </p:style>
        <p:txBody>
          <a:bodyPr/>
          <a:lstStyle/>
          <a:p>
            <a:pPr lvl="1"/>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br>
              <a:rPr lang="en-GB" sz="2400" b="1" dirty="0" smtClean="0">
                <a:solidFill>
                  <a:srgbClr val="C00000"/>
                </a:solidFill>
                <a:latin typeface="Verdana" pitchFamily="34" charset="0"/>
                <a:ea typeface="Verdana" pitchFamily="34" charset="0"/>
                <a:cs typeface="Verdana" pitchFamily="34" charset="0"/>
              </a:rPr>
            </a:br>
            <a:r>
              <a:rPr lang="en-GB" sz="2400" b="1" dirty="0">
                <a:solidFill>
                  <a:srgbClr val="0070C0"/>
                </a:solidFill>
              </a:rPr>
              <a:t>Regional Goals and Targets </a:t>
            </a:r>
            <a:endParaRPr lang="fr-FR" sz="2400" b="1" dirty="0">
              <a:solidFill>
                <a:srgbClr val="0070C0"/>
              </a:solidFill>
            </a:endParaRPr>
          </a:p>
        </p:txBody>
      </p:sp>
      <p:sp>
        <p:nvSpPr>
          <p:cNvPr id="3" name="Inhaltsplatzhalter 2"/>
          <p:cNvSpPr>
            <a:spLocks noGrp="1"/>
          </p:cNvSpPr>
          <p:nvPr>
            <p:ph idx="1"/>
          </p:nvPr>
        </p:nvSpPr>
        <p:spPr/>
        <p:txBody>
          <a:bodyPr rtlCol="0">
            <a:normAutofit/>
          </a:bodyPr>
          <a:lstStyle/>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6</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6</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4"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5"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4801314"/>
          </a:xfrm>
          <a:prstGeom prst="rect">
            <a:avLst/>
          </a:prstGeom>
          <a:solidFill>
            <a:schemeClr val="accent3">
              <a:lumMod val="40000"/>
              <a:lumOff val="60000"/>
            </a:schemeClr>
          </a:solidFill>
        </p:spPr>
        <p:txBody>
          <a:bodyPr wrap="square">
            <a:spAutoFit/>
          </a:bodyPr>
          <a:lstStyle/>
          <a:p>
            <a:r>
              <a:rPr lang="en-GB" dirty="0">
                <a:solidFill>
                  <a:srgbClr val="0070C0"/>
                </a:solidFill>
                <a:latin typeface="Calibri" panose="020F0502020204030204" pitchFamily="34" charset="0"/>
                <a:ea typeface="Times New Roman" panose="02020603050405020304" pitchFamily="18" charset="0"/>
                <a:cs typeface="BookmanOldStyle"/>
              </a:rPr>
              <a:t>ECOWAS/UEMOA White Paper, </a:t>
            </a:r>
            <a:endParaRPr lang="en-GB" dirty="0" smtClean="0">
              <a:solidFill>
                <a:srgbClr val="0070C0"/>
              </a:solidFill>
              <a:latin typeface="Calibri" panose="020F0502020204030204" pitchFamily="34" charset="0"/>
              <a:ea typeface="Times New Roman" panose="02020603050405020304" pitchFamily="18" charset="0"/>
              <a:cs typeface="BookmanOldStyle"/>
            </a:endParaRPr>
          </a:p>
          <a:p>
            <a:pPr marL="285750" indent="-285750">
              <a:buFont typeface="Arial" panose="020B0604020202020204" pitchFamily="34" charset="0"/>
              <a:buChar char="•"/>
            </a:pPr>
            <a:r>
              <a:rPr lang="en-GB" dirty="0" smtClean="0">
                <a:solidFill>
                  <a:srgbClr val="0070C0"/>
                </a:solidFill>
                <a:latin typeface="Calibri" panose="020F0502020204030204" pitchFamily="34" charset="0"/>
                <a:ea typeface="Times New Roman" panose="02020603050405020304" pitchFamily="18" charset="0"/>
                <a:cs typeface="BookmanOldStyle"/>
              </a:rPr>
              <a:t>a </a:t>
            </a:r>
            <a:r>
              <a:rPr lang="en-GB" dirty="0">
                <a:solidFill>
                  <a:srgbClr val="0070C0"/>
                </a:solidFill>
                <a:latin typeface="Calibri" panose="020F0502020204030204" pitchFamily="34" charset="0"/>
                <a:ea typeface="Times New Roman" panose="02020603050405020304" pitchFamily="18" charset="0"/>
                <a:cs typeface="BookmanOldStyle"/>
              </a:rPr>
              <a:t>regional policy that seeks to considerably increase the rate access to energy services for populations and an acceleration of development process towards achievement of the </a:t>
            </a:r>
            <a:r>
              <a:rPr lang="en-GB" dirty="0" smtClean="0">
                <a:solidFill>
                  <a:srgbClr val="0070C0"/>
                </a:solidFill>
                <a:latin typeface="Calibri" panose="020F0502020204030204" pitchFamily="34" charset="0"/>
                <a:ea typeface="Times New Roman" panose="02020603050405020304" pitchFamily="18" charset="0"/>
                <a:cs typeface="BookmanOldStyle"/>
              </a:rPr>
              <a:t>MDGs</a:t>
            </a:r>
          </a:p>
          <a:p>
            <a:endParaRPr lang="en-GB" dirty="0">
              <a:solidFill>
                <a:srgbClr val="0070C0"/>
              </a:solidFill>
              <a:latin typeface="Calibri" panose="020F0502020204030204" pitchFamily="34" charset="0"/>
              <a:ea typeface="Times New Roman" panose="02020603050405020304" pitchFamily="18" charset="0"/>
              <a:cs typeface="BookmanOldStyle"/>
            </a:endParaRPr>
          </a:p>
          <a:p>
            <a:pPr algn="just"/>
            <a:r>
              <a:rPr lang="en-GB" dirty="0" smtClean="0">
                <a:solidFill>
                  <a:srgbClr val="0070C0"/>
                </a:solidFill>
                <a:latin typeface="Calibri" panose="020F0502020204030204" pitchFamily="34" charset="0"/>
                <a:ea typeface="Times New Roman" panose="02020603050405020304" pitchFamily="18" charset="0"/>
                <a:cs typeface="BookmanOldStyle"/>
              </a:rPr>
              <a:t>                            </a:t>
            </a:r>
            <a:r>
              <a:rPr lang="en-GB" sz="1600" u="sng" dirty="0" smtClean="0">
                <a:solidFill>
                  <a:srgbClr val="0070C0"/>
                </a:solidFill>
                <a:latin typeface="Calibri" panose="020F0502020204030204" pitchFamily="34" charset="0"/>
                <a:ea typeface="Times New Roman" panose="02020603050405020304" pitchFamily="18" charset="0"/>
                <a:cs typeface="BookmanOldStyle"/>
              </a:rPr>
              <a:t>White </a:t>
            </a:r>
            <a:r>
              <a:rPr lang="en-GB" sz="1600" u="sng" dirty="0">
                <a:solidFill>
                  <a:srgbClr val="0070C0"/>
                </a:solidFill>
                <a:latin typeface="Calibri" panose="020F0502020204030204" pitchFamily="34" charset="0"/>
                <a:ea typeface="Times New Roman" panose="02020603050405020304" pitchFamily="18" charset="0"/>
                <a:cs typeface="BookmanOldStyle"/>
              </a:rPr>
              <a:t>Paper goals and achievement by 2011</a:t>
            </a: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pic>
        <p:nvPicPr>
          <p:cNvPr id="9" name="Picture 8"/>
          <p:cNvPicPr>
            <a:picLocks noChangeAspect="1"/>
          </p:cNvPicPr>
          <p:nvPr/>
        </p:nvPicPr>
        <p:blipFill>
          <a:blip r:embed="rId6"/>
          <a:stretch>
            <a:fillRect/>
          </a:stretch>
        </p:blipFill>
        <p:spPr>
          <a:xfrm>
            <a:off x="1547664" y="3645024"/>
            <a:ext cx="5755123" cy="1764887"/>
          </a:xfrm>
          <a:prstGeom prst="rect">
            <a:avLst/>
          </a:prstGeom>
        </p:spPr>
      </p:pic>
    </p:spTree>
    <p:extLst>
      <p:ext uri="{BB962C8B-B14F-4D97-AF65-F5344CB8AC3E}">
        <p14:creationId xmlns:p14="http://schemas.microsoft.com/office/powerpoint/2010/main" val="1543452116"/>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el 1"/>
          <p:cNvSpPr>
            <a:spLocks noGrp="1"/>
          </p:cNvSpPr>
          <p:nvPr>
            <p:ph type="title"/>
          </p:nvPr>
        </p:nvSpPr>
        <p:spPr>
          <a:xfrm>
            <a:off x="429825" y="246038"/>
            <a:ext cx="8229600" cy="1354162"/>
          </a:xfrm>
        </p:spPr>
        <p:style>
          <a:lnRef idx="2">
            <a:schemeClr val="accent1"/>
          </a:lnRef>
          <a:fillRef idx="1">
            <a:schemeClr val="lt1"/>
          </a:fillRef>
          <a:effectRef idx="0">
            <a:schemeClr val="accent1"/>
          </a:effectRef>
          <a:fontRef idx="minor">
            <a:schemeClr val="dk1"/>
          </a:fontRef>
        </p:style>
        <p:txBody>
          <a:bodyPr/>
          <a:lstStyle/>
          <a:p>
            <a:pPr lvl="1"/>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br>
              <a:rPr lang="en-GB" sz="2400" b="1" dirty="0" smtClean="0">
                <a:solidFill>
                  <a:srgbClr val="C00000"/>
                </a:solidFill>
                <a:latin typeface="Verdana" pitchFamily="34" charset="0"/>
                <a:ea typeface="Verdana" pitchFamily="34" charset="0"/>
                <a:cs typeface="Verdana" pitchFamily="34" charset="0"/>
              </a:rPr>
            </a:br>
            <a:endParaRPr lang="fr-FR" sz="2400" b="1" dirty="0">
              <a:solidFill>
                <a:srgbClr val="0070C0"/>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262603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7</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7</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9"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10"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923330"/>
          </a:xfrm>
          <a:prstGeom prst="rect">
            <a:avLst/>
          </a:prstGeom>
        </p:spPr>
        <p:txBody>
          <a:bodyPr wrap="square">
            <a:spAutoFit/>
          </a:bodyPr>
          <a:lstStyle/>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spTree>
    <p:extLst>
      <p:ext uri="{BB962C8B-B14F-4D97-AF65-F5344CB8AC3E}">
        <p14:creationId xmlns:p14="http://schemas.microsoft.com/office/powerpoint/2010/main" val="3188367600"/>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Titel 1"/>
          <p:cNvSpPr>
            <a:spLocks noGrp="1"/>
          </p:cNvSpPr>
          <p:nvPr>
            <p:ph type="title"/>
          </p:nvPr>
        </p:nvSpPr>
        <p:spPr>
          <a:xfrm>
            <a:off x="429825" y="246038"/>
            <a:ext cx="8229600" cy="1354162"/>
          </a:xfrm>
        </p:spPr>
        <p:style>
          <a:lnRef idx="2">
            <a:schemeClr val="accent1"/>
          </a:lnRef>
          <a:fillRef idx="1">
            <a:schemeClr val="lt1"/>
          </a:fillRef>
          <a:effectRef idx="0">
            <a:schemeClr val="accent1"/>
          </a:effectRef>
          <a:fontRef idx="minor">
            <a:schemeClr val="dk1"/>
          </a:fontRef>
        </p:style>
        <p:txBody>
          <a:bodyPr/>
          <a:lstStyle/>
          <a:p>
            <a:pPr lvl="1"/>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br>
              <a:rPr lang="en-GB" sz="2400" b="1" dirty="0" smtClean="0">
                <a:solidFill>
                  <a:srgbClr val="C00000"/>
                </a:solidFill>
                <a:latin typeface="Verdana" pitchFamily="34" charset="0"/>
                <a:ea typeface="Verdana" pitchFamily="34" charset="0"/>
                <a:cs typeface="Verdana" pitchFamily="34" charset="0"/>
              </a:rPr>
            </a:br>
            <a:r>
              <a:rPr lang="fr-FR" sz="2400" b="1" dirty="0"/>
              <a:t/>
            </a:r>
            <a:br>
              <a:rPr lang="fr-FR" sz="2400" b="1" dirty="0"/>
            </a:br>
            <a:endParaRPr lang="fr-FR" sz="2400" b="1" dirty="0">
              <a:solidFill>
                <a:srgbClr val="0070C0"/>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86653147"/>
              </p:ext>
            </p:extLst>
          </p:nvPr>
        </p:nvGraphicFramePr>
        <p:xfrm>
          <a:off x="429825" y="1736725"/>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8</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8</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9"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10"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923330"/>
          </a:xfrm>
          <a:prstGeom prst="rect">
            <a:avLst/>
          </a:prstGeom>
        </p:spPr>
        <p:txBody>
          <a:bodyPr wrap="square">
            <a:spAutoFit/>
          </a:bodyPr>
          <a:lstStyle/>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spTree>
    <p:extLst>
      <p:ext uri="{BB962C8B-B14F-4D97-AF65-F5344CB8AC3E}">
        <p14:creationId xmlns:p14="http://schemas.microsoft.com/office/powerpoint/2010/main" val="1591424774"/>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29825" y="246038"/>
            <a:ext cx="8229600" cy="1217637"/>
          </a:xfrm>
        </p:spPr>
        <p:style>
          <a:lnRef idx="2">
            <a:schemeClr val="accent1"/>
          </a:lnRef>
          <a:fillRef idx="1">
            <a:schemeClr val="lt1"/>
          </a:fillRef>
          <a:effectRef idx="0">
            <a:schemeClr val="accent1"/>
          </a:effectRef>
          <a:fontRef idx="minor">
            <a:schemeClr val="dk1"/>
          </a:fontRef>
        </p:style>
        <p:txBody>
          <a:bodyPr/>
          <a:lstStyle/>
          <a:p>
            <a:pPr lvl="1"/>
            <a:r>
              <a:rPr lang="en-GB" sz="2400" b="1" dirty="0" smtClean="0">
                <a:solidFill>
                  <a:srgbClr val="C00000"/>
                </a:solidFill>
                <a:latin typeface="Verdana" pitchFamily="34" charset="0"/>
                <a:ea typeface="Verdana" pitchFamily="34" charset="0"/>
                <a:cs typeface="Verdana" pitchFamily="34" charset="0"/>
              </a:rPr>
              <a:t>Current</a:t>
            </a:r>
            <a:r>
              <a:rPr lang="en-GB" sz="2400" b="1" dirty="0">
                <a:solidFill>
                  <a:srgbClr val="C00000"/>
                </a:solidFill>
                <a:latin typeface="Verdana" pitchFamily="34" charset="0"/>
                <a:ea typeface="Verdana" pitchFamily="34" charset="0"/>
                <a:cs typeface="Verdana" pitchFamily="34" charset="0"/>
              </a:rPr>
              <a:t> </a:t>
            </a:r>
            <a:r>
              <a:rPr lang="en-GB" sz="2400" b="1" dirty="0" smtClean="0">
                <a:solidFill>
                  <a:srgbClr val="C00000"/>
                </a:solidFill>
                <a:latin typeface="Verdana" pitchFamily="34" charset="0"/>
                <a:ea typeface="Verdana" pitchFamily="34" charset="0"/>
                <a:cs typeface="Verdana" pitchFamily="34" charset="0"/>
              </a:rPr>
              <a:t>Bioenergy Situation </a:t>
            </a:r>
            <a:br>
              <a:rPr lang="en-GB" sz="2400" b="1" dirty="0" smtClean="0">
                <a:solidFill>
                  <a:srgbClr val="C00000"/>
                </a:solidFill>
                <a:latin typeface="Verdana" pitchFamily="34" charset="0"/>
                <a:ea typeface="Verdana" pitchFamily="34" charset="0"/>
                <a:cs typeface="Verdana" pitchFamily="34" charset="0"/>
              </a:rPr>
            </a:br>
            <a:r>
              <a:rPr lang="fr-FR" sz="2400" b="1" dirty="0"/>
              <a:t/>
            </a:r>
            <a:br>
              <a:rPr lang="fr-FR" sz="2400" b="1" dirty="0"/>
            </a:br>
            <a:endParaRPr lang="fr-FR" sz="2400" b="1" dirty="0">
              <a:solidFill>
                <a:srgbClr val="0070C0"/>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136712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9</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9</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
        <p:nvSpPr>
          <p:cNvPr id="8" name="Rectangle 7"/>
          <p:cNvSpPr/>
          <p:nvPr/>
        </p:nvSpPr>
        <p:spPr>
          <a:xfrm>
            <a:off x="539552" y="1830388"/>
            <a:ext cx="8352928" cy="923330"/>
          </a:xfrm>
          <a:prstGeom prst="rect">
            <a:avLst/>
          </a:prstGeom>
        </p:spPr>
        <p:txBody>
          <a:bodyPr wrap="square">
            <a:spAutoFit/>
          </a:bodyPr>
          <a:lstStyle/>
          <a:p>
            <a:endParaRPr lang="en-GB" dirty="0" smtClean="0">
              <a:latin typeface="Calibri" panose="020F0502020204030204" pitchFamily="34" charset="0"/>
            </a:endParaRPr>
          </a:p>
          <a:p>
            <a:endParaRPr lang="en-GB" dirty="0">
              <a:latin typeface="Calibri" panose="020F0502020204030204" pitchFamily="34" charset="0"/>
            </a:endParaRPr>
          </a:p>
          <a:p>
            <a:endParaRPr lang="fr-FR" dirty="0"/>
          </a:p>
        </p:txBody>
      </p:sp>
    </p:spTree>
    <p:extLst>
      <p:ext uri="{BB962C8B-B14F-4D97-AF65-F5344CB8AC3E}">
        <p14:creationId xmlns:p14="http://schemas.microsoft.com/office/powerpoint/2010/main" val="33365943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1933614</TotalTime>
  <Words>2102</Words>
  <Application>Microsoft Macintosh PowerPoint</Application>
  <PresentationFormat>On-screen Show (4:3)</PresentationFormat>
  <Paragraphs>430</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Larissa-Design</vt:lpstr>
      <vt:lpstr>         ECOWAS Bioenergy Policy and implementation plan   Prepared With the financial and technical support of UNDP,  Regional Energy Project for Poverty Reduction          Dakar -30 September -01 October 2015 </vt:lpstr>
      <vt:lpstr>Table of Contents  </vt:lpstr>
      <vt:lpstr>Current Bioenergy Situation: Energy access  </vt:lpstr>
      <vt:lpstr>Current Bioenergy Situation Energy access  </vt:lpstr>
      <vt:lpstr>Current Bioenergy Situation: Energy access  </vt:lpstr>
      <vt:lpstr>Current Bioenergy Situation  Regional Goals and Targets </vt:lpstr>
      <vt:lpstr>Current Bioenergy Situation  </vt:lpstr>
      <vt:lpstr>Current Bioenergy Situation   </vt:lpstr>
      <vt:lpstr>Current Bioenergy Situation   </vt:lpstr>
      <vt:lpstr>Current Bioenergy Situation    </vt:lpstr>
      <vt:lpstr>Current Bioenergy Situation       Biomass as the cheapest sources of  bioelectricity in ECOWAS countries</vt:lpstr>
      <vt:lpstr>Current Bioenergy Situation  Large potential for bioelectricity  from biomass residues </vt:lpstr>
      <vt:lpstr>Current Bioenergy Situation  What are the Types of resources  </vt:lpstr>
      <vt:lpstr>Current Bioenergy Situation  Types of resources</vt:lpstr>
      <vt:lpstr>Current Bioenergy Situation  Types of resources</vt:lpstr>
      <vt:lpstr>Current Bioenergy Situation   </vt:lpstr>
      <vt:lpstr>Current Bioenergy Situation   </vt:lpstr>
      <vt:lpstr>PowerPoint Presentation</vt:lpstr>
      <vt:lpstr>Policy Implementation strategy  Key Areas for Bioenergy Policy</vt:lpstr>
      <vt:lpstr>Policy Implementation strategy  Key Areas for Bioenergy Policy</vt:lpstr>
      <vt:lpstr>Policy Implementation strategy  Key Areas for Bioenergy Policy</vt:lpstr>
      <vt:lpstr>Policy Implementation strategy  Key Areas for Bioenergy Policy</vt:lpstr>
      <vt:lpstr>Policy Implementation strategy  Key Areas for Bioenergy Policy</vt:lpstr>
      <vt:lpstr>Policy Implementation strategy  Key Areas for Bioenergy Policy</vt:lpstr>
    </vt:vector>
  </TitlesOfParts>
  <Company>TU Wien - Studentenversion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ECREEE</dc:title>
  <dc:creator>Martin Lugmayr</dc:creator>
  <dc:description>ECOWAS Regional Centre for Renewable Energy and Energy Efficiency</dc:description>
  <cp:lastModifiedBy>Demba Diop</cp:lastModifiedBy>
  <cp:revision>744</cp:revision>
  <dcterms:created xsi:type="dcterms:W3CDTF">2010-04-11T10:59:04Z</dcterms:created>
  <dcterms:modified xsi:type="dcterms:W3CDTF">2015-09-30T09:05:47Z</dcterms:modified>
</cp:coreProperties>
</file>