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84" r:id="rId4"/>
    <p:sldId id="290" r:id="rId5"/>
    <p:sldId id="266" r:id="rId6"/>
    <p:sldId id="283" r:id="rId7"/>
    <p:sldId id="285" r:id="rId8"/>
    <p:sldId id="291" r:id="rId9"/>
    <p:sldId id="293" r:id="rId10"/>
    <p:sldId id="287" r:id="rId11"/>
    <p:sldId id="286" r:id="rId12"/>
    <p:sldId id="288" r:id="rId13"/>
    <p:sldId id="294" r:id="rId14"/>
    <p:sldId id="29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86871-845F-47B3-BE76-0FC8C67203AC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F93C8-28C5-46C2-B92A-00924E7E2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48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rgbClr val="404040"/>
                </a:solidFill>
                <a:latin typeface="Agency FB" panose="020B0503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rgbClr val="40404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331394"/>
            <a:ext cx="2274939" cy="698894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56270" y="6339725"/>
            <a:ext cx="1350521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  <a:latin typeface="Agency FB" panose="020B0503020202020204" pitchFamily="34" charset="0"/>
              </a:defRPr>
            </a:lvl1pPr>
          </a:lstStyle>
          <a:p>
            <a:pPr algn="r"/>
            <a:r>
              <a:rPr lang="en-GB" smtClean="0"/>
              <a:t>WWW.ECREEE.ORG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" r="1561"/>
          <a:stretch/>
        </p:blipFill>
        <p:spPr>
          <a:xfrm>
            <a:off x="16627" y="6197332"/>
            <a:ext cx="9252066" cy="64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821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404040"/>
                </a:solidFill>
                <a:latin typeface="Agency FB" panose="020B0503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9250D-AC9A-4E1C-86E2-80720EF58F54}" type="datetime1">
              <a:rPr lang="en-US" smtClean="0"/>
              <a:pPr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gency FB" panose="020B0503020202020204" pitchFamily="34" charset="0"/>
              </a:defRPr>
            </a:lvl1pPr>
          </a:lstStyle>
          <a:p>
            <a:r>
              <a:rPr lang="en-GB" dirty="0" smtClean="0"/>
              <a:t>WWW.ECREEE.ORG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01687-90FB-4324-8ECF-F42B23AAB81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271" y="6269172"/>
            <a:ext cx="1616530" cy="49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678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>
            <a:lvl1pPr algn="ctr">
              <a:defRPr b="1">
                <a:solidFill>
                  <a:srgbClr val="404040"/>
                </a:solidFill>
                <a:latin typeface="Agency FB" panose="020B0503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84A04-AA56-41D7-A2F9-B1FC9227771C}" type="datetime1">
              <a:rPr lang="en-US" smtClean="0"/>
              <a:pPr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gency FB" panose="020B0503020202020204" pitchFamily="34" charset="0"/>
              </a:defRPr>
            </a:lvl1pPr>
          </a:lstStyle>
          <a:p>
            <a:r>
              <a:rPr lang="en-GB" dirty="0" smtClean="0"/>
              <a:t>WWW.ECREEE.ORG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01687-90FB-4324-8ECF-F42B23AAB81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271" y="6269172"/>
            <a:ext cx="1616530" cy="49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130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404040"/>
                </a:solidFill>
                <a:latin typeface="Agency FB" panose="020B0503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F11B2-27AA-4B9F-8621-DB982A54CDEC}" type="datetime1">
              <a:rPr lang="en-US" smtClean="0"/>
              <a:pPr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gency FB" panose="020B0503020202020204" pitchFamily="34" charset="0"/>
              </a:defRPr>
            </a:lvl1pPr>
          </a:lstStyle>
          <a:p>
            <a:r>
              <a:rPr lang="en-GB" dirty="0" smtClean="0"/>
              <a:t>WWW.ECREEE.ORG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01687-90FB-4324-8ECF-F42B23AAB81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271" y="6269172"/>
            <a:ext cx="1616530" cy="49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07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rgbClr val="404040"/>
                </a:solidFill>
                <a:latin typeface="Agency FB" panose="020B0503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83EC-BD60-407E-936E-388B1D008555}" type="datetime1">
              <a:rPr lang="en-US" smtClean="0"/>
              <a:pPr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gency FB" panose="020B0503020202020204" pitchFamily="34" charset="0"/>
              </a:defRPr>
            </a:lvl1pPr>
          </a:lstStyle>
          <a:p>
            <a:r>
              <a:rPr lang="en-GB" dirty="0" smtClean="0"/>
              <a:t>WWW.ECREEE.ORG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01687-90FB-4324-8ECF-F42B23AAB81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271" y="6269172"/>
            <a:ext cx="1616530" cy="49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370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404040"/>
                </a:solidFill>
                <a:latin typeface="Agency FB" panose="020B0503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DB34-38D0-4C5B-B67E-895100D6704C}" type="datetime1">
              <a:rPr lang="en-US" smtClean="0"/>
              <a:pPr/>
              <a:t>10/14/2015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gency FB" panose="020B0503020202020204" pitchFamily="34" charset="0"/>
              </a:defRPr>
            </a:lvl1pPr>
          </a:lstStyle>
          <a:p>
            <a:r>
              <a:rPr lang="en-GB" dirty="0" smtClean="0"/>
              <a:t>WWW.ECREEE.ORG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01687-90FB-4324-8ECF-F42B23AAB81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271" y="6269172"/>
            <a:ext cx="1616530" cy="49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824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9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404040"/>
                </a:solidFill>
                <a:latin typeface="Agency FB" panose="020B0503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AF4E9-4501-4A0E-B020-73F6938AF737}" type="datetime1">
              <a:rPr lang="en-US" smtClean="0"/>
              <a:pPr/>
              <a:t>10/14/2015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gency FB" panose="020B0503020202020204" pitchFamily="34" charset="0"/>
              </a:defRPr>
            </a:lvl1pPr>
          </a:lstStyle>
          <a:p>
            <a:r>
              <a:rPr lang="en-GB" dirty="0" smtClean="0"/>
              <a:t>WWW.ECREEE.ORG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01687-90FB-4324-8ECF-F42B23AAB81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271" y="6269172"/>
            <a:ext cx="1616530" cy="49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566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404040"/>
                </a:solidFill>
                <a:latin typeface="Agency FB" panose="020B0503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63BE-09A5-4413-8606-7A438F393E06}" type="datetime1">
              <a:rPr lang="en-US" smtClean="0"/>
              <a:pPr/>
              <a:t>10/14/2015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gency FB" panose="020B0503020202020204" pitchFamily="34" charset="0"/>
              </a:defRPr>
            </a:lvl1pPr>
          </a:lstStyle>
          <a:p>
            <a:r>
              <a:rPr lang="en-GB" dirty="0" smtClean="0"/>
              <a:t>WWW.ECREEE.ORG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01687-90FB-4324-8ECF-F42B23AAB81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271" y="6269172"/>
            <a:ext cx="1616530" cy="49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179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F1A6A-B66E-4C6A-B6E5-D7069194B63B}" type="datetime1">
              <a:rPr lang="en-US" smtClean="0"/>
              <a:pPr/>
              <a:t>10/14/2015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gency FB" panose="020B0503020202020204" pitchFamily="34" charset="0"/>
              </a:defRPr>
            </a:lvl1pPr>
          </a:lstStyle>
          <a:p>
            <a:r>
              <a:rPr lang="en-GB" dirty="0" smtClean="0"/>
              <a:t>WWW.ECREEE.ORG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01687-90FB-4324-8ECF-F42B23AAB81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271" y="6269172"/>
            <a:ext cx="1616530" cy="49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517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 b="1">
                <a:solidFill>
                  <a:srgbClr val="404040"/>
                </a:solidFill>
                <a:latin typeface="Agency FB" panose="020B0503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877E-437B-4E67-A6C2-5FD7B3011B63}" type="datetime1">
              <a:rPr lang="en-US" smtClean="0"/>
              <a:pPr/>
              <a:t>10/14/2015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gency FB" panose="020B0503020202020204" pitchFamily="34" charset="0"/>
              </a:defRPr>
            </a:lvl1pPr>
          </a:lstStyle>
          <a:p>
            <a:r>
              <a:rPr lang="en-GB" dirty="0" smtClean="0"/>
              <a:t>WWW.ECREEE.ORG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01687-90FB-4324-8ECF-F42B23AAB81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271" y="6269172"/>
            <a:ext cx="1616530" cy="49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287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 b="1">
                <a:solidFill>
                  <a:srgbClr val="404040"/>
                </a:solidFill>
                <a:latin typeface="Agency FB" panose="020B0503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E9EA0-5681-4880-A6EE-235B8E5A6E4B}" type="datetime1">
              <a:rPr lang="en-US" smtClean="0"/>
              <a:pPr/>
              <a:t>10/14/2015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gency FB" panose="020B0503020202020204" pitchFamily="34" charset="0"/>
              </a:defRPr>
            </a:lvl1pPr>
          </a:lstStyle>
          <a:p>
            <a:r>
              <a:rPr lang="en-GB" dirty="0" smtClean="0"/>
              <a:t>WWW.ECREEE.ORG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01687-90FB-4324-8ECF-F42B23AAB81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271" y="6269172"/>
            <a:ext cx="1616530" cy="49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381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BE128-EC96-48C5-9607-3FFDAE770071}" type="datetime1">
              <a:rPr lang="en-US" smtClean="0"/>
              <a:pPr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  <a:latin typeface="Agency FB" panose="020B0503020202020204" pitchFamily="34" charset="0"/>
              </a:defRPr>
            </a:lvl1pPr>
          </a:lstStyle>
          <a:p>
            <a:r>
              <a:rPr lang="en-GB" dirty="0" smtClean="0"/>
              <a:t>WWW.ECREEE.ORG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01687-90FB-4324-8ECF-F42B23AAB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302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tiff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6165" y="1774209"/>
            <a:ext cx="4714008" cy="2402006"/>
          </a:xfrm>
        </p:spPr>
        <p:txBody>
          <a:bodyPr>
            <a:normAutofit fontScale="90000"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en-GB" sz="4800" dirty="0" smtClean="0"/>
              <a:t>BIOENERGY STRATEGY DEVELOPMENT IN THE ECOWAS REGION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4548" y="4954136"/>
            <a:ext cx="2997894" cy="1009935"/>
          </a:xfrm>
        </p:spPr>
        <p:txBody>
          <a:bodyPr/>
          <a:lstStyle/>
          <a:p>
            <a:r>
              <a:rPr lang="en-US" dirty="0" smtClean="0"/>
              <a:t>John Yeboah</a:t>
            </a:r>
          </a:p>
          <a:p>
            <a:r>
              <a:rPr lang="en-US" dirty="0" smtClean="0"/>
              <a:t>Program Officer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2764" y="5674158"/>
            <a:ext cx="1151237" cy="365125"/>
          </a:xfrm>
        </p:spPr>
        <p:txBody>
          <a:bodyPr/>
          <a:lstStyle/>
          <a:p>
            <a:r>
              <a:rPr lang="en-GB" dirty="0" smtClean="0"/>
              <a:t>WWW.ECREEE.ORG</a:t>
            </a:r>
            <a:endParaRPr lang="en-US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9384946" y="6356351"/>
            <a:ext cx="1390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bg1"/>
                </a:solidFill>
                <a:latin typeface="Agency FB" panose="020B0503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mtClean="0"/>
              <a:t>WWW.ECREEE.ORG</a:t>
            </a:r>
            <a:endParaRPr lang="en-US" dirty="0"/>
          </a:p>
        </p:txBody>
      </p:sp>
      <p:sp>
        <p:nvSpPr>
          <p:cNvPr id="7" name="Footer Placeholder 11"/>
          <p:cNvSpPr txBox="1">
            <a:spLocks/>
          </p:cNvSpPr>
          <p:nvPr/>
        </p:nvSpPr>
        <p:spPr>
          <a:xfrm>
            <a:off x="979715" y="5416733"/>
            <a:ext cx="8830498" cy="7620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666" y="326899"/>
            <a:ext cx="6728542" cy="602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18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 fontAlgn="base">
              <a:lnSpc>
                <a:spcPct val="100000"/>
              </a:lnSpc>
              <a:spcAft>
                <a:spcPct val="0"/>
              </a:spcAft>
            </a:pPr>
            <a:r>
              <a:rPr lang="en-AU" dirty="0" smtClean="0">
                <a:solidFill>
                  <a:schemeClr val="tx1"/>
                </a:solidFill>
                <a:cs typeface="Arial" charset="0"/>
              </a:rPr>
              <a:t>ECOWAS BIOENERGY STRATEGY 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678675"/>
            <a:ext cx="10857929" cy="4498287"/>
          </a:xfrm>
        </p:spPr>
        <p:txBody>
          <a:bodyPr>
            <a:normAutofit/>
          </a:bodyPr>
          <a:lstStyle/>
          <a:p>
            <a:pPr marL="0" lvl="1" indent="0" algn="ctr">
              <a:spcBef>
                <a:spcPts val="1000"/>
              </a:spcBef>
              <a:buNone/>
            </a:pPr>
            <a:r>
              <a:rPr lang="en-US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 </a:t>
            </a:r>
            <a:r>
              <a:rPr lang="en-US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ECOWAS </a:t>
            </a: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BIOENERGY POLICY DEVELOPMENT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3200" dirty="0" smtClean="0"/>
              <a:t>ECOWAS </a:t>
            </a:r>
            <a:r>
              <a:rPr lang="en-GB" sz="3200" dirty="0"/>
              <a:t>Bioenergy Strategy Framework- formulated and validated at a regional workshop in Bamako, Mali in March </a:t>
            </a:r>
            <a:r>
              <a:rPr lang="en-GB" sz="3200" dirty="0" smtClean="0"/>
              <a:t>2012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3200" dirty="0"/>
              <a:t>The Bioenergy Strategy framework adopted at the HLF on </a:t>
            </a:r>
            <a:r>
              <a:rPr lang="en-GB" sz="3200" dirty="0" smtClean="0"/>
              <a:t>Sustainable Energy </a:t>
            </a:r>
            <a:r>
              <a:rPr lang="en-GB" sz="3200" dirty="0"/>
              <a:t>in </a:t>
            </a:r>
            <a:r>
              <a:rPr lang="en-GB" sz="3200" dirty="0" smtClean="0"/>
              <a:t>Accra, Ghana - Oct. 2012, by </a:t>
            </a:r>
            <a:r>
              <a:rPr lang="en-GB" sz="3200" dirty="0"/>
              <a:t>the ECOWAS Ministers of Energy for the 15 MS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3200" dirty="0"/>
              <a:t>ECOWAS Bioenergy Policy </a:t>
            </a:r>
            <a:r>
              <a:rPr lang="en-GB" sz="3200" dirty="0" smtClean="0"/>
              <a:t> Document (Dakar, Sept.-Oct, 2015)</a:t>
            </a:r>
            <a:endParaRPr lang="en-GB" sz="3200" dirty="0"/>
          </a:p>
          <a:p>
            <a:pPr>
              <a:buFont typeface="Wingdings" panose="05000000000000000000" pitchFamily="2" charset="2"/>
              <a:buChar char="v"/>
            </a:pPr>
            <a:endParaRPr lang="en-GB" sz="3200" dirty="0" smtClean="0"/>
          </a:p>
          <a:p>
            <a:pPr>
              <a:buFont typeface="Wingdings" panose="05000000000000000000" pitchFamily="2" charset="2"/>
              <a:buChar char="v"/>
            </a:pPr>
            <a:endParaRPr lang="en-GB" sz="3200" dirty="0"/>
          </a:p>
          <a:p>
            <a:pPr>
              <a:buFont typeface="Wingdings" panose="05000000000000000000" pitchFamily="2" charset="2"/>
              <a:buChar char="§"/>
            </a:pP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WWW.ECREEE.ORG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39134" y="4876800"/>
            <a:ext cx="4575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22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ECOWAS BIOENERGY STRATEGY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825625"/>
            <a:ext cx="10939816" cy="4351338"/>
          </a:xfrm>
        </p:spPr>
        <p:txBody>
          <a:bodyPr>
            <a:normAutofit lnSpcReduction="10000"/>
          </a:bodyPr>
          <a:lstStyle/>
          <a:p>
            <a:pPr marL="0" lvl="1" indent="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n-US" altLang="zh-CN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2. </a:t>
            </a:r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THE </a:t>
            </a:r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WEST AFRICA CLEAN COOKING ALLIANCE (WACCA)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3200" dirty="0"/>
              <a:t>Initiated by ECREEE and Partners at the HLF on </a:t>
            </a:r>
            <a:r>
              <a:rPr lang="en-GB" sz="3200" dirty="0" smtClean="0"/>
              <a:t>Sustainable Energy </a:t>
            </a:r>
            <a:r>
              <a:rPr lang="en-GB" sz="3200" dirty="0"/>
              <a:t>in Accra, Ghana in October </a:t>
            </a:r>
            <a:r>
              <a:rPr lang="en-GB" sz="3200" dirty="0" smtClean="0"/>
              <a:t>2012</a:t>
            </a:r>
          </a:p>
          <a:p>
            <a:pPr marL="0" indent="0">
              <a:buNone/>
            </a:pPr>
            <a:r>
              <a:rPr lang="en-US" sz="3200" dirty="0" smtClean="0"/>
              <a:t>Aim:</a:t>
            </a:r>
          </a:p>
          <a:p>
            <a:pPr marL="342900" lvl="1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1900" dirty="0">
                <a:solidFill>
                  <a:prstClr val="black"/>
                </a:solidFill>
                <a:latin typeface="Arial" charset="0"/>
              </a:rPr>
              <a:t>To disseminate clean, efficient and affordable cooking fuels and devices to all ECOWAS citizens by 2030 ( </a:t>
            </a:r>
            <a:r>
              <a:rPr lang="en-US" altLang="zh-CN" sz="1900" dirty="0">
                <a:solidFill>
                  <a:srgbClr val="FF0000"/>
                </a:solidFill>
                <a:latin typeface="Arial" charset="0"/>
              </a:rPr>
              <a:t>Devices</a:t>
            </a:r>
            <a:r>
              <a:rPr lang="en-US" altLang="zh-CN" sz="1900" dirty="0">
                <a:solidFill>
                  <a:prstClr val="black"/>
                </a:solidFill>
                <a:latin typeface="Arial" charset="0"/>
              </a:rPr>
              <a:t>- clean cookstoves,  </a:t>
            </a:r>
            <a:r>
              <a:rPr lang="en-US" altLang="zh-CN" sz="1900" dirty="0">
                <a:solidFill>
                  <a:srgbClr val="FF0000"/>
                </a:solidFill>
                <a:latin typeface="Arial" charset="0"/>
              </a:rPr>
              <a:t>Fuels</a:t>
            </a:r>
            <a:r>
              <a:rPr lang="en-US" altLang="zh-CN" sz="1900" dirty="0">
                <a:solidFill>
                  <a:prstClr val="black"/>
                </a:solidFill>
                <a:latin typeface="Arial" charset="0"/>
              </a:rPr>
              <a:t>- woodfuels, charcoal, briquettes, LPG, bioethanol etc.) </a:t>
            </a:r>
          </a:p>
          <a:p>
            <a:pPr marL="342900" lvl="1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zh-CN" sz="1900" dirty="0">
                <a:solidFill>
                  <a:prstClr val="black"/>
                </a:solidFill>
                <a:latin typeface="Arial" charset="0"/>
              </a:rPr>
              <a:t>Regional workshop to formulate and validate Regional Action Framework held in Ouagadougou in April, 2013</a:t>
            </a:r>
          </a:p>
          <a:p>
            <a:pPr marL="342900" lvl="1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zh-CN" sz="1900" dirty="0">
                <a:solidFill>
                  <a:prstClr val="black"/>
                </a:solidFill>
                <a:latin typeface="Arial" charset="0"/>
              </a:rPr>
              <a:t>National workshops for </a:t>
            </a:r>
            <a:r>
              <a:rPr lang="en-US" altLang="zh-CN" sz="1900" dirty="0" smtClean="0">
                <a:solidFill>
                  <a:prstClr val="black"/>
                </a:solidFill>
                <a:latin typeface="Arial" charset="0"/>
              </a:rPr>
              <a:t>Clean cooking </a:t>
            </a:r>
            <a:r>
              <a:rPr lang="en-US" altLang="zh-CN" sz="1900" dirty="0">
                <a:solidFill>
                  <a:prstClr val="black"/>
                </a:solidFill>
                <a:latin typeface="Arial" charset="0"/>
              </a:rPr>
              <a:t>Action framework held for the Gambia and Cote d’Ivoire in </a:t>
            </a:r>
            <a:r>
              <a:rPr lang="en-US" altLang="zh-CN" sz="1900" dirty="0" smtClean="0">
                <a:solidFill>
                  <a:prstClr val="black"/>
                </a:solidFill>
                <a:latin typeface="Arial" charset="0"/>
              </a:rPr>
              <a:t>2014</a:t>
            </a:r>
            <a:endParaRPr lang="en-US" altLang="zh-CN" sz="1900" dirty="0">
              <a:solidFill>
                <a:prstClr val="black"/>
              </a:solidFill>
              <a:latin typeface="Arial" charset="0"/>
            </a:endParaRPr>
          </a:p>
          <a:p>
            <a:pPr marL="342900" lvl="1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zh-CN" sz="1900" dirty="0" smtClean="0">
                <a:solidFill>
                  <a:prstClr val="black"/>
                </a:solidFill>
                <a:latin typeface="Arial" charset="0"/>
              </a:rPr>
              <a:t>Ongoing 2015 </a:t>
            </a:r>
            <a:r>
              <a:rPr lang="en-US" altLang="zh-CN" sz="1900" dirty="0">
                <a:solidFill>
                  <a:prstClr val="black"/>
                </a:solidFill>
                <a:latin typeface="Arial" charset="0"/>
              </a:rPr>
              <a:t>activities well planned to promote objective of </a:t>
            </a:r>
            <a:r>
              <a:rPr lang="en-US" altLang="zh-CN" sz="1900" dirty="0" smtClean="0">
                <a:solidFill>
                  <a:prstClr val="black"/>
                </a:solidFill>
                <a:latin typeface="Arial" charset="0"/>
              </a:rPr>
              <a:t>the WACCA initiative</a:t>
            </a:r>
            <a:endParaRPr lang="en-US" altLang="zh-CN" sz="1900" dirty="0">
              <a:solidFill>
                <a:prstClr val="black"/>
              </a:solidFill>
              <a:latin typeface="Arial" charset="0"/>
            </a:endParaRPr>
          </a:p>
          <a:p>
            <a:pPr marL="0" indent="0">
              <a:buNone/>
            </a:pPr>
            <a:endParaRPr lang="en-GB" sz="3200" dirty="0"/>
          </a:p>
          <a:p>
            <a:pPr>
              <a:buFont typeface="Wingdings" panose="05000000000000000000" pitchFamily="2" charset="2"/>
              <a:buChar char="v"/>
            </a:pPr>
            <a:endParaRPr lang="en-US" sz="3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WWW.ECREEE.ORG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39134" y="4876800"/>
            <a:ext cx="4575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69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ECOWAS BIOENERGY STRATEGY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825625"/>
            <a:ext cx="10939816" cy="4534232"/>
          </a:xfrm>
        </p:spPr>
        <p:txBody>
          <a:bodyPr>
            <a:normAutofit fontScale="85000" lnSpcReduction="10000"/>
          </a:bodyPr>
          <a:lstStyle/>
          <a:p>
            <a:pPr marL="0" lvl="1" indent="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3</a:t>
            </a:r>
            <a:r>
              <a:rPr lang="en-US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 THE  REDD+ PROGRAM</a:t>
            </a:r>
            <a:endParaRPr lang="en-US" altLang="zh-CN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sz="3200" dirty="0" smtClean="0">
                <a:solidFill>
                  <a:srgbClr val="000000"/>
                </a:solidFill>
                <a:latin typeface="Candara"/>
              </a:rPr>
              <a:t>ECREEE </a:t>
            </a:r>
            <a:r>
              <a:rPr lang="en-GB" sz="3200" dirty="0">
                <a:solidFill>
                  <a:srgbClr val="000000"/>
                </a:solidFill>
                <a:latin typeface="Candara"/>
              </a:rPr>
              <a:t>initiated the REDD+ programme in 2013 supported by the Austrian Ministry of </a:t>
            </a:r>
            <a:r>
              <a:rPr lang="en-GB" sz="3200" dirty="0" smtClean="0">
                <a:solidFill>
                  <a:srgbClr val="000000"/>
                </a:solidFill>
                <a:latin typeface="Candara"/>
              </a:rPr>
              <a:t>Forestry, Environment and Water Management.</a:t>
            </a:r>
          </a:p>
          <a:p>
            <a:pPr marL="0" indent="0">
              <a:buNone/>
            </a:pPr>
            <a:r>
              <a:rPr lang="en-GB" sz="3200" dirty="0" smtClean="0">
                <a:solidFill>
                  <a:srgbClr val="FF0000"/>
                </a:solidFill>
                <a:latin typeface="Candara"/>
              </a:rPr>
              <a:t>Aim:</a:t>
            </a:r>
            <a:r>
              <a:rPr lang="en-GB" sz="3200" dirty="0" smtClean="0">
                <a:solidFill>
                  <a:srgbClr val="000000"/>
                </a:solidFill>
                <a:latin typeface="Candara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Effective and efficient management of the forest resources through</a:t>
            </a:r>
          </a:p>
          <a:p>
            <a:pPr marL="0" indent="0">
              <a:buNone/>
            </a:pP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participatory forest management by the local people;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Providing 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opportunity to the rural people to harvest and trade their biomass</a:t>
            </a:r>
          </a:p>
          <a:p>
            <a:pPr marL="0" indent="0">
              <a:buNone/>
            </a:pP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in a sustainable and efficient manner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 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sustainable and efficient management tools for the supply of woody</a:t>
            </a:r>
          </a:p>
          <a:p>
            <a:pPr marL="0" indent="0">
              <a:buNone/>
            </a:pP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resources; and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Ensuring 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the forests are protected to promote regeneration and the</a:t>
            </a:r>
          </a:p>
          <a:p>
            <a:pPr marL="0" indent="0">
              <a:buNone/>
            </a:pP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ecosystem remains preserved.</a:t>
            </a:r>
            <a:endParaRPr lang="en-GB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3200" dirty="0"/>
          </a:p>
          <a:p>
            <a:pPr>
              <a:buFont typeface="Wingdings" panose="05000000000000000000" pitchFamily="2" charset="2"/>
              <a:buChar char="v"/>
            </a:pPr>
            <a:endParaRPr lang="en-US" sz="3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WWW.ECREEE.ORG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39134" y="4876800"/>
            <a:ext cx="4575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5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825625"/>
            <a:ext cx="10939816" cy="4534232"/>
          </a:xfrm>
        </p:spPr>
        <p:txBody>
          <a:bodyPr>
            <a:normAutofit/>
          </a:bodyPr>
          <a:lstStyle/>
          <a:p>
            <a:pPr marL="0" lvl="1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n-US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These strategies have led to:</a:t>
            </a:r>
          </a:p>
          <a:p>
            <a:pPr marL="457200" lvl="1" indent="-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The Bioenergy policy which is now on the table for validation</a:t>
            </a:r>
          </a:p>
          <a:p>
            <a:pPr marL="457200" lvl="1" indent="-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WACCA regional Action Plan document to be reviewed and validated tomorrow</a:t>
            </a:r>
          </a:p>
          <a:p>
            <a:pPr marL="457200" lvl="1" indent="-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GB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Forest resources assessment report to be considered on </a:t>
            </a:r>
            <a:r>
              <a:rPr lang="en-GB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Friday</a:t>
            </a:r>
            <a:endParaRPr lang="en-US" altLang="zh-CN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0" lvl="1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All to give off their best for us to have these documents validated to promote sustainable bioenergy in the region.</a:t>
            </a:r>
          </a:p>
          <a:p>
            <a:pPr marL="0" indent="0">
              <a:buNone/>
            </a:pPr>
            <a:endParaRPr lang="en-GB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3200" dirty="0"/>
          </a:p>
          <a:p>
            <a:pPr>
              <a:buFont typeface="Wingdings" panose="05000000000000000000" pitchFamily="2" charset="2"/>
              <a:buChar char="v"/>
            </a:pPr>
            <a:endParaRPr lang="en-US" sz="3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WWW.ECREEE.ORG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39134" y="4876800"/>
            <a:ext cx="4575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87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en-US" sz="7200" dirty="0">
                <a:ln/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Thank You! Merci! Obrigado!</a:t>
            </a:r>
            <a:br>
              <a:rPr lang="en-US" sz="7200" dirty="0">
                <a:ln/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825625"/>
            <a:ext cx="10939816" cy="4534232"/>
          </a:xfrm>
        </p:spPr>
        <p:txBody>
          <a:bodyPr>
            <a:normAutofit/>
          </a:bodyPr>
          <a:lstStyle/>
          <a:p>
            <a:pPr marL="0" lvl="1" indent="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en-US" altLang="zh-C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0" indent="0">
              <a:buNone/>
            </a:pPr>
            <a:endParaRPr lang="en-GB" sz="3200" dirty="0"/>
          </a:p>
          <a:p>
            <a:pPr>
              <a:buFont typeface="Wingdings" panose="05000000000000000000" pitchFamily="2" charset="2"/>
              <a:buChar char="v"/>
            </a:pPr>
            <a:endParaRPr lang="en-US" sz="3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WWW.ECREEE.ORG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39134" y="4876800"/>
            <a:ext cx="4575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205" y="2693751"/>
            <a:ext cx="1413301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701" y="2693751"/>
            <a:ext cx="1089441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230" y="2693751"/>
            <a:ext cx="1130490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C:\Users\bsaho\AppData\Local\Microsoft\Windows\Temporary Internet Files\Content.Word\aecid 2.t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2711054"/>
            <a:ext cx="1833349" cy="976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692" y="2711054"/>
            <a:ext cx="157198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142" y="4727377"/>
            <a:ext cx="284111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514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8169" y="2114878"/>
            <a:ext cx="6607628" cy="4351338"/>
          </a:xfrm>
        </p:spPr>
        <p:txBody>
          <a:bodyPr>
            <a:normAutofit fontScale="92500" lnSpcReduction="1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GB" sz="3600" b="1" dirty="0"/>
              <a:t>Introduction: The ECOWAS Region and Establishment of ECREEE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600" b="1" dirty="0"/>
              <a:t>Bioenergy Challenges and Potentials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600" b="1" dirty="0"/>
              <a:t>Opportunities for Sustainable Energy Services from </a:t>
            </a:r>
            <a:r>
              <a:rPr lang="en-GB" sz="3600" b="1" dirty="0" smtClean="0"/>
              <a:t>Bioenergy</a:t>
            </a:r>
            <a:endParaRPr lang="en-US" sz="3600" b="1" dirty="0"/>
          </a:p>
          <a:p>
            <a:pPr marL="742950" indent="-742950">
              <a:buFont typeface="+mj-lt"/>
              <a:buAutoNum type="arabicPeriod"/>
            </a:pPr>
            <a:r>
              <a:rPr lang="en-US" sz="3600" b="1" dirty="0"/>
              <a:t>Case Study: ECREEE Sustainable Bioenergy </a:t>
            </a:r>
            <a:r>
              <a:rPr lang="en-US" sz="3600" b="1" dirty="0" smtClean="0"/>
              <a:t>program. </a:t>
            </a:r>
            <a:endParaRPr lang="en-US" sz="3600" b="1" dirty="0"/>
          </a:p>
          <a:p>
            <a:pPr marL="723900" lvl="1" indent="-368300" defTabSz="449263">
              <a:spcAft>
                <a:spcPts val="1200"/>
              </a:spcAft>
              <a:buFont typeface="Arial" charset="0"/>
              <a:buChar char="•"/>
              <a:tabLst>
                <a:tab pos="657225" algn="l"/>
                <a:tab pos="1571625" algn="l"/>
                <a:tab pos="2486025" algn="l"/>
                <a:tab pos="3400425" algn="l"/>
                <a:tab pos="4314825" algn="l"/>
                <a:tab pos="5229225" algn="l"/>
                <a:tab pos="6143625" algn="l"/>
                <a:tab pos="7058025" algn="l"/>
                <a:tab pos="7972425" algn="l"/>
                <a:tab pos="8886825" algn="l"/>
                <a:tab pos="9801225" algn="l"/>
              </a:tabLst>
            </a:pPr>
            <a:endParaRPr lang="en-US" sz="20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WWW.ECREEE.ORG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5595582" y="-33556"/>
            <a:ext cx="6635566" cy="6978053"/>
            <a:chOff x="5366909" y="-33556"/>
            <a:chExt cx="6864239" cy="6978053"/>
          </a:xfrm>
        </p:grpSpPr>
        <p:sp>
          <p:nvSpPr>
            <p:cNvPr id="9" name="Rectangle 8"/>
            <p:cNvSpPr/>
            <p:nvPr/>
          </p:nvSpPr>
          <p:spPr>
            <a:xfrm>
              <a:off x="10870250" y="0"/>
              <a:ext cx="1360898" cy="20338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85" r="47557" b="42519"/>
            <a:stretch/>
          </p:blipFill>
          <p:spPr>
            <a:xfrm>
              <a:off x="5366909" y="-33556"/>
              <a:ext cx="6864239" cy="6978053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271" y="6269172"/>
            <a:ext cx="1616530" cy="49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01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Introduction: THE ECOWAS REGION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WWW.ECREEE.ORG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5595582" y="-33556"/>
            <a:ext cx="6635566" cy="6978053"/>
            <a:chOff x="5366909" y="-33556"/>
            <a:chExt cx="6864239" cy="6978053"/>
          </a:xfrm>
        </p:grpSpPr>
        <p:sp>
          <p:nvSpPr>
            <p:cNvPr id="9" name="Rectangle 8"/>
            <p:cNvSpPr/>
            <p:nvPr/>
          </p:nvSpPr>
          <p:spPr>
            <a:xfrm>
              <a:off x="10870250" y="0"/>
              <a:ext cx="1360898" cy="20338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85" r="47557" b="42519"/>
            <a:stretch/>
          </p:blipFill>
          <p:spPr>
            <a:xfrm>
              <a:off x="5366909" y="-33556"/>
              <a:ext cx="6864239" cy="6978053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271" y="6269172"/>
            <a:ext cx="1616530" cy="496621"/>
          </a:xfrm>
          <a:prstGeom prst="rect">
            <a:avLst/>
          </a:prstGeo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29" y="2211303"/>
            <a:ext cx="5566130" cy="4157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323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FOUNDATION of ECREEE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2114878"/>
            <a:ext cx="6579459" cy="4351338"/>
          </a:xfrm>
        </p:spPr>
        <p:txBody>
          <a:bodyPr>
            <a:normAutofit fontScale="92500" lnSpcReduction="20000"/>
          </a:bodyPr>
          <a:lstStyle/>
          <a:p>
            <a:pPr marL="742950" lvl="1" indent="-28575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F3300"/>
              </a:buClr>
              <a:buFontTx/>
              <a:buChar char="•"/>
            </a:pPr>
            <a:r>
              <a:rPr lang="en-US" altLang="zh-CN" sz="2700" b="1" dirty="0">
                <a:solidFill>
                  <a:prstClr val="black"/>
                </a:solidFill>
                <a:latin typeface="Arial Narrow" pitchFamily="34" charset="0"/>
                <a:ea typeface="FangSong" pitchFamily="49" charset="-122"/>
              </a:rPr>
              <a:t>The </a:t>
            </a:r>
            <a:r>
              <a:rPr lang="pt-BR" sz="2700" b="1" dirty="0">
                <a:solidFill>
                  <a:prstClr val="black"/>
                </a:solidFill>
                <a:latin typeface="Arial Narrow" pitchFamily="34" charset="0"/>
              </a:rPr>
              <a:t>Ouagadougou Declaration from 12 November 2007 highlighted the need for a regional RE&amp;EE Centre</a:t>
            </a:r>
            <a:br>
              <a:rPr lang="pt-BR" sz="2700" b="1" dirty="0">
                <a:solidFill>
                  <a:prstClr val="black"/>
                </a:solidFill>
                <a:latin typeface="Arial Narrow" pitchFamily="34" charset="0"/>
              </a:rPr>
            </a:br>
            <a:endParaRPr lang="pt-BR" sz="2700" b="1" dirty="0">
              <a:solidFill>
                <a:prstClr val="black"/>
              </a:solidFill>
              <a:latin typeface="Arial Narrow" pitchFamily="34" charset="0"/>
            </a:endParaRPr>
          </a:p>
          <a:p>
            <a:pPr marL="742950" lvl="1" indent="-28575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F3300"/>
              </a:buClr>
              <a:buFontTx/>
              <a:buChar char="•"/>
            </a:pPr>
            <a:r>
              <a:rPr lang="en-US" altLang="zh-CN" sz="2700" b="1" dirty="0">
                <a:solidFill>
                  <a:prstClr val="black"/>
                </a:solidFill>
                <a:latin typeface="Arial Narrow" pitchFamily="34" charset="0"/>
                <a:ea typeface="FangSong" pitchFamily="49" charset="-122"/>
              </a:rPr>
              <a:t>Foundation laid by Regulation C/REG.23/11/08 of the 61st Session of ECOWAS Council of Ministers in Ouagadougou, Burkina Faso, on November 23, 2008</a:t>
            </a:r>
            <a:r>
              <a:rPr lang="en-GB" altLang="zh-CN" sz="2700" b="1" dirty="0">
                <a:solidFill>
                  <a:prstClr val="black"/>
                </a:solidFill>
                <a:latin typeface="Arial Narrow" pitchFamily="34" charset="0"/>
                <a:cs typeface="Arial" charset="0"/>
              </a:rPr>
              <a:t> </a:t>
            </a:r>
            <a:br>
              <a:rPr lang="en-GB" altLang="zh-CN" sz="2700" b="1" dirty="0">
                <a:solidFill>
                  <a:prstClr val="black"/>
                </a:solidFill>
                <a:latin typeface="Arial Narrow" pitchFamily="34" charset="0"/>
                <a:cs typeface="Arial" charset="0"/>
              </a:rPr>
            </a:br>
            <a:endParaRPr lang="en-GB" altLang="zh-CN" sz="2700" b="1" dirty="0">
              <a:solidFill>
                <a:prstClr val="black"/>
              </a:solidFill>
              <a:latin typeface="Arial Narrow" pitchFamily="34" charset="0"/>
              <a:cs typeface="Arial" charset="0"/>
            </a:endParaRPr>
          </a:p>
          <a:p>
            <a:pPr marL="742950" lvl="1" indent="-28575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F3300"/>
              </a:buClr>
              <a:buFontTx/>
              <a:buChar char="•"/>
            </a:pPr>
            <a:r>
              <a:rPr lang="en-US" sz="2700" b="1" dirty="0">
                <a:solidFill>
                  <a:prstClr val="black"/>
                </a:solidFill>
                <a:latin typeface="Arial Narrow" pitchFamily="34" charset="0"/>
              </a:rPr>
              <a:t>Launch of the ECREEE preparatory phase in November 2009 with support of the ECOWAS Commission in collaboration and support from the core donors:</a:t>
            </a:r>
            <a:endParaRPr lang="en-US" sz="20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WWW.ECREEE.ORG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5595582" y="-33556"/>
            <a:ext cx="6635566" cy="6978053"/>
            <a:chOff x="5366909" y="-33556"/>
            <a:chExt cx="6864239" cy="6978053"/>
          </a:xfrm>
        </p:grpSpPr>
        <p:sp>
          <p:nvSpPr>
            <p:cNvPr id="9" name="Rectangle 8"/>
            <p:cNvSpPr/>
            <p:nvPr/>
          </p:nvSpPr>
          <p:spPr>
            <a:xfrm>
              <a:off x="10870250" y="0"/>
              <a:ext cx="1360898" cy="20338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85" r="47557" b="42519"/>
            <a:stretch/>
          </p:blipFill>
          <p:spPr>
            <a:xfrm>
              <a:off x="5366909" y="-33556"/>
              <a:ext cx="6864239" cy="6978053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271" y="6269172"/>
            <a:ext cx="1616530" cy="49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3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WWW.ECREEE.ORG</a:t>
            </a:r>
            <a:endParaRPr lang="en-US" dirty="0"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882340" y="1360592"/>
            <a:ext cx="70468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AU" sz="1400" b="1" dirty="0" smtClean="0"/>
          </a:p>
          <a:p>
            <a:pPr marL="285750" indent="-285750">
              <a:buFont typeface="Arial" pitchFamily="34" charset="0"/>
              <a:buChar char="•"/>
            </a:pPr>
            <a:endParaRPr lang="en-A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329349" y="0"/>
            <a:ext cx="5318427" cy="5047862"/>
            <a:chOff x="7329349" y="0"/>
            <a:chExt cx="5318427" cy="5047862"/>
          </a:xfrm>
        </p:grpSpPr>
        <p:sp>
          <p:nvSpPr>
            <p:cNvPr id="5" name="Rectangle 4"/>
            <p:cNvSpPr/>
            <p:nvPr/>
          </p:nvSpPr>
          <p:spPr>
            <a:xfrm>
              <a:off x="10870250" y="0"/>
              <a:ext cx="1777526" cy="20338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23" r="46407" b="42604"/>
            <a:stretch/>
          </p:blipFill>
          <p:spPr>
            <a:xfrm>
              <a:off x="7329349" y="0"/>
              <a:ext cx="5046561" cy="5047862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2" y="51613"/>
            <a:ext cx="10515600" cy="1325563"/>
          </a:xfrm>
        </p:spPr>
        <p:txBody>
          <a:bodyPr/>
          <a:lstStyle/>
          <a:p>
            <a:r>
              <a:rPr lang="en-US" dirty="0" smtClean="0"/>
              <a:t>CHALLENGES &amp; POTENTIALS FOR BIOENERGY</a:t>
            </a:r>
            <a:endParaRPr lang="en-US" dirty="0"/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1268760"/>
            <a:ext cx="3133991" cy="24024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133990" y="1124744"/>
            <a:ext cx="4195359" cy="3679268"/>
          </a:xfrm>
          <a:prstGeom prst="rect">
            <a:avLst/>
          </a:prstGeom>
          <a:noFill/>
          <a:ln/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1826483"/>
              </p:ext>
            </p:extLst>
          </p:nvPr>
        </p:nvGraphicFramePr>
        <p:xfrm>
          <a:off x="0" y="3684895"/>
          <a:ext cx="3089343" cy="3080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Image File" r:id="rId6" imgW="3047619" imgH="4063492" progId="">
                  <p:embed/>
                </p:oleObj>
              </mc:Choice>
              <mc:Fallback>
                <p:oleObj name="Image File" r:id="rId6" imgW="3047619" imgH="4063492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684895"/>
                        <a:ext cx="3089343" cy="3080897"/>
                      </a:xfrm>
                      <a:prstGeom prst="rect">
                        <a:avLst/>
                      </a:prstGeom>
                      <a:noFill/>
                      <a:ln w="6350">
                        <a:solidFill>
                          <a:srgbClr val="FE1A08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990" y="4824428"/>
            <a:ext cx="4195359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167" y="4237575"/>
            <a:ext cx="3193576" cy="1918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CHALLENGES OF BIOENERGY INDUSTRY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825625"/>
            <a:ext cx="6187749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3200" dirty="0" smtClean="0"/>
              <a:t>widespread </a:t>
            </a:r>
            <a:r>
              <a:rPr lang="en-GB" sz="3200" dirty="0"/>
              <a:t>and unsustainable </a:t>
            </a:r>
            <a:r>
              <a:rPr lang="en-GB" sz="3200" dirty="0" smtClean="0"/>
              <a:t>harvesting &amp; utilization </a:t>
            </a:r>
            <a:r>
              <a:rPr lang="en-GB" sz="3200" dirty="0"/>
              <a:t>of traditional biomass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200" dirty="0"/>
              <a:t>almost 80% of the total energy consumption comes from the traditional biomass.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200" dirty="0"/>
              <a:t>In addition, over 90% of the population uses wood and charcoal for domestic cooking. 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WWW.ECREEE.ORG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39134" y="4876800"/>
            <a:ext cx="4575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ccC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C:\Users\jyeboah\Pictures\2015-09-14\34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813" y="1897039"/>
            <a:ext cx="3046410" cy="2388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813" y="4490114"/>
            <a:ext cx="3046410" cy="1951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0229" y="4285397"/>
            <a:ext cx="2212975" cy="19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 descr="https://encrypted-tbn3.gstatic.com/images?q=tbn:ANd9GcTF17gJlgKz7JRrv-h-7_8ilrCwBTxo0zXfH-WDWwAHf1zkYMXstQ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72" y="1897040"/>
            <a:ext cx="2176532" cy="22860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010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BIOENERGY RESOURCE POTENTIALS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825625"/>
            <a:ext cx="6187749" cy="435133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3200" dirty="0"/>
              <a:t>Huge potential for all forms of bioenergy (e.g.  Sustainable biomass, biogas, biofuel, </a:t>
            </a:r>
            <a:r>
              <a:rPr lang="en-GB" sz="3200" dirty="0" smtClean="0"/>
              <a:t>waste-to-energy </a:t>
            </a:r>
            <a:r>
              <a:rPr lang="en-GB" sz="3200" dirty="0"/>
              <a:t>for electricity, </a:t>
            </a:r>
            <a:r>
              <a:rPr lang="en-GB" sz="3200" dirty="0" smtClean="0"/>
              <a:t>briquettes)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200" dirty="0"/>
              <a:t>Agro-industrial </a:t>
            </a:r>
            <a:r>
              <a:rPr lang="en-GB" sz="3200" dirty="0" smtClean="0"/>
              <a:t>waste and by-products. </a:t>
            </a:r>
            <a:r>
              <a:rPr lang="en-GB" sz="3200" dirty="0"/>
              <a:t>Most of </a:t>
            </a:r>
            <a:r>
              <a:rPr lang="en-GB" sz="3200" dirty="0" smtClean="0"/>
              <a:t>which </a:t>
            </a:r>
            <a:r>
              <a:rPr lang="en-GB" sz="3200" dirty="0"/>
              <a:t>is burnt in the </a:t>
            </a:r>
            <a:r>
              <a:rPr lang="en-GB" sz="3200" dirty="0" smtClean="0"/>
              <a:t>open.</a:t>
            </a:r>
            <a:endParaRPr lang="en-GB" sz="32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3200" dirty="0"/>
              <a:t>Animal/human waste used directly on the farms: more often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200" dirty="0"/>
              <a:t>Municipal </a:t>
            </a:r>
            <a:r>
              <a:rPr lang="en-GB" sz="3200" dirty="0" smtClean="0"/>
              <a:t>solid wastes &amp; slurry from abattoirs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WWW.ECREEE.ORG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39134" y="4876800"/>
            <a:ext cx="4575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206" y="1867935"/>
            <a:ext cx="5181600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622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BIOENERGY RESOURCE POTENTIALS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WWW.ECREEE.ORG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39134" y="4876800"/>
            <a:ext cx="4575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3761" y="1465155"/>
            <a:ext cx="2484493" cy="1311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entagon 4"/>
          <p:cNvSpPr/>
          <p:nvPr/>
        </p:nvSpPr>
        <p:spPr>
          <a:xfrm>
            <a:off x="900752" y="1637731"/>
            <a:ext cx="3507475" cy="94169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 smtClean="0"/>
              <a:t>Biocrops</a:t>
            </a:r>
            <a:r>
              <a:rPr lang="en-GB" sz="2000" b="1" dirty="0" smtClean="0"/>
              <a:t> </a:t>
            </a:r>
            <a:r>
              <a:rPr lang="en-GB" sz="2000" b="1" dirty="0"/>
              <a:t>as fuel substitution &amp; export of excess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3760" y="2879678"/>
            <a:ext cx="2484493" cy="1173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Pentagon 7"/>
          <p:cNvSpPr/>
          <p:nvPr/>
        </p:nvSpPr>
        <p:spPr>
          <a:xfrm>
            <a:off x="900751" y="2988860"/>
            <a:ext cx="3507475" cy="94169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Sustainable forest </a:t>
            </a:r>
            <a:r>
              <a:rPr lang="en-GB" sz="2000" b="1" dirty="0" err="1" smtClean="0"/>
              <a:t>m’gt</a:t>
            </a:r>
            <a:r>
              <a:rPr lang="en-GB" sz="2000" b="1" dirty="0" smtClean="0"/>
              <a:t> </a:t>
            </a:r>
            <a:r>
              <a:rPr lang="en-GB" sz="2000" b="1" dirty="0"/>
              <a:t>(agro-forestry,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61" y="4053385"/>
            <a:ext cx="2484493" cy="1473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Pentagon 9"/>
          <p:cNvSpPr/>
          <p:nvPr/>
        </p:nvSpPr>
        <p:spPr>
          <a:xfrm>
            <a:off x="900752" y="4367284"/>
            <a:ext cx="3507474" cy="81729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Waste to energy (Sewage, MSW,  Slurry</a:t>
            </a:r>
            <a:endParaRPr lang="en-GB" sz="20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1" y="2005866"/>
            <a:ext cx="5181600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61" y="5527343"/>
            <a:ext cx="2484492" cy="133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Pentagon 12"/>
          <p:cNvSpPr/>
          <p:nvPr/>
        </p:nvSpPr>
        <p:spPr>
          <a:xfrm>
            <a:off x="900751" y="5732060"/>
            <a:ext cx="3398294" cy="94524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Biogas and Briquettes from agro-industrial wastes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51355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081537"/>
          </a:xfrm>
        </p:spPr>
        <p:txBody>
          <a:bodyPr>
            <a:noAutofit/>
          </a:bodyPr>
          <a:lstStyle/>
          <a:p>
            <a:pPr lvl="0" algn="ctr" fontAlgn="base">
              <a:lnSpc>
                <a:spcPct val="100000"/>
              </a:lnSpc>
              <a:spcAft>
                <a:spcPct val="0"/>
              </a:spcAft>
            </a:pPr>
            <a:r>
              <a:rPr lang="en-AU" dirty="0" smtClean="0">
                <a:solidFill>
                  <a:schemeClr val="tx1"/>
                </a:solidFill>
                <a:cs typeface="Arial" charset="0"/>
              </a:rPr>
              <a:t>ECOWAS BIOENERGY INTERVENTIONS 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678675"/>
            <a:ext cx="10857929" cy="449828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endParaRPr lang="en-GB" sz="3200" dirty="0" smtClean="0"/>
          </a:p>
          <a:p>
            <a:pPr>
              <a:buFont typeface="Wingdings" panose="05000000000000000000" pitchFamily="2" charset="2"/>
              <a:buChar char="v"/>
            </a:pPr>
            <a:endParaRPr lang="en-GB" sz="3200" dirty="0"/>
          </a:p>
          <a:p>
            <a:pPr>
              <a:buFont typeface="Wingdings" panose="05000000000000000000" pitchFamily="2" charset="2"/>
              <a:buChar char="§"/>
            </a:pP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WWW.ECREEE.ORG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39134" y="4876800"/>
            <a:ext cx="4575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51" y="1201003"/>
            <a:ext cx="11546006" cy="4763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992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2050</TotalTime>
  <Words>576</Words>
  <Application>Microsoft Office PowerPoint</Application>
  <PresentationFormat>Widescreen</PresentationFormat>
  <Paragraphs>89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FangSong</vt:lpstr>
      <vt:lpstr>宋体</vt:lpstr>
      <vt:lpstr>Agency FB</vt:lpstr>
      <vt:lpstr>Arial</vt:lpstr>
      <vt:lpstr>Arial Narrow</vt:lpstr>
      <vt:lpstr>Calibri</vt:lpstr>
      <vt:lpstr>Calibri Light</vt:lpstr>
      <vt:lpstr>Candara</vt:lpstr>
      <vt:lpstr>Wingdings</vt:lpstr>
      <vt:lpstr>Office Theme</vt:lpstr>
      <vt:lpstr>Image File</vt:lpstr>
      <vt:lpstr>BIOENERGY STRATEGY DEVELOPMENT IN THE ECOWAS REGION</vt:lpstr>
      <vt:lpstr>PRESENTATION OUTLINE</vt:lpstr>
      <vt:lpstr>Introduction: THE ECOWAS REGION</vt:lpstr>
      <vt:lpstr>FOUNDATION of ECREEE</vt:lpstr>
      <vt:lpstr>CHALLENGES &amp; POTENTIALS FOR BIOENERGY</vt:lpstr>
      <vt:lpstr>CHALLENGES OF BIOENERGY INDUSTRY</vt:lpstr>
      <vt:lpstr>BIOENERGY RESOURCE POTENTIALS</vt:lpstr>
      <vt:lpstr>BIOENERGY RESOURCE POTENTIALS</vt:lpstr>
      <vt:lpstr>ECOWAS BIOENERGY INTERVENTIONS </vt:lpstr>
      <vt:lpstr>ECOWAS BIOENERGY STRATEGY </vt:lpstr>
      <vt:lpstr>ECOWAS BIOENERGY STRATEGY cont.</vt:lpstr>
      <vt:lpstr>ECOWAS BIOENERGY STRATEGY cont.</vt:lpstr>
      <vt:lpstr>CONCLUSION</vt:lpstr>
      <vt:lpstr>Thank You! Merci! Obrigado! 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Joarel</dc:creator>
  <cp:lastModifiedBy>Joarel</cp:lastModifiedBy>
  <cp:revision>82</cp:revision>
  <dcterms:created xsi:type="dcterms:W3CDTF">2015-05-13T17:52:36Z</dcterms:created>
  <dcterms:modified xsi:type="dcterms:W3CDTF">2015-10-14T16:37:17Z</dcterms:modified>
</cp:coreProperties>
</file>