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 id="2147483683" r:id="rId3"/>
    <p:sldMasterId id="2147483695" r:id="rId4"/>
    <p:sldMasterId id="2147483707" r:id="rId5"/>
    <p:sldMasterId id="2147483719" r:id="rId6"/>
  </p:sldMasterIdLst>
  <p:notesMasterIdLst>
    <p:notesMasterId r:id="rId30"/>
  </p:notesMasterIdLst>
  <p:sldIdLst>
    <p:sldId id="296" r:id="rId7"/>
    <p:sldId id="335" r:id="rId8"/>
    <p:sldId id="348" r:id="rId9"/>
    <p:sldId id="337" r:id="rId10"/>
    <p:sldId id="340" r:id="rId11"/>
    <p:sldId id="333" r:id="rId12"/>
    <p:sldId id="344" r:id="rId13"/>
    <p:sldId id="343" r:id="rId14"/>
    <p:sldId id="347" r:id="rId15"/>
    <p:sldId id="342" r:id="rId16"/>
    <p:sldId id="338" r:id="rId17"/>
    <p:sldId id="350" r:id="rId18"/>
    <p:sldId id="351" r:id="rId19"/>
    <p:sldId id="358" r:id="rId20"/>
    <p:sldId id="352" r:id="rId21"/>
    <p:sldId id="353" r:id="rId22"/>
    <p:sldId id="357" r:id="rId23"/>
    <p:sldId id="341" r:id="rId24"/>
    <p:sldId id="339" r:id="rId25"/>
    <p:sldId id="354" r:id="rId26"/>
    <p:sldId id="355" r:id="rId27"/>
    <p:sldId id="356" r:id="rId28"/>
    <p:sldId id="33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benioff" initials="rb" lastIdx="3" clrIdx="0"/>
  <p:cmAuthor id="1" name="Jaquelin Cochran" initials="JC" lastIdx="2" clrIdx="1"/>
  <p:cmAuthor id="2" name="vhealey" initials="vh" lastIdx="5"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E7D"/>
    <a:srgbClr val="FFFF9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6" autoAdjust="0"/>
    <p:restoredTop sz="84738" autoAdjust="0"/>
  </p:normalViewPr>
  <p:slideViewPr>
    <p:cSldViewPr>
      <p:cViewPr>
        <p:scale>
          <a:sx n="100" d="100"/>
          <a:sy n="100" d="100"/>
        </p:scale>
        <p:origin x="-104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36E28-56EE-4A14-AA85-B1A192E9FF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976D2D5-91E5-4BDF-9E0D-C1BDDBE2BF5F}">
      <dgm:prSet custT="1"/>
      <dgm:spPr>
        <a:solidFill>
          <a:srgbClr val="92D050"/>
        </a:solidFill>
      </dgm:spPr>
      <dgm:t>
        <a:bodyPr/>
        <a:lstStyle/>
        <a:p>
          <a:pPr rtl="0"/>
          <a:r>
            <a:rPr lang="en-US" sz="2000" dirty="0" smtClean="0">
              <a:latin typeface="Arial"/>
              <a:cs typeface="Arial"/>
            </a:rPr>
            <a:t>Goals</a:t>
          </a:r>
          <a:endParaRPr lang="en-US" sz="2000" dirty="0">
            <a:latin typeface="Arial"/>
            <a:cs typeface="Arial"/>
          </a:endParaRPr>
        </a:p>
      </dgm:t>
    </dgm:pt>
    <dgm:pt modelId="{86AF6437-836B-4F32-B064-085390DBB5A1}" type="parTrans" cxnId="{6881B0A2-2F29-4D26-928B-0EB6BECDD39E}">
      <dgm:prSet/>
      <dgm:spPr/>
      <dgm:t>
        <a:bodyPr/>
        <a:lstStyle/>
        <a:p>
          <a:endParaRPr lang="en-US"/>
        </a:p>
      </dgm:t>
    </dgm:pt>
    <dgm:pt modelId="{FBB475F0-30F7-45A5-9210-760EC4772205}" type="sibTrans" cxnId="{6881B0A2-2F29-4D26-928B-0EB6BECDD39E}">
      <dgm:prSet/>
      <dgm:spPr/>
      <dgm:t>
        <a:bodyPr/>
        <a:lstStyle/>
        <a:p>
          <a:endParaRPr lang="en-US"/>
        </a:p>
      </dgm:t>
    </dgm:pt>
    <dgm:pt modelId="{D226C029-46DB-4FB5-BF81-FF828AC73DBD}">
      <dgm:prSet custT="1"/>
      <dgm:spPr>
        <a:ln>
          <a:solidFill>
            <a:srgbClr val="92D050"/>
          </a:solidFill>
        </a:ln>
      </dgm:spPr>
      <dgm:t>
        <a:bodyPr/>
        <a:lstStyle/>
        <a:p>
          <a:pPr rtl="0"/>
          <a:r>
            <a:rPr lang="en-US" sz="1600" dirty="0" smtClean="0">
              <a:solidFill>
                <a:schemeClr val="tx2"/>
              </a:solidFill>
              <a:latin typeface="Arial"/>
              <a:cs typeface="Arial"/>
            </a:rPr>
            <a:t>Serve as a first-stop clearinghouse of clean energy policy resources.</a:t>
          </a:r>
          <a:endParaRPr lang="en-US" sz="1600" dirty="0">
            <a:solidFill>
              <a:schemeClr val="tx2"/>
            </a:solidFill>
            <a:latin typeface="Arial"/>
            <a:cs typeface="Arial"/>
          </a:endParaRPr>
        </a:p>
      </dgm:t>
    </dgm:pt>
    <dgm:pt modelId="{8EE030EE-8558-461A-9EE9-71E2CB30D623}" type="parTrans" cxnId="{11384E2F-EF4C-4A13-BA2C-AC9147CBD44A}">
      <dgm:prSet/>
      <dgm:spPr/>
      <dgm:t>
        <a:bodyPr/>
        <a:lstStyle/>
        <a:p>
          <a:endParaRPr lang="en-US"/>
        </a:p>
      </dgm:t>
    </dgm:pt>
    <dgm:pt modelId="{4EF297C0-980A-48F8-99A5-7795C160249C}" type="sibTrans" cxnId="{11384E2F-EF4C-4A13-BA2C-AC9147CBD44A}">
      <dgm:prSet/>
      <dgm:spPr/>
      <dgm:t>
        <a:bodyPr/>
        <a:lstStyle/>
        <a:p>
          <a:endParaRPr lang="en-US"/>
        </a:p>
      </dgm:t>
    </dgm:pt>
    <dgm:pt modelId="{FEE6A4A6-77B9-4D8E-9897-2F9788A6D85A}">
      <dgm:prSet custT="1"/>
      <dgm:spPr>
        <a:ln>
          <a:solidFill>
            <a:srgbClr val="92D050"/>
          </a:solidFill>
        </a:ln>
      </dgm:spPr>
      <dgm:t>
        <a:bodyPr/>
        <a:lstStyle/>
        <a:p>
          <a:pPr rtl="0"/>
          <a:r>
            <a:rPr lang="en-US" sz="1600" dirty="0" smtClean="0">
              <a:solidFill>
                <a:schemeClr val="tx2"/>
              </a:solidFill>
              <a:latin typeface="Arial"/>
              <a:cs typeface="Arial"/>
            </a:rPr>
            <a:t>Share policy best practices, data, and analysis tools across countries. </a:t>
          </a:r>
          <a:endParaRPr lang="en-US" sz="1600" dirty="0">
            <a:solidFill>
              <a:schemeClr val="tx2"/>
            </a:solidFill>
            <a:latin typeface="Arial"/>
            <a:cs typeface="Arial"/>
          </a:endParaRPr>
        </a:p>
      </dgm:t>
    </dgm:pt>
    <dgm:pt modelId="{1254AF88-A061-4C26-8596-FF1520E75A0D}" type="parTrans" cxnId="{B1CFAC55-19C4-4906-9152-CF47126F734B}">
      <dgm:prSet/>
      <dgm:spPr/>
      <dgm:t>
        <a:bodyPr/>
        <a:lstStyle/>
        <a:p>
          <a:endParaRPr lang="en-US"/>
        </a:p>
      </dgm:t>
    </dgm:pt>
    <dgm:pt modelId="{D8181737-A2AA-433C-8B83-4EC9D4752FFA}" type="sibTrans" cxnId="{B1CFAC55-19C4-4906-9152-CF47126F734B}">
      <dgm:prSet/>
      <dgm:spPr/>
      <dgm:t>
        <a:bodyPr/>
        <a:lstStyle/>
        <a:p>
          <a:endParaRPr lang="en-US"/>
        </a:p>
      </dgm:t>
    </dgm:pt>
    <dgm:pt modelId="{99DC4B60-277F-48DC-B3F8-D390C71135E9}">
      <dgm:prSet custT="1"/>
      <dgm:spPr>
        <a:ln>
          <a:solidFill>
            <a:srgbClr val="92D050"/>
          </a:solidFill>
        </a:ln>
      </dgm:spPr>
      <dgm:t>
        <a:bodyPr/>
        <a:lstStyle/>
        <a:p>
          <a:pPr rtl="0"/>
          <a:r>
            <a:rPr lang="en-US" sz="1600" dirty="0" smtClean="0">
              <a:solidFill>
                <a:schemeClr val="tx2"/>
              </a:solidFill>
              <a:latin typeface="Arial"/>
              <a:cs typeface="Arial"/>
            </a:rPr>
            <a:t>Deliver dynamic services that will enable expert assistance, learning, and peer to peer sharing of experiences</a:t>
          </a:r>
          <a:endParaRPr lang="en-US" sz="1600" dirty="0">
            <a:solidFill>
              <a:schemeClr val="tx2"/>
            </a:solidFill>
            <a:latin typeface="Arial"/>
            <a:cs typeface="Arial"/>
          </a:endParaRPr>
        </a:p>
      </dgm:t>
    </dgm:pt>
    <dgm:pt modelId="{30C12F8B-437B-4279-999B-F2FCE06520C8}" type="parTrans" cxnId="{F55F7A0D-A025-4660-B6DC-57D3C32BC262}">
      <dgm:prSet/>
      <dgm:spPr/>
      <dgm:t>
        <a:bodyPr/>
        <a:lstStyle/>
        <a:p>
          <a:endParaRPr lang="en-US"/>
        </a:p>
      </dgm:t>
    </dgm:pt>
    <dgm:pt modelId="{51C6FAF3-F2C6-494B-90E4-EE0F0B64B5FA}" type="sibTrans" cxnId="{F55F7A0D-A025-4660-B6DC-57D3C32BC262}">
      <dgm:prSet/>
      <dgm:spPr/>
      <dgm:t>
        <a:bodyPr/>
        <a:lstStyle/>
        <a:p>
          <a:endParaRPr lang="en-US"/>
        </a:p>
      </dgm:t>
    </dgm:pt>
    <dgm:pt modelId="{D7CD26FB-FD06-425D-A408-8849ECFB26C3}">
      <dgm:prSet custT="1"/>
      <dgm:spPr>
        <a:ln>
          <a:solidFill>
            <a:srgbClr val="92D050"/>
          </a:solidFill>
        </a:ln>
      </dgm:spPr>
      <dgm:t>
        <a:bodyPr/>
        <a:lstStyle/>
        <a:p>
          <a:pPr rtl="0"/>
          <a:r>
            <a:rPr lang="en-US" sz="1600" dirty="0" smtClean="0">
              <a:solidFill>
                <a:schemeClr val="tx2"/>
              </a:solidFill>
              <a:latin typeface="Arial"/>
              <a:cs typeface="Arial"/>
            </a:rPr>
            <a:t>Foster dialogue on emerging policy issues and innovation across the globe.  </a:t>
          </a:r>
          <a:endParaRPr lang="en-US" sz="1600" dirty="0">
            <a:solidFill>
              <a:schemeClr val="tx2"/>
            </a:solidFill>
            <a:latin typeface="Arial"/>
            <a:cs typeface="Arial"/>
          </a:endParaRPr>
        </a:p>
      </dgm:t>
    </dgm:pt>
    <dgm:pt modelId="{08F31083-9285-4FC0-8F01-D184DBCD8049}" type="parTrans" cxnId="{601C0461-2A2D-435D-885F-1ABD70F443FC}">
      <dgm:prSet/>
      <dgm:spPr/>
      <dgm:t>
        <a:bodyPr/>
        <a:lstStyle/>
        <a:p>
          <a:endParaRPr lang="en-US"/>
        </a:p>
      </dgm:t>
    </dgm:pt>
    <dgm:pt modelId="{0BE08B6E-9D80-455A-853D-7A829345C11D}" type="sibTrans" cxnId="{601C0461-2A2D-435D-885F-1ABD70F443FC}">
      <dgm:prSet/>
      <dgm:spPr/>
      <dgm:t>
        <a:bodyPr/>
        <a:lstStyle/>
        <a:p>
          <a:endParaRPr lang="en-US"/>
        </a:p>
      </dgm:t>
    </dgm:pt>
    <dgm:pt modelId="{3AE602F8-8163-4FAC-8F97-559669CA9C79}">
      <dgm:prSet custT="1"/>
      <dgm:spPr>
        <a:solidFill>
          <a:srgbClr val="92D050"/>
        </a:solidFill>
      </dgm:spPr>
      <dgm:t>
        <a:bodyPr/>
        <a:lstStyle/>
        <a:p>
          <a:pPr rtl="0"/>
          <a:r>
            <a:rPr lang="en-US" sz="2000" dirty="0" smtClean="0">
              <a:latin typeface="Arial"/>
              <a:cs typeface="Arial"/>
            </a:rPr>
            <a:t>Target Audiences</a:t>
          </a:r>
          <a:endParaRPr lang="en-US" sz="2000" dirty="0">
            <a:latin typeface="Arial"/>
            <a:cs typeface="Arial"/>
          </a:endParaRPr>
        </a:p>
      </dgm:t>
    </dgm:pt>
    <dgm:pt modelId="{CBE17228-086A-44F2-9422-4AC00B7E6C08}" type="parTrans" cxnId="{1256545B-E1B2-4D46-B953-74B9B39A6E4E}">
      <dgm:prSet/>
      <dgm:spPr/>
      <dgm:t>
        <a:bodyPr/>
        <a:lstStyle/>
        <a:p>
          <a:endParaRPr lang="en-US"/>
        </a:p>
      </dgm:t>
    </dgm:pt>
    <dgm:pt modelId="{DA71F3B5-C819-4F56-BF93-8014DDBA48A7}" type="sibTrans" cxnId="{1256545B-E1B2-4D46-B953-74B9B39A6E4E}">
      <dgm:prSet/>
      <dgm:spPr/>
      <dgm:t>
        <a:bodyPr/>
        <a:lstStyle/>
        <a:p>
          <a:endParaRPr lang="en-US"/>
        </a:p>
      </dgm:t>
    </dgm:pt>
    <dgm:pt modelId="{C26FBA5A-1F31-445D-9492-F51CBEF1C17C}">
      <dgm:prSet custT="1"/>
      <dgm:spPr>
        <a:ln>
          <a:solidFill>
            <a:srgbClr val="92D050"/>
          </a:solidFill>
        </a:ln>
      </dgm:spPr>
      <dgm:t>
        <a:bodyPr/>
        <a:lstStyle/>
        <a:p>
          <a:pPr rtl="0"/>
          <a:r>
            <a:rPr lang="en-US" sz="1400" dirty="0" smtClean="0">
              <a:solidFill>
                <a:schemeClr val="tx2"/>
              </a:solidFill>
              <a:latin typeface="Arial"/>
              <a:cs typeface="Arial"/>
            </a:rPr>
            <a:t>Primary:</a:t>
          </a:r>
          <a:endParaRPr lang="en-US" sz="1400" dirty="0">
            <a:solidFill>
              <a:schemeClr val="tx2"/>
            </a:solidFill>
            <a:latin typeface="Arial"/>
            <a:cs typeface="Arial"/>
          </a:endParaRPr>
        </a:p>
      </dgm:t>
    </dgm:pt>
    <dgm:pt modelId="{2E7AFFA3-D427-4421-810D-CDA83AE3A0FF}" type="parTrans" cxnId="{31B331C7-7E32-4F31-BD1A-B4172892D03E}">
      <dgm:prSet/>
      <dgm:spPr/>
      <dgm:t>
        <a:bodyPr/>
        <a:lstStyle/>
        <a:p>
          <a:endParaRPr lang="en-US"/>
        </a:p>
      </dgm:t>
    </dgm:pt>
    <dgm:pt modelId="{A1EBD953-7782-4467-BF92-99D9F9C8D8C9}" type="sibTrans" cxnId="{31B331C7-7E32-4F31-BD1A-B4172892D03E}">
      <dgm:prSet/>
      <dgm:spPr/>
      <dgm:t>
        <a:bodyPr/>
        <a:lstStyle/>
        <a:p>
          <a:endParaRPr lang="en-US"/>
        </a:p>
      </dgm:t>
    </dgm:pt>
    <dgm:pt modelId="{FB7B76E9-4339-408F-92D6-014B5905168B}">
      <dgm:prSet custT="1"/>
      <dgm:spPr>
        <a:ln>
          <a:solidFill>
            <a:srgbClr val="92D050"/>
          </a:solidFill>
        </a:ln>
      </dgm:spPr>
      <dgm:t>
        <a:bodyPr/>
        <a:lstStyle/>
        <a:p>
          <a:pPr rtl="0"/>
          <a:r>
            <a:rPr lang="en-US" sz="1400" dirty="0" smtClean="0">
              <a:solidFill>
                <a:schemeClr val="tx2"/>
              </a:solidFill>
              <a:latin typeface="Arial"/>
              <a:cs typeface="Arial"/>
            </a:rPr>
            <a:t>Secondary:</a:t>
          </a:r>
          <a:endParaRPr lang="en-US" sz="1400" dirty="0">
            <a:solidFill>
              <a:schemeClr val="tx2"/>
            </a:solidFill>
            <a:latin typeface="Arial"/>
            <a:cs typeface="Arial"/>
          </a:endParaRPr>
        </a:p>
      </dgm:t>
    </dgm:pt>
    <dgm:pt modelId="{4D6A7305-777D-4267-B058-3ECCF180D021}" type="parTrans" cxnId="{2B48D0B8-8507-40E5-BAF3-EB3A69B17202}">
      <dgm:prSet/>
      <dgm:spPr/>
      <dgm:t>
        <a:bodyPr/>
        <a:lstStyle/>
        <a:p>
          <a:endParaRPr lang="en-US"/>
        </a:p>
      </dgm:t>
    </dgm:pt>
    <dgm:pt modelId="{FE601641-33D8-4275-B841-C7D2DA039A97}" type="sibTrans" cxnId="{2B48D0B8-8507-40E5-BAF3-EB3A69B17202}">
      <dgm:prSet/>
      <dgm:spPr/>
      <dgm:t>
        <a:bodyPr/>
        <a:lstStyle/>
        <a:p>
          <a:endParaRPr lang="en-US"/>
        </a:p>
      </dgm:t>
    </dgm:pt>
    <dgm:pt modelId="{4657EF93-18CA-4100-9285-1A06094C29CD}">
      <dgm:prSet custT="1"/>
      <dgm:spPr>
        <a:ln>
          <a:solidFill>
            <a:srgbClr val="92D050"/>
          </a:solidFill>
        </a:ln>
      </dgm:spPr>
      <dgm:t>
        <a:bodyPr/>
        <a:lstStyle/>
        <a:p>
          <a:pPr rtl="0"/>
          <a:r>
            <a:rPr lang="en-US" sz="1400" dirty="0" smtClean="0">
              <a:solidFill>
                <a:schemeClr val="tx2"/>
              </a:solidFill>
              <a:latin typeface="Arial"/>
              <a:cs typeface="Arial"/>
            </a:rPr>
            <a:t>  Energy policy makers and advisors</a:t>
          </a:r>
          <a:endParaRPr lang="en-US" sz="1400" dirty="0">
            <a:solidFill>
              <a:schemeClr val="tx2"/>
            </a:solidFill>
            <a:latin typeface="Arial"/>
            <a:cs typeface="Arial"/>
          </a:endParaRPr>
        </a:p>
      </dgm:t>
    </dgm:pt>
    <dgm:pt modelId="{8B947C1B-604A-47FF-B810-FBA788C2A89C}" type="parTrans" cxnId="{C7E406EC-5D89-4911-AABF-A23CBD8B6A8D}">
      <dgm:prSet/>
      <dgm:spPr/>
      <dgm:t>
        <a:bodyPr/>
        <a:lstStyle/>
        <a:p>
          <a:endParaRPr lang="en-US"/>
        </a:p>
      </dgm:t>
    </dgm:pt>
    <dgm:pt modelId="{36DF7ABB-6136-433C-B209-2B2B9034A5BD}" type="sibTrans" cxnId="{C7E406EC-5D89-4911-AABF-A23CBD8B6A8D}">
      <dgm:prSet/>
      <dgm:spPr/>
      <dgm:t>
        <a:bodyPr/>
        <a:lstStyle/>
        <a:p>
          <a:endParaRPr lang="en-US"/>
        </a:p>
      </dgm:t>
    </dgm:pt>
    <dgm:pt modelId="{EB6E012D-B37E-4B01-BCC7-1D2439435383}">
      <dgm:prSet custT="1"/>
      <dgm:spPr>
        <a:ln>
          <a:solidFill>
            <a:srgbClr val="92D050"/>
          </a:solidFill>
        </a:ln>
      </dgm:spPr>
      <dgm:t>
        <a:bodyPr/>
        <a:lstStyle/>
        <a:p>
          <a:pPr rtl="0"/>
          <a:r>
            <a:rPr lang="en-US" sz="1400" dirty="0" smtClean="0">
              <a:solidFill>
                <a:schemeClr val="tx2"/>
              </a:solidFill>
              <a:latin typeface="Arial"/>
              <a:cs typeface="Arial"/>
            </a:rPr>
            <a:t>  Analysts</a:t>
          </a:r>
          <a:endParaRPr lang="en-US" sz="1400" dirty="0">
            <a:solidFill>
              <a:schemeClr val="tx2"/>
            </a:solidFill>
            <a:latin typeface="Arial"/>
            <a:cs typeface="Arial"/>
          </a:endParaRPr>
        </a:p>
      </dgm:t>
    </dgm:pt>
    <dgm:pt modelId="{68398537-8D7F-441E-83A1-46974D41AD9D}" type="parTrans" cxnId="{D9631E15-0581-42BE-8E91-E267F93FC65F}">
      <dgm:prSet/>
      <dgm:spPr/>
      <dgm:t>
        <a:bodyPr/>
        <a:lstStyle/>
        <a:p>
          <a:endParaRPr lang="en-US"/>
        </a:p>
      </dgm:t>
    </dgm:pt>
    <dgm:pt modelId="{D3A84840-AB32-4DDB-A174-0A6A39C56497}" type="sibTrans" cxnId="{D9631E15-0581-42BE-8E91-E267F93FC65F}">
      <dgm:prSet/>
      <dgm:spPr/>
      <dgm:t>
        <a:bodyPr/>
        <a:lstStyle/>
        <a:p>
          <a:endParaRPr lang="en-US"/>
        </a:p>
      </dgm:t>
    </dgm:pt>
    <dgm:pt modelId="{1E977025-EAC0-488B-8336-5EA8CE7DD4B5}">
      <dgm:prSet custT="1"/>
      <dgm:spPr>
        <a:ln>
          <a:solidFill>
            <a:srgbClr val="92D050"/>
          </a:solidFill>
        </a:ln>
      </dgm:spPr>
      <dgm:t>
        <a:bodyPr/>
        <a:lstStyle/>
        <a:p>
          <a:pPr rtl="0"/>
          <a:r>
            <a:rPr lang="en-US" sz="1400" dirty="0" smtClean="0">
              <a:solidFill>
                <a:schemeClr val="tx2"/>
              </a:solidFill>
              <a:latin typeface="Arial"/>
              <a:cs typeface="Arial"/>
            </a:rPr>
            <a:t>  Private sector companies,</a:t>
          </a:r>
          <a:endParaRPr lang="en-US" sz="1400" dirty="0">
            <a:solidFill>
              <a:schemeClr val="tx2"/>
            </a:solidFill>
            <a:latin typeface="Arial"/>
            <a:cs typeface="Arial"/>
          </a:endParaRPr>
        </a:p>
      </dgm:t>
    </dgm:pt>
    <dgm:pt modelId="{9C43559F-AB7F-4D25-B1BA-5D9C3D5675B7}" type="parTrans" cxnId="{B3C08A25-1606-4F5A-90CC-74A716F7DAD3}">
      <dgm:prSet/>
      <dgm:spPr/>
      <dgm:t>
        <a:bodyPr/>
        <a:lstStyle/>
        <a:p>
          <a:endParaRPr lang="en-US"/>
        </a:p>
      </dgm:t>
    </dgm:pt>
    <dgm:pt modelId="{7E23217C-7278-4D6F-9243-562D53AFD882}" type="sibTrans" cxnId="{B3C08A25-1606-4F5A-90CC-74A716F7DAD3}">
      <dgm:prSet/>
      <dgm:spPr/>
      <dgm:t>
        <a:bodyPr/>
        <a:lstStyle/>
        <a:p>
          <a:endParaRPr lang="en-US"/>
        </a:p>
      </dgm:t>
    </dgm:pt>
    <dgm:pt modelId="{285F0683-A259-44E4-89AD-07061DAD0D15}">
      <dgm:prSet custT="1"/>
      <dgm:spPr>
        <a:ln>
          <a:solidFill>
            <a:srgbClr val="92D050"/>
          </a:solidFill>
        </a:ln>
      </dgm:spPr>
      <dgm:t>
        <a:bodyPr/>
        <a:lstStyle/>
        <a:p>
          <a:pPr rtl="0"/>
          <a:r>
            <a:rPr lang="en-US" sz="1400" dirty="0" smtClean="0">
              <a:solidFill>
                <a:schemeClr val="tx2"/>
              </a:solidFill>
              <a:latin typeface="Arial"/>
              <a:cs typeface="Arial"/>
            </a:rPr>
            <a:t>  Civil society</a:t>
          </a:r>
          <a:endParaRPr lang="en-US" sz="1400" dirty="0">
            <a:solidFill>
              <a:schemeClr val="tx2"/>
            </a:solidFill>
            <a:latin typeface="Arial"/>
            <a:cs typeface="Arial"/>
          </a:endParaRPr>
        </a:p>
      </dgm:t>
    </dgm:pt>
    <dgm:pt modelId="{BE2C5C40-9FE0-4CAA-B389-C71C62A71B39}" type="parTrans" cxnId="{E03FAAE7-C5B5-4FE6-AFAF-62019EEFAF89}">
      <dgm:prSet/>
      <dgm:spPr/>
      <dgm:t>
        <a:bodyPr/>
        <a:lstStyle/>
        <a:p>
          <a:endParaRPr lang="en-US"/>
        </a:p>
      </dgm:t>
    </dgm:pt>
    <dgm:pt modelId="{52AA1E9C-91A1-4F3B-9ED9-263CCECD8F18}" type="sibTrans" cxnId="{E03FAAE7-C5B5-4FE6-AFAF-62019EEFAF89}">
      <dgm:prSet/>
      <dgm:spPr/>
      <dgm:t>
        <a:bodyPr/>
        <a:lstStyle/>
        <a:p>
          <a:endParaRPr lang="en-US"/>
        </a:p>
      </dgm:t>
    </dgm:pt>
    <dgm:pt modelId="{419871D6-077A-4427-9293-D35B8E4025CD}">
      <dgm:prSet custT="1"/>
      <dgm:spPr>
        <a:ln>
          <a:solidFill>
            <a:srgbClr val="92D050"/>
          </a:solidFill>
        </a:ln>
      </dgm:spPr>
      <dgm:t>
        <a:bodyPr/>
        <a:lstStyle/>
        <a:p>
          <a:pPr rtl="0"/>
          <a:r>
            <a:rPr lang="en-US" sz="1400" dirty="0" smtClean="0">
              <a:solidFill>
                <a:schemeClr val="tx2"/>
              </a:solidFill>
              <a:latin typeface="Arial"/>
              <a:cs typeface="Arial"/>
            </a:rPr>
            <a:t>  Others engaged in clean energy</a:t>
          </a:r>
          <a:endParaRPr lang="en-US" sz="1400" dirty="0">
            <a:solidFill>
              <a:schemeClr val="tx2"/>
            </a:solidFill>
            <a:latin typeface="Arial"/>
            <a:cs typeface="Arial"/>
          </a:endParaRPr>
        </a:p>
      </dgm:t>
    </dgm:pt>
    <dgm:pt modelId="{E60A120D-63B8-4E0D-8908-0EE722E26FE1}" type="parTrans" cxnId="{E2C5F00F-C6C3-45C3-BF79-1542F078F7A4}">
      <dgm:prSet/>
      <dgm:spPr/>
      <dgm:t>
        <a:bodyPr/>
        <a:lstStyle/>
        <a:p>
          <a:endParaRPr lang="en-US"/>
        </a:p>
      </dgm:t>
    </dgm:pt>
    <dgm:pt modelId="{13B25DC9-0320-4D9F-8473-3266A5389578}" type="sibTrans" cxnId="{E2C5F00F-C6C3-45C3-BF79-1542F078F7A4}">
      <dgm:prSet/>
      <dgm:spPr/>
      <dgm:t>
        <a:bodyPr/>
        <a:lstStyle/>
        <a:p>
          <a:endParaRPr lang="en-US"/>
        </a:p>
      </dgm:t>
    </dgm:pt>
    <dgm:pt modelId="{CF80BDAF-8959-4F28-AEB1-AE1063B650BA}">
      <dgm:prSet custT="1"/>
      <dgm:spPr>
        <a:ln>
          <a:solidFill>
            <a:srgbClr val="92D050"/>
          </a:solidFill>
        </a:ln>
      </dgm:spPr>
      <dgm:t>
        <a:bodyPr/>
        <a:lstStyle/>
        <a:p>
          <a:pPr rtl="0"/>
          <a:endParaRPr lang="en-US" sz="1400" dirty="0">
            <a:solidFill>
              <a:schemeClr val="tx2"/>
            </a:solidFill>
            <a:latin typeface="Arial"/>
            <a:cs typeface="Arial"/>
          </a:endParaRPr>
        </a:p>
      </dgm:t>
    </dgm:pt>
    <dgm:pt modelId="{10DE60BA-53B2-4470-ACD5-B0E03938A4EC}" type="parTrans" cxnId="{36FE7DDC-9D33-4E3C-B601-18F071171B5F}">
      <dgm:prSet/>
      <dgm:spPr/>
      <dgm:t>
        <a:bodyPr/>
        <a:lstStyle/>
        <a:p>
          <a:endParaRPr lang="en-US"/>
        </a:p>
      </dgm:t>
    </dgm:pt>
    <dgm:pt modelId="{1EB7543F-A40E-43D6-A2F4-3A2A705738AA}" type="sibTrans" cxnId="{36FE7DDC-9D33-4E3C-B601-18F071171B5F}">
      <dgm:prSet/>
      <dgm:spPr/>
      <dgm:t>
        <a:bodyPr/>
        <a:lstStyle/>
        <a:p>
          <a:endParaRPr lang="en-US"/>
        </a:p>
      </dgm:t>
    </dgm:pt>
    <dgm:pt modelId="{AF11EEE7-324D-4BD3-9FC6-EB7B89D4FC10}">
      <dgm:prSet custT="1"/>
      <dgm:spPr>
        <a:ln>
          <a:solidFill>
            <a:srgbClr val="92D050"/>
          </a:solidFill>
        </a:ln>
      </dgm:spPr>
      <dgm:t>
        <a:bodyPr/>
        <a:lstStyle/>
        <a:p>
          <a:pPr rtl="0"/>
          <a:r>
            <a:rPr lang="en-US" sz="1400" dirty="0" smtClean="0">
              <a:solidFill>
                <a:schemeClr val="tx2"/>
              </a:solidFill>
              <a:latin typeface="Arial"/>
              <a:cs typeface="Arial"/>
            </a:rPr>
            <a:t>  Energy entrepreneurs and investors</a:t>
          </a:r>
          <a:endParaRPr lang="en-US" sz="1400" dirty="0">
            <a:solidFill>
              <a:schemeClr val="tx2"/>
            </a:solidFill>
            <a:latin typeface="Arial"/>
            <a:cs typeface="Arial"/>
          </a:endParaRPr>
        </a:p>
      </dgm:t>
    </dgm:pt>
    <dgm:pt modelId="{BC100A13-98D6-4183-9872-144BAB1423C1}" type="parTrans" cxnId="{904156DA-5BA4-4575-B1C3-FA659D9464E3}">
      <dgm:prSet/>
      <dgm:spPr/>
      <dgm:t>
        <a:bodyPr/>
        <a:lstStyle/>
        <a:p>
          <a:endParaRPr lang="en-US"/>
        </a:p>
      </dgm:t>
    </dgm:pt>
    <dgm:pt modelId="{82023AB0-385B-46D6-A07A-2D13A37E6AD0}" type="sibTrans" cxnId="{904156DA-5BA4-4575-B1C3-FA659D9464E3}">
      <dgm:prSet/>
      <dgm:spPr/>
      <dgm:t>
        <a:bodyPr/>
        <a:lstStyle/>
        <a:p>
          <a:endParaRPr lang="en-US"/>
        </a:p>
      </dgm:t>
    </dgm:pt>
    <dgm:pt modelId="{D877E80C-493E-4FE1-96EE-3F7B52A482FD}">
      <dgm:prSet custT="1"/>
      <dgm:spPr>
        <a:ln>
          <a:solidFill>
            <a:srgbClr val="92D050"/>
          </a:solidFill>
        </a:ln>
      </dgm:spPr>
      <dgm:t>
        <a:bodyPr/>
        <a:lstStyle/>
        <a:p>
          <a:pPr rtl="0"/>
          <a:r>
            <a:rPr lang="en-US" sz="1400" dirty="0" smtClean="0">
              <a:solidFill>
                <a:schemeClr val="tx2"/>
              </a:solidFill>
              <a:latin typeface="Arial"/>
              <a:cs typeface="Arial"/>
            </a:rPr>
            <a:t>  Non Governmental Organizations</a:t>
          </a:r>
          <a:endParaRPr lang="en-US" sz="1400" dirty="0">
            <a:solidFill>
              <a:schemeClr val="tx2"/>
            </a:solidFill>
            <a:latin typeface="Arial"/>
            <a:cs typeface="Arial"/>
          </a:endParaRPr>
        </a:p>
      </dgm:t>
    </dgm:pt>
    <dgm:pt modelId="{32441C17-95F5-48E0-B8DC-2B67551DDB75}" type="parTrans" cxnId="{8CAA986A-1402-4333-95CE-EF0AD60EC96E}">
      <dgm:prSet/>
      <dgm:spPr/>
      <dgm:t>
        <a:bodyPr/>
        <a:lstStyle/>
        <a:p>
          <a:endParaRPr lang="en-US"/>
        </a:p>
      </dgm:t>
    </dgm:pt>
    <dgm:pt modelId="{6EA6EC82-498E-4489-9F44-06F090E32C9D}" type="sibTrans" cxnId="{8CAA986A-1402-4333-95CE-EF0AD60EC96E}">
      <dgm:prSet/>
      <dgm:spPr/>
      <dgm:t>
        <a:bodyPr/>
        <a:lstStyle/>
        <a:p>
          <a:endParaRPr lang="en-US"/>
        </a:p>
      </dgm:t>
    </dgm:pt>
    <dgm:pt modelId="{32D8774B-5BE5-4DC2-9DAD-5D040035A8C1}" type="pres">
      <dgm:prSet presAssocID="{62636E28-56EE-4A14-AA85-B1A192E9FFA2}" presName="linear" presStyleCnt="0">
        <dgm:presLayoutVars>
          <dgm:dir/>
          <dgm:animLvl val="lvl"/>
          <dgm:resizeHandles val="exact"/>
        </dgm:presLayoutVars>
      </dgm:prSet>
      <dgm:spPr/>
      <dgm:t>
        <a:bodyPr/>
        <a:lstStyle/>
        <a:p>
          <a:endParaRPr lang="en-US"/>
        </a:p>
      </dgm:t>
    </dgm:pt>
    <dgm:pt modelId="{BDF0C5FF-CEC9-401D-81F6-940BAC38295F}" type="pres">
      <dgm:prSet presAssocID="{2976D2D5-91E5-4BDF-9E0D-C1BDDBE2BF5F}" presName="parentLin" presStyleCnt="0"/>
      <dgm:spPr/>
    </dgm:pt>
    <dgm:pt modelId="{833466A8-7351-4839-B685-3AD39B602116}" type="pres">
      <dgm:prSet presAssocID="{2976D2D5-91E5-4BDF-9E0D-C1BDDBE2BF5F}" presName="parentLeftMargin" presStyleLbl="node1" presStyleIdx="0" presStyleCnt="2"/>
      <dgm:spPr/>
      <dgm:t>
        <a:bodyPr/>
        <a:lstStyle/>
        <a:p>
          <a:endParaRPr lang="en-US"/>
        </a:p>
      </dgm:t>
    </dgm:pt>
    <dgm:pt modelId="{B89F372F-7390-4B54-A1D0-8641CD9C35D2}" type="pres">
      <dgm:prSet presAssocID="{2976D2D5-91E5-4BDF-9E0D-C1BDDBE2BF5F}" presName="parentText" presStyleLbl="node1" presStyleIdx="0" presStyleCnt="2" custScaleX="52247">
        <dgm:presLayoutVars>
          <dgm:chMax val="0"/>
          <dgm:bulletEnabled val="1"/>
        </dgm:presLayoutVars>
      </dgm:prSet>
      <dgm:spPr/>
      <dgm:t>
        <a:bodyPr/>
        <a:lstStyle/>
        <a:p>
          <a:endParaRPr lang="en-US"/>
        </a:p>
      </dgm:t>
    </dgm:pt>
    <dgm:pt modelId="{A9A0EF92-B002-4149-A878-A3A4EED3F4AA}" type="pres">
      <dgm:prSet presAssocID="{2976D2D5-91E5-4BDF-9E0D-C1BDDBE2BF5F}" presName="negativeSpace" presStyleCnt="0"/>
      <dgm:spPr/>
    </dgm:pt>
    <dgm:pt modelId="{44AA6BC0-6211-4A98-9EE6-33BEC82DD064}" type="pres">
      <dgm:prSet presAssocID="{2976D2D5-91E5-4BDF-9E0D-C1BDDBE2BF5F}" presName="childText" presStyleLbl="conFgAcc1" presStyleIdx="0" presStyleCnt="2" custScaleY="113774">
        <dgm:presLayoutVars>
          <dgm:bulletEnabled val="1"/>
        </dgm:presLayoutVars>
      </dgm:prSet>
      <dgm:spPr/>
      <dgm:t>
        <a:bodyPr/>
        <a:lstStyle/>
        <a:p>
          <a:endParaRPr lang="en-US"/>
        </a:p>
      </dgm:t>
    </dgm:pt>
    <dgm:pt modelId="{E1804A9C-43C0-4B6B-946C-CCDBC0742C86}" type="pres">
      <dgm:prSet presAssocID="{FBB475F0-30F7-45A5-9210-760EC4772205}" presName="spaceBetweenRectangles" presStyleCnt="0"/>
      <dgm:spPr/>
    </dgm:pt>
    <dgm:pt modelId="{CCE9C25A-8156-4EF5-8D7B-5414F0CE4CBD}" type="pres">
      <dgm:prSet presAssocID="{3AE602F8-8163-4FAC-8F97-559669CA9C79}" presName="parentLin" presStyleCnt="0"/>
      <dgm:spPr/>
    </dgm:pt>
    <dgm:pt modelId="{7C10EB2E-1045-4C80-95F6-8C35556158C4}" type="pres">
      <dgm:prSet presAssocID="{3AE602F8-8163-4FAC-8F97-559669CA9C79}" presName="parentLeftMargin" presStyleLbl="node1" presStyleIdx="0" presStyleCnt="2"/>
      <dgm:spPr/>
      <dgm:t>
        <a:bodyPr/>
        <a:lstStyle/>
        <a:p>
          <a:endParaRPr lang="en-US"/>
        </a:p>
      </dgm:t>
    </dgm:pt>
    <dgm:pt modelId="{32398CCB-AE28-4330-8363-20C55EA046AD}" type="pres">
      <dgm:prSet presAssocID="{3AE602F8-8163-4FAC-8F97-559669CA9C79}" presName="parentText" presStyleLbl="node1" presStyleIdx="1" presStyleCnt="2" custScaleX="53163" custLinFactNeighborX="-2646" custLinFactNeighborY="10416">
        <dgm:presLayoutVars>
          <dgm:chMax val="0"/>
          <dgm:bulletEnabled val="1"/>
        </dgm:presLayoutVars>
      </dgm:prSet>
      <dgm:spPr/>
      <dgm:t>
        <a:bodyPr/>
        <a:lstStyle/>
        <a:p>
          <a:endParaRPr lang="en-US"/>
        </a:p>
      </dgm:t>
    </dgm:pt>
    <dgm:pt modelId="{3ABEBB46-A0DD-4AA1-A284-BB6F56BD556E}" type="pres">
      <dgm:prSet presAssocID="{3AE602F8-8163-4FAC-8F97-559669CA9C79}" presName="negativeSpace" presStyleCnt="0"/>
      <dgm:spPr/>
    </dgm:pt>
    <dgm:pt modelId="{06DDF61C-19EB-48F2-86E2-A24D66F962D5}" type="pres">
      <dgm:prSet presAssocID="{3AE602F8-8163-4FAC-8F97-559669CA9C79}" presName="childText" presStyleLbl="conFgAcc1" presStyleIdx="1" presStyleCnt="2" custScaleX="59694" custLinFactNeighborY="5950">
        <dgm:presLayoutVars>
          <dgm:bulletEnabled val="1"/>
        </dgm:presLayoutVars>
      </dgm:prSet>
      <dgm:spPr/>
      <dgm:t>
        <a:bodyPr/>
        <a:lstStyle/>
        <a:p>
          <a:endParaRPr lang="en-US"/>
        </a:p>
      </dgm:t>
    </dgm:pt>
  </dgm:ptLst>
  <dgm:cxnLst>
    <dgm:cxn modelId="{BD227752-04AA-427C-9A24-F87AEBB58BA2}" type="presOf" srcId="{3AE602F8-8163-4FAC-8F97-559669CA9C79}" destId="{7C10EB2E-1045-4C80-95F6-8C35556158C4}" srcOrd="0" destOrd="0" presId="urn:microsoft.com/office/officeart/2005/8/layout/list1"/>
    <dgm:cxn modelId="{31B331C7-7E32-4F31-BD1A-B4172892D03E}" srcId="{3AE602F8-8163-4FAC-8F97-559669CA9C79}" destId="{C26FBA5A-1F31-445D-9492-F51CBEF1C17C}" srcOrd="0" destOrd="0" parTransId="{2E7AFFA3-D427-4421-810D-CDA83AE3A0FF}" sibTransId="{A1EBD953-7782-4467-BF92-99D9F9C8D8C9}"/>
    <dgm:cxn modelId="{8CAA986A-1402-4333-95CE-EF0AD60EC96E}" srcId="{FB7B76E9-4339-408F-92D6-014B5905168B}" destId="{D877E80C-493E-4FE1-96EE-3F7B52A482FD}" srcOrd="2" destOrd="0" parTransId="{32441C17-95F5-48E0-B8DC-2B67551DDB75}" sibTransId="{6EA6EC82-498E-4489-9F44-06F090E32C9D}"/>
    <dgm:cxn modelId="{C7E406EC-5D89-4911-AABF-A23CBD8B6A8D}" srcId="{C26FBA5A-1F31-445D-9492-F51CBEF1C17C}" destId="{4657EF93-18CA-4100-9285-1A06094C29CD}" srcOrd="0" destOrd="0" parTransId="{8B947C1B-604A-47FF-B810-FBA788C2A89C}" sibTransId="{36DF7ABB-6136-433C-B209-2B2B9034A5BD}"/>
    <dgm:cxn modelId="{11384E2F-EF4C-4A13-BA2C-AC9147CBD44A}" srcId="{2976D2D5-91E5-4BDF-9E0D-C1BDDBE2BF5F}" destId="{D226C029-46DB-4FB5-BF81-FF828AC73DBD}" srcOrd="0" destOrd="0" parTransId="{8EE030EE-8558-461A-9EE9-71E2CB30D623}" sibTransId="{4EF297C0-980A-48F8-99A5-7795C160249C}"/>
    <dgm:cxn modelId="{8FFAB175-17CB-4B06-87B4-46A9BA34A080}" type="presOf" srcId="{4657EF93-18CA-4100-9285-1A06094C29CD}" destId="{06DDF61C-19EB-48F2-86E2-A24D66F962D5}" srcOrd="0" destOrd="1" presId="urn:microsoft.com/office/officeart/2005/8/layout/list1"/>
    <dgm:cxn modelId="{F55F7A0D-A025-4660-B6DC-57D3C32BC262}" srcId="{2976D2D5-91E5-4BDF-9E0D-C1BDDBE2BF5F}" destId="{99DC4B60-277F-48DC-B3F8-D390C71135E9}" srcOrd="2" destOrd="0" parTransId="{30C12F8B-437B-4279-999B-F2FCE06520C8}" sibTransId="{51C6FAF3-F2C6-494B-90E4-EE0F0B64B5FA}"/>
    <dgm:cxn modelId="{691AB2B6-CA70-430F-8953-3648DA712862}" type="presOf" srcId="{FB7B76E9-4339-408F-92D6-014B5905168B}" destId="{06DDF61C-19EB-48F2-86E2-A24D66F962D5}" srcOrd="0" destOrd="4" presId="urn:microsoft.com/office/officeart/2005/8/layout/list1"/>
    <dgm:cxn modelId="{6881B0A2-2F29-4D26-928B-0EB6BECDD39E}" srcId="{62636E28-56EE-4A14-AA85-B1A192E9FFA2}" destId="{2976D2D5-91E5-4BDF-9E0D-C1BDDBE2BF5F}" srcOrd="0" destOrd="0" parTransId="{86AF6437-836B-4F32-B064-085390DBB5A1}" sibTransId="{FBB475F0-30F7-45A5-9210-760EC4772205}"/>
    <dgm:cxn modelId="{7D90DF4B-169B-476D-A6B2-9C0825071556}" type="presOf" srcId="{FEE6A4A6-77B9-4D8E-9897-2F9788A6D85A}" destId="{44AA6BC0-6211-4A98-9EE6-33BEC82DD064}" srcOrd="0" destOrd="1" presId="urn:microsoft.com/office/officeart/2005/8/layout/list1"/>
    <dgm:cxn modelId="{92D70543-E088-4A8D-96A1-BE1E8DF8E790}" type="presOf" srcId="{62636E28-56EE-4A14-AA85-B1A192E9FFA2}" destId="{32D8774B-5BE5-4DC2-9DAD-5D040035A8C1}" srcOrd="0" destOrd="0" presId="urn:microsoft.com/office/officeart/2005/8/layout/list1"/>
    <dgm:cxn modelId="{601C0461-2A2D-435D-885F-1ABD70F443FC}" srcId="{2976D2D5-91E5-4BDF-9E0D-C1BDDBE2BF5F}" destId="{D7CD26FB-FD06-425D-A408-8849ECFB26C3}" srcOrd="3" destOrd="0" parTransId="{08F31083-9285-4FC0-8F01-D184DBCD8049}" sibTransId="{0BE08B6E-9D80-455A-853D-7A829345C11D}"/>
    <dgm:cxn modelId="{B466A099-A0F7-4183-9324-EF174DDD7199}" type="presOf" srcId="{D226C029-46DB-4FB5-BF81-FF828AC73DBD}" destId="{44AA6BC0-6211-4A98-9EE6-33BEC82DD064}" srcOrd="0" destOrd="0" presId="urn:microsoft.com/office/officeart/2005/8/layout/list1"/>
    <dgm:cxn modelId="{B3C08A25-1606-4F5A-90CC-74A716F7DAD3}" srcId="{FB7B76E9-4339-408F-92D6-014B5905168B}" destId="{1E977025-EAC0-488B-8336-5EA8CE7DD4B5}" srcOrd="0" destOrd="0" parTransId="{9C43559F-AB7F-4D25-B1BA-5D9C3D5675B7}" sibTransId="{7E23217C-7278-4D6F-9243-562D53AFD882}"/>
    <dgm:cxn modelId="{23C88965-D71E-4DD4-B588-11138FA43EE5}" type="presOf" srcId="{EB6E012D-B37E-4B01-BCC7-1D2439435383}" destId="{06DDF61C-19EB-48F2-86E2-A24D66F962D5}" srcOrd="0" destOrd="2" presId="urn:microsoft.com/office/officeart/2005/8/layout/list1"/>
    <dgm:cxn modelId="{4D12C831-6CD4-4F02-B7C6-4B3118A845DB}" type="presOf" srcId="{2976D2D5-91E5-4BDF-9E0D-C1BDDBE2BF5F}" destId="{833466A8-7351-4839-B685-3AD39B602116}" srcOrd="0" destOrd="0" presId="urn:microsoft.com/office/officeart/2005/8/layout/list1"/>
    <dgm:cxn modelId="{845C1C3A-B061-422F-B378-30EA1D3EA1E3}" type="presOf" srcId="{2976D2D5-91E5-4BDF-9E0D-C1BDDBE2BF5F}" destId="{B89F372F-7390-4B54-A1D0-8641CD9C35D2}" srcOrd="1" destOrd="0" presId="urn:microsoft.com/office/officeart/2005/8/layout/list1"/>
    <dgm:cxn modelId="{1256545B-E1B2-4D46-B953-74B9B39A6E4E}" srcId="{62636E28-56EE-4A14-AA85-B1A192E9FFA2}" destId="{3AE602F8-8163-4FAC-8F97-559669CA9C79}" srcOrd="1" destOrd="0" parTransId="{CBE17228-086A-44F2-9422-4AC00B7E6C08}" sibTransId="{DA71F3B5-C819-4F56-BF93-8014DDBA48A7}"/>
    <dgm:cxn modelId="{E2C5F00F-C6C3-45C3-BF79-1542F078F7A4}" srcId="{FB7B76E9-4339-408F-92D6-014B5905168B}" destId="{419871D6-077A-4427-9293-D35B8E4025CD}" srcOrd="4" destOrd="0" parTransId="{E60A120D-63B8-4E0D-8908-0EE722E26FE1}" sibTransId="{13B25DC9-0320-4D9F-8473-3266A5389578}"/>
    <dgm:cxn modelId="{904156DA-5BA4-4575-B1C3-FA659D9464E3}" srcId="{FB7B76E9-4339-408F-92D6-014B5905168B}" destId="{AF11EEE7-324D-4BD3-9FC6-EB7B89D4FC10}" srcOrd="1" destOrd="0" parTransId="{BC100A13-98D6-4183-9872-144BAB1423C1}" sibTransId="{82023AB0-385B-46D6-A07A-2D13A37E6AD0}"/>
    <dgm:cxn modelId="{6BFB1FC5-8332-4202-8B5F-7902C444EC50}" type="presOf" srcId="{285F0683-A259-44E4-89AD-07061DAD0D15}" destId="{06DDF61C-19EB-48F2-86E2-A24D66F962D5}" srcOrd="0" destOrd="8" presId="urn:microsoft.com/office/officeart/2005/8/layout/list1"/>
    <dgm:cxn modelId="{727CC777-8827-40A2-9087-DF634D3214BC}" type="presOf" srcId="{AF11EEE7-324D-4BD3-9FC6-EB7B89D4FC10}" destId="{06DDF61C-19EB-48F2-86E2-A24D66F962D5}" srcOrd="0" destOrd="6" presId="urn:microsoft.com/office/officeart/2005/8/layout/list1"/>
    <dgm:cxn modelId="{36FE7DDC-9D33-4E3C-B601-18F071171B5F}" srcId="{3AE602F8-8163-4FAC-8F97-559669CA9C79}" destId="{CF80BDAF-8959-4F28-AEB1-AE1063B650BA}" srcOrd="1" destOrd="0" parTransId="{10DE60BA-53B2-4470-ACD5-B0E03938A4EC}" sibTransId="{1EB7543F-A40E-43D6-A2F4-3A2A705738AA}"/>
    <dgm:cxn modelId="{B1CFAC55-19C4-4906-9152-CF47126F734B}" srcId="{2976D2D5-91E5-4BDF-9E0D-C1BDDBE2BF5F}" destId="{FEE6A4A6-77B9-4D8E-9897-2F9788A6D85A}" srcOrd="1" destOrd="0" parTransId="{1254AF88-A061-4C26-8596-FF1520E75A0D}" sibTransId="{D8181737-A2AA-433C-8B83-4EC9D4752FFA}"/>
    <dgm:cxn modelId="{2B48D0B8-8507-40E5-BAF3-EB3A69B17202}" srcId="{3AE602F8-8163-4FAC-8F97-559669CA9C79}" destId="{FB7B76E9-4339-408F-92D6-014B5905168B}" srcOrd="2" destOrd="0" parTransId="{4D6A7305-777D-4267-B058-3ECCF180D021}" sibTransId="{FE601641-33D8-4275-B841-C7D2DA039A97}"/>
    <dgm:cxn modelId="{A8C3437A-0573-4217-9035-0FC57D7C79B6}" type="presOf" srcId="{99DC4B60-277F-48DC-B3F8-D390C71135E9}" destId="{44AA6BC0-6211-4A98-9EE6-33BEC82DD064}" srcOrd="0" destOrd="2" presId="urn:microsoft.com/office/officeart/2005/8/layout/list1"/>
    <dgm:cxn modelId="{C718C395-95EA-4257-9789-A1D0AA90512C}" type="presOf" srcId="{3AE602F8-8163-4FAC-8F97-559669CA9C79}" destId="{32398CCB-AE28-4330-8363-20C55EA046AD}" srcOrd="1" destOrd="0" presId="urn:microsoft.com/office/officeart/2005/8/layout/list1"/>
    <dgm:cxn modelId="{05C29A59-B69C-49C9-91FC-5606231BA9DB}" type="presOf" srcId="{1E977025-EAC0-488B-8336-5EA8CE7DD4B5}" destId="{06DDF61C-19EB-48F2-86E2-A24D66F962D5}" srcOrd="0" destOrd="5" presId="urn:microsoft.com/office/officeart/2005/8/layout/list1"/>
    <dgm:cxn modelId="{9B07563A-1E4B-41D2-967D-0BB1235B6B34}" type="presOf" srcId="{D7CD26FB-FD06-425D-A408-8849ECFB26C3}" destId="{44AA6BC0-6211-4A98-9EE6-33BEC82DD064}" srcOrd="0" destOrd="3" presId="urn:microsoft.com/office/officeart/2005/8/layout/list1"/>
    <dgm:cxn modelId="{E03FAAE7-C5B5-4FE6-AFAF-62019EEFAF89}" srcId="{FB7B76E9-4339-408F-92D6-014B5905168B}" destId="{285F0683-A259-44E4-89AD-07061DAD0D15}" srcOrd="3" destOrd="0" parTransId="{BE2C5C40-9FE0-4CAA-B389-C71C62A71B39}" sibTransId="{52AA1E9C-91A1-4F3B-9ED9-263CCECD8F18}"/>
    <dgm:cxn modelId="{43D7CDCD-E594-4675-BFAF-662E443F324F}" type="presOf" srcId="{C26FBA5A-1F31-445D-9492-F51CBEF1C17C}" destId="{06DDF61C-19EB-48F2-86E2-A24D66F962D5}" srcOrd="0" destOrd="0" presId="urn:microsoft.com/office/officeart/2005/8/layout/list1"/>
    <dgm:cxn modelId="{1D37C68A-43B4-47B1-8AF1-D59010219E03}" type="presOf" srcId="{D877E80C-493E-4FE1-96EE-3F7B52A482FD}" destId="{06DDF61C-19EB-48F2-86E2-A24D66F962D5}" srcOrd="0" destOrd="7" presId="urn:microsoft.com/office/officeart/2005/8/layout/list1"/>
    <dgm:cxn modelId="{D9631E15-0581-42BE-8E91-E267F93FC65F}" srcId="{C26FBA5A-1F31-445D-9492-F51CBEF1C17C}" destId="{EB6E012D-B37E-4B01-BCC7-1D2439435383}" srcOrd="1" destOrd="0" parTransId="{68398537-8D7F-441E-83A1-46974D41AD9D}" sibTransId="{D3A84840-AB32-4DDB-A174-0A6A39C56497}"/>
    <dgm:cxn modelId="{63392EC8-6FB8-4A48-83DC-7B524DB385ED}" type="presOf" srcId="{419871D6-077A-4427-9293-D35B8E4025CD}" destId="{06DDF61C-19EB-48F2-86E2-A24D66F962D5}" srcOrd="0" destOrd="9" presId="urn:microsoft.com/office/officeart/2005/8/layout/list1"/>
    <dgm:cxn modelId="{CDF25E19-B596-426B-BAAA-587AD38FFC0E}" type="presOf" srcId="{CF80BDAF-8959-4F28-AEB1-AE1063B650BA}" destId="{06DDF61C-19EB-48F2-86E2-A24D66F962D5}" srcOrd="0" destOrd="3" presId="urn:microsoft.com/office/officeart/2005/8/layout/list1"/>
    <dgm:cxn modelId="{D9BC9BF9-2519-4F38-A22A-59B21A0A5866}" type="presParOf" srcId="{32D8774B-5BE5-4DC2-9DAD-5D040035A8C1}" destId="{BDF0C5FF-CEC9-401D-81F6-940BAC38295F}" srcOrd="0" destOrd="0" presId="urn:microsoft.com/office/officeart/2005/8/layout/list1"/>
    <dgm:cxn modelId="{7B8E4D4B-3AC4-4110-BBE2-AE66BB9D52F5}" type="presParOf" srcId="{BDF0C5FF-CEC9-401D-81F6-940BAC38295F}" destId="{833466A8-7351-4839-B685-3AD39B602116}" srcOrd="0" destOrd="0" presId="urn:microsoft.com/office/officeart/2005/8/layout/list1"/>
    <dgm:cxn modelId="{3FE1C07D-C83A-4BC8-ADFD-51B6C6A01CD1}" type="presParOf" srcId="{BDF0C5FF-CEC9-401D-81F6-940BAC38295F}" destId="{B89F372F-7390-4B54-A1D0-8641CD9C35D2}" srcOrd="1" destOrd="0" presId="urn:microsoft.com/office/officeart/2005/8/layout/list1"/>
    <dgm:cxn modelId="{C6D3CD34-CE9D-415A-83D1-00B968B27705}" type="presParOf" srcId="{32D8774B-5BE5-4DC2-9DAD-5D040035A8C1}" destId="{A9A0EF92-B002-4149-A878-A3A4EED3F4AA}" srcOrd="1" destOrd="0" presId="urn:microsoft.com/office/officeart/2005/8/layout/list1"/>
    <dgm:cxn modelId="{047F8C4B-7A54-4F7E-A824-D6928D2C6577}" type="presParOf" srcId="{32D8774B-5BE5-4DC2-9DAD-5D040035A8C1}" destId="{44AA6BC0-6211-4A98-9EE6-33BEC82DD064}" srcOrd="2" destOrd="0" presId="urn:microsoft.com/office/officeart/2005/8/layout/list1"/>
    <dgm:cxn modelId="{A92EAE42-8E26-4DBE-B66C-F869046723B3}" type="presParOf" srcId="{32D8774B-5BE5-4DC2-9DAD-5D040035A8C1}" destId="{E1804A9C-43C0-4B6B-946C-CCDBC0742C86}" srcOrd="3" destOrd="0" presId="urn:microsoft.com/office/officeart/2005/8/layout/list1"/>
    <dgm:cxn modelId="{48BBF36C-4847-49C9-9CF9-09CF62A00BFD}" type="presParOf" srcId="{32D8774B-5BE5-4DC2-9DAD-5D040035A8C1}" destId="{CCE9C25A-8156-4EF5-8D7B-5414F0CE4CBD}" srcOrd="4" destOrd="0" presId="urn:microsoft.com/office/officeart/2005/8/layout/list1"/>
    <dgm:cxn modelId="{947F8DFE-95D6-4BF7-A54E-7EB04005ABD2}" type="presParOf" srcId="{CCE9C25A-8156-4EF5-8D7B-5414F0CE4CBD}" destId="{7C10EB2E-1045-4C80-95F6-8C35556158C4}" srcOrd="0" destOrd="0" presId="urn:microsoft.com/office/officeart/2005/8/layout/list1"/>
    <dgm:cxn modelId="{96103F91-76F5-4E1B-B3D1-0F170B4F3D70}" type="presParOf" srcId="{CCE9C25A-8156-4EF5-8D7B-5414F0CE4CBD}" destId="{32398CCB-AE28-4330-8363-20C55EA046AD}" srcOrd="1" destOrd="0" presId="urn:microsoft.com/office/officeart/2005/8/layout/list1"/>
    <dgm:cxn modelId="{077280D6-C588-4F14-8AE6-5AF694CA12BD}" type="presParOf" srcId="{32D8774B-5BE5-4DC2-9DAD-5D040035A8C1}" destId="{3ABEBB46-A0DD-4AA1-A284-BB6F56BD556E}" srcOrd="5" destOrd="0" presId="urn:microsoft.com/office/officeart/2005/8/layout/list1"/>
    <dgm:cxn modelId="{68F5FD16-AC82-4C31-816C-BCDF38ED291D}" type="presParOf" srcId="{32D8774B-5BE5-4DC2-9DAD-5D040035A8C1}" destId="{06DDF61C-19EB-48F2-86E2-A24D66F962D5}" srcOrd="6"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6BC0-6211-4A98-9EE6-33BEC82DD064}">
      <dsp:nvSpPr>
        <dsp:cNvPr id="0" name=""/>
        <dsp:cNvSpPr/>
      </dsp:nvSpPr>
      <dsp:spPr>
        <a:xfrm>
          <a:off x="0" y="199911"/>
          <a:ext cx="8353587" cy="1684424"/>
        </a:xfrm>
        <a:prstGeom prst="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48331" tIns="208280" rIns="648331"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tx2"/>
              </a:solidFill>
              <a:latin typeface="Arial"/>
              <a:cs typeface="Arial"/>
            </a:rPr>
            <a:t>Serve as a first-stop clearinghouse of clean energy policy resources.</a:t>
          </a:r>
          <a:endParaRPr lang="en-US" sz="1600" kern="1200" dirty="0">
            <a:solidFill>
              <a:schemeClr val="tx2"/>
            </a:solidFill>
            <a:latin typeface="Arial"/>
            <a:cs typeface="Arial"/>
          </a:endParaRPr>
        </a:p>
        <a:p>
          <a:pPr marL="171450" lvl="1" indent="-171450" algn="l" defTabSz="711200" rtl="0">
            <a:lnSpc>
              <a:spcPct val="90000"/>
            </a:lnSpc>
            <a:spcBef>
              <a:spcPct val="0"/>
            </a:spcBef>
            <a:spcAft>
              <a:spcPct val="15000"/>
            </a:spcAft>
            <a:buChar char="••"/>
          </a:pPr>
          <a:r>
            <a:rPr lang="en-US" sz="1600" kern="1200" dirty="0" smtClean="0">
              <a:solidFill>
                <a:schemeClr val="tx2"/>
              </a:solidFill>
              <a:latin typeface="Arial"/>
              <a:cs typeface="Arial"/>
            </a:rPr>
            <a:t>Share policy best practices, data, and analysis tools across countries. </a:t>
          </a:r>
          <a:endParaRPr lang="en-US" sz="1600" kern="1200" dirty="0">
            <a:solidFill>
              <a:schemeClr val="tx2"/>
            </a:solidFill>
            <a:latin typeface="Arial"/>
            <a:cs typeface="Arial"/>
          </a:endParaRPr>
        </a:p>
        <a:p>
          <a:pPr marL="171450" lvl="1" indent="-171450" algn="l" defTabSz="711200" rtl="0">
            <a:lnSpc>
              <a:spcPct val="90000"/>
            </a:lnSpc>
            <a:spcBef>
              <a:spcPct val="0"/>
            </a:spcBef>
            <a:spcAft>
              <a:spcPct val="15000"/>
            </a:spcAft>
            <a:buChar char="••"/>
          </a:pPr>
          <a:r>
            <a:rPr lang="en-US" sz="1600" kern="1200" dirty="0" smtClean="0">
              <a:solidFill>
                <a:schemeClr val="tx2"/>
              </a:solidFill>
              <a:latin typeface="Arial"/>
              <a:cs typeface="Arial"/>
            </a:rPr>
            <a:t>Deliver dynamic services that will enable expert assistance, learning, and peer to peer sharing of experiences</a:t>
          </a:r>
          <a:endParaRPr lang="en-US" sz="1600" kern="1200" dirty="0">
            <a:solidFill>
              <a:schemeClr val="tx2"/>
            </a:solidFill>
            <a:latin typeface="Arial"/>
            <a:cs typeface="Arial"/>
          </a:endParaRPr>
        </a:p>
        <a:p>
          <a:pPr marL="171450" lvl="1" indent="-171450" algn="l" defTabSz="711200" rtl="0">
            <a:lnSpc>
              <a:spcPct val="90000"/>
            </a:lnSpc>
            <a:spcBef>
              <a:spcPct val="0"/>
            </a:spcBef>
            <a:spcAft>
              <a:spcPct val="15000"/>
            </a:spcAft>
            <a:buChar char="••"/>
          </a:pPr>
          <a:r>
            <a:rPr lang="en-US" sz="1600" kern="1200" dirty="0" smtClean="0">
              <a:solidFill>
                <a:schemeClr val="tx2"/>
              </a:solidFill>
              <a:latin typeface="Arial"/>
              <a:cs typeface="Arial"/>
            </a:rPr>
            <a:t>Foster dialogue on emerging policy issues and innovation across the globe.  </a:t>
          </a:r>
          <a:endParaRPr lang="en-US" sz="1600" kern="1200" dirty="0">
            <a:solidFill>
              <a:schemeClr val="tx2"/>
            </a:solidFill>
            <a:latin typeface="Arial"/>
            <a:cs typeface="Arial"/>
          </a:endParaRPr>
        </a:p>
      </dsp:txBody>
      <dsp:txXfrm>
        <a:off x="0" y="199911"/>
        <a:ext cx="8353587" cy="1684424"/>
      </dsp:txXfrm>
    </dsp:sp>
    <dsp:sp modelId="{B89F372F-7390-4B54-A1D0-8641CD9C35D2}">
      <dsp:nvSpPr>
        <dsp:cNvPr id="0" name=""/>
        <dsp:cNvSpPr/>
      </dsp:nvSpPr>
      <dsp:spPr>
        <a:xfrm>
          <a:off x="417679" y="52311"/>
          <a:ext cx="3055149" cy="2952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22" tIns="0" rIns="221022"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a:cs typeface="Arial"/>
            </a:rPr>
            <a:t>Goals</a:t>
          </a:r>
          <a:endParaRPr lang="en-US" sz="2000" kern="1200" dirty="0">
            <a:latin typeface="Arial"/>
            <a:cs typeface="Arial"/>
          </a:endParaRPr>
        </a:p>
      </dsp:txBody>
      <dsp:txXfrm>
        <a:off x="432089" y="66721"/>
        <a:ext cx="3026329" cy="266380"/>
      </dsp:txXfrm>
    </dsp:sp>
    <dsp:sp modelId="{06DDF61C-19EB-48F2-86E2-A24D66F962D5}">
      <dsp:nvSpPr>
        <dsp:cNvPr id="0" name=""/>
        <dsp:cNvSpPr/>
      </dsp:nvSpPr>
      <dsp:spPr>
        <a:xfrm>
          <a:off x="0" y="2094718"/>
          <a:ext cx="4986590" cy="2457000"/>
        </a:xfrm>
        <a:prstGeom prst="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48331" tIns="208280" rIns="648331"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Primary:</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Energy policy makers and advisors</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Analysts</a:t>
          </a:r>
          <a:endParaRPr lang="en-US" sz="1400" kern="1200" dirty="0">
            <a:solidFill>
              <a:schemeClr val="tx2"/>
            </a:solidFill>
            <a:latin typeface="Arial"/>
            <a:cs typeface="Arial"/>
          </a:endParaRPr>
        </a:p>
        <a:p>
          <a:pPr marL="114300" lvl="1" indent="-114300" algn="l" defTabSz="622300" rtl="0">
            <a:lnSpc>
              <a:spcPct val="90000"/>
            </a:lnSpc>
            <a:spcBef>
              <a:spcPct val="0"/>
            </a:spcBef>
            <a:spcAft>
              <a:spcPct val="15000"/>
            </a:spcAft>
            <a:buChar char="••"/>
          </a:pPr>
          <a:endParaRPr lang="en-US" sz="1400" kern="1200" dirty="0">
            <a:solidFill>
              <a:schemeClr val="tx2"/>
            </a:solidFill>
            <a:latin typeface="Arial"/>
            <a:cs typeface="Arial"/>
          </a:endParaRPr>
        </a:p>
        <a:p>
          <a:pPr marL="114300" lvl="1"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Secondary:</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Private sector companies,</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Energy entrepreneurs and investors</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Non Governmental Organizations</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Civil society</a:t>
          </a:r>
          <a:endParaRPr lang="en-US" sz="1400" kern="1200" dirty="0">
            <a:solidFill>
              <a:schemeClr val="tx2"/>
            </a:solidFill>
            <a:latin typeface="Arial"/>
            <a:cs typeface="Arial"/>
          </a:endParaRPr>
        </a:p>
        <a:p>
          <a:pPr marL="228600" lvl="2" indent="-114300" algn="l" defTabSz="622300" rtl="0">
            <a:lnSpc>
              <a:spcPct val="90000"/>
            </a:lnSpc>
            <a:spcBef>
              <a:spcPct val="0"/>
            </a:spcBef>
            <a:spcAft>
              <a:spcPct val="15000"/>
            </a:spcAft>
            <a:buChar char="••"/>
          </a:pPr>
          <a:r>
            <a:rPr lang="en-US" sz="1400" kern="1200" dirty="0" smtClean="0">
              <a:solidFill>
                <a:schemeClr val="tx2"/>
              </a:solidFill>
              <a:latin typeface="Arial"/>
              <a:cs typeface="Arial"/>
            </a:rPr>
            <a:t>  Others engaged in clean energy</a:t>
          </a:r>
          <a:endParaRPr lang="en-US" sz="1400" kern="1200" dirty="0">
            <a:solidFill>
              <a:schemeClr val="tx2"/>
            </a:solidFill>
            <a:latin typeface="Arial"/>
            <a:cs typeface="Arial"/>
          </a:endParaRPr>
        </a:p>
      </dsp:txBody>
      <dsp:txXfrm>
        <a:off x="0" y="2094718"/>
        <a:ext cx="4986590" cy="2457000"/>
      </dsp:txXfrm>
    </dsp:sp>
    <dsp:sp modelId="{32398CCB-AE28-4330-8363-20C55EA046AD}">
      <dsp:nvSpPr>
        <dsp:cNvPr id="0" name=""/>
        <dsp:cNvSpPr/>
      </dsp:nvSpPr>
      <dsp:spPr>
        <a:xfrm>
          <a:off x="406627" y="1969084"/>
          <a:ext cx="3108712" cy="2952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22" tIns="0" rIns="221022"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a:cs typeface="Arial"/>
            </a:rPr>
            <a:t>Target Audiences</a:t>
          </a:r>
          <a:endParaRPr lang="en-US" sz="2000" kern="1200" dirty="0">
            <a:latin typeface="Arial"/>
            <a:cs typeface="Arial"/>
          </a:endParaRPr>
        </a:p>
      </dsp:txBody>
      <dsp:txXfrm>
        <a:off x="421037" y="1983494"/>
        <a:ext cx="3079892"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30CC7-8C13-4D51-BC46-B95A4AC4A04B}" type="datetimeFigureOut">
              <a:rPr lang="en-US" smtClean="0"/>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645B7-0B3A-4239-8069-075A43B72B67}" type="slidenum">
              <a:rPr lang="en-US" smtClean="0"/>
              <a:pPr/>
              <a:t>‹#›</a:t>
            </a:fld>
            <a:endParaRPr lang="en-US"/>
          </a:p>
        </p:txBody>
      </p:sp>
    </p:spTree>
    <p:extLst>
      <p:ext uri="{BB962C8B-B14F-4D97-AF65-F5344CB8AC3E}">
        <p14:creationId xmlns:p14="http://schemas.microsoft.com/office/powerpoint/2010/main" val="156123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leanenergysolutions.org/expert/essandoh-yed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a:t>
            </a:r>
            <a:r>
              <a:rPr lang="en-US" sz="1200" baseline="0" dirty="0" smtClean="0"/>
              <a:t> think a good stating point for this discussion is to take a quick look at responses captured from clean energy investors that attended the Bloomberg New Energy Finance Summit in May. Bloomberg took a series of poll questions during the summit. This slide tells the story of how investors view issues when looking at uncertainties they consider when investing in clean energy projects. While not a rigorous scientific peer reviewed analysis, this snapshot poll shows that 78% of the attendees stated p</a:t>
            </a:r>
            <a:r>
              <a:rPr lang="en-US" sz="1200" dirty="0" smtClean="0"/>
              <a:t>olicy &amp; regulation uncertainties</a:t>
            </a:r>
            <a:r>
              <a:rPr lang="en-US" sz="1200" baseline="0" dirty="0" smtClean="0"/>
              <a:t> </a:t>
            </a:r>
            <a:r>
              <a:rPr lang="en-US" sz="1200" dirty="0" smtClean="0"/>
              <a:t>are the greatest source</a:t>
            </a:r>
            <a:r>
              <a:rPr lang="en-US" sz="1200" baseline="0" dirty="0" smtClean="0"/>
              <a:t> of concern </a:t>
            </a:r>
            <a:r>
              <a:rPr lang="en-US" sz="1200" dirty="0" smtClean="0"/>
              <a:t>for energy investors today.</a:t>
            </a:r>
            <a:r>
              <a:rPr lang="en-US" sz="1200" baseline="0" dirty="0" smtClean="0"/>
              <a:t> This response clearly demonstrates the need for stable, well defined policies to encourage investment </a:t>
            </a:r>
            <a:endParaRPr lang="en-US" dirty="0"/>
          </a:p>
        </p:txBody>
      </p:sp>
      <p:sp>
        <p:nvSpPr>
          <p:cNvPr id="4" name="Header Placeholder 3"/>
          <p:cNvSpPr>
            <a:spLocks noGrp="1"/>
          </p:cNvSpPr>
          <p:nvPr>
            <p:ph type="hdr" sz="quarter" idx="10"/>
          </p:nvPr>
        </p:nvSpPr>
        <p:spPr/>
        <p:txBody>
          <a:bodyPr/>
          <a:lstStyle/>
          <a:p>
            <a:r>
              <a:rPr lang="en-US" smtClean="0"/>
              <a:t>Help Desk: 888.259.3826</a:t>
            </a:r>
            <a:endParaRPr lang="en-US"/>
          </a:p>
        </p:txBody>
      </p:sp>
      <p:sp>
        <p:nvSpPr>
          <p:cNvPr id="5" name="Slide Number Placeholder 4"/>
          <p:cNvSpPr>
            <a:spLocks noGrp="1"/>
          </p:cNvSpPr>
          <p:nvPr>
            <p:ph type="sldNum" sz="quarter" idx="11"/>
          </p:nvPr>
        </p:nvSpPr>
        <p:spPr/>
        <p:txBody>
          <a:bodyPr/>
          <a:lstStyle/>
          <a:p>
            <a:fld id="{4B4E815D-0BAA-0940-ACF9-51BE49FDA57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will have carve outs (primarily</a:t>
            </a:r>
            <a:r>
              <a:rPr lang="en-US" baseline="0" dirty="0" smtClean="0"/>
              <a:t> for solar) that a certain percentage of the renewables are provided from that technology. Example a 20% RPS may require that 5% of the renewables provided be from solar</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11</a:t>
            </a:fld>
            <a:endParaRPr lang="en-US"/>
          </a:p>
        </p:txBody>
      </p:sp>
    </p:spTree>
    <p:extLst>
      <p:ext uri="{BB962C8B-B14F-4D97-AF65-F5344CB8AC3E}">
        <p14:creationId xmlns:p14="http://schemas.microsoft.com/office/powerpoint/2010/main" val="252311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12</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policies at the heart of current RE energy policy facilitating</a:t>
            </a:r>
            <a:r>
              <a:rPr lang="en-US" baseline="0" dirty="0" smtClean="0"/>
              <a:t> RE deployment.</a:t>
            </a:r>
            <a:r>
              <a:rPr lang="en-US" dirty="0" smtClean="0">
                <a:effectLst/>
              </a:rPr>
              <a:t> Interconnection standards specify the technical and procedural process by which a customer connects an electricity-generating to the grid. Such standards include the technical and contractual terms that system owners and utilities must abide by. State public utilities commissions typically establish standards for interconnection to the distribution grid, while the Federal Energy Regulatory Commission (FERC) has adopted standards for interconnection to the transmission level. While many states have adopted interconnection standards, some states' standards apply only to investor-owned utilities (and not to municipal utilities or electric cooperatives). </a:t>
            </a:r>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13</a:t>
            </a:fld>
            <a:endParaRPr lang="en-US"/>
          </a:p>
        </p:txBody>
      </p:sp>
    </p:spTree>
    <p:extLst>
      <p:ext uri="{BB962C8B-B14F-4D97-AF65-F5344CB8AC3E}">
        <p14:creationId xmlns:p14="http://schemas.microsoft.com/office/powerpoint/2010/main" val="91438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16</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17</a:t>
            </a:fld>
            <a:endParaRPr lang="en-US"/>
          </a:p>
        </p:txBody>
      </p:sp>
    </p:spTree>
    <p:extLst>
      <p:ext uri="{BB962C8B-B14F-4D97-AF65-F5344CB8AC3E}">
        <p14:creationId xmlns:p14="http://schemas.microsoft.com/office/powerpoint/2010/main" val="307097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Distributed</a:t>
            </a:r>
            <a:r>
              <a:rPr lang="en-US" baseline="0" dirty="0" smtClean="0"/>
              <a:t> generation regulations are overseen by utilities, but when transmission crosses state lines, Centralized transmission, the Federal Energy Regulatory Commission is the overseeing agency. Their mission statement toward renewables is clear…make for a level playing field.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18</a:t>
            </a:fld>
            <a:endParaRPr lang="en-US"/>
          </a:p>
        </p:txBody>
      </p:sp>
    </p:spTree>
    <p:extLst>
      <p:ext uri="{BB962C8B-B14F-4D97-AF65-F5344CB8AC3E}">
        <p14:creationId xmlns:p14="http://schemas.microsoft.com/office/powerpoint/2010/main" val="315441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19</a:t>
            </a:fld>
            <a:endParaRPr lang="en-US"/>
          </a:p>
        </p:txBody>
      </p:sp>
    </p:spTree>
    <p:extLst>
      <p:ext uri="{BB962C8B-B14F-4D97-AF65-F5344CB8AC3E}">
        <p14:creationId xmlns:p14="http://schemas.microsoft.com/office/powerpoint/2010/main" val="307097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Solutions Center has four primary goals…</a:t>
            </a:r>
          </a:p>
          <a:p>
            <a:pPr>
              <a:buFont typeface="Arial" pitchFamily="34" charset="0"/>
              <a:buChar char="•"/>
            </a:pPr>
            <a:r>
              <a:rPr lang="en-US" baseline="0" dirty="0" smtClean="0"/>
              <a:t> - It serves as a clearinghouse of clean energy policy resources</a:t>
            </a:r>
          </a:p>
          <a:p>
            <a:pPr>
              <a:buFont typeface="Arial" pitchFamily="34" charset="0"/>
              <a:buChar char="•"/>
            </a:pPr>
            <a:r>
              <a:rPr lang="en-US" dirty="0" smtClean="0"/>
              <a:t> - it also serves to share policy best practices, data, and analysis tools specific to clean energy policies and programs</a:t>
            </a:r>
          </a:p>
          <a:p>
            <a:pPr>
              <a:buFont typeface="Arial" pitchFamily="34" charset="0"/>
              <a:buChar char="•"/>
            </a:pPr>
            <a:r>
              <a:rPr lang="en-US" dirty="0" smtClean="0"/>
              <a:t> - The</a:t>
            </a:r>
            <a:r>
              <a:rPr lang="en-US" baseline="0" dirty="0" smtClean="0"/>
              <a:t> Solutions Center</a:t>
            </a:r>
            <a:r>
              <a:rPr lang="en-US" dirty="0" smtClean="0"/>
              <a:t> delivers dynamic services that enables expert assistance, learning, and peer to peer sharing of experiences</a:t>
            </a:r>
          </a:p>
          <a:p>
            <a:pPr>
              <a:buFont typeface="Arial" pitchFamily="34" charset="0"/>
              <a:buChar char="•"/>
            </a:pPr>
            <a:r>
              <a:rPr lang="en-US" dirty="0" smtClean="0"/>
              <a:t> - and lastly, the Center fosters dialogue on emerging policy issues and innovation around the globe</a:t>
            </a:r>
          </a:p>
          <a:p>
            <a:endParaRPr lang="en-US" baseline="0" dirty="0" smtClean="0"/>
          </a:p>
          <a:p>
            <a:pPr>
              <a:buFont typeface="Arial" pitchFamily="34" charset="0"/>
              <a:buChar char="•"/>
            </a:pPr>
            <a:r>
              <a:rPr lang="en-US" baseline="0" dirty="0" smtClean="0"/>
              <a:t> Our primary audience is energy policy makers and analysts from governments and technical organizations in all countries, but</a:t>
            </a:r>
          </a:p>
          <a:p>
            <a:pPr>
              <a:buFont typeface="Arial" pitchFamily="34" charset="0"/>
              <a:buChar char="•"/>
            </a:pPr>
            <a:r>
              <a:rPr lang="en-US" baseline="0" dirty="0" smtClean="0"/>
              <a:t> We also strive to engage with the private sector</a:t>
            </a:r>
            <a:r>
              <a:rPr lang="en-US" dirty="0" smtClean="0"/>
              <a:t> and civil society.</a:t>
            </a:r>
            <a:endParaRPr lang="en-US" dirty="0"/>
          </a:p>
        </p:txBody>
      </p:sp>
      <p:sp>
        <p:nvSpPr>
          <p:cNvPr id="4" name="Slide Number Placeholder 3"/>
          <p:cNvSpPr>
            <a:spLocks noGrp="1"/>
          </p:cNvSpPr>
          <p:nvPr>
            <p:ph type="sldNum" sz="quarter" idx="10"/>
          </p:nvPr>
        </p:nvSpPr>
        <p:spPr/>
        <p:txBody>
          <a:bodyPr/>
          <a:lstStyle/>
          <a:p>
            <a:fld id="{4B4E815D-0BAA-0940-ACF9-51BE49FDA57D}"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an Expert is a valuable</a:t>
            </a:r>
            <a:r>
              <a:rPr lang="en-US" baseline="0" dirty="0" smtClean="0"/>
              <a:t> service offered through the Solutions Center. </a:t>
            </a:r>
            <a:r>
              <a:rPr lang="en-US" dirty="0" smtClean="0"/>
              <a:t>We have established a broad team of experts from around the globe who are available to provide remote policy advice and analysis to all countries </a:t>
            </a:r>
            <a:r>
              <a:rPr lang="en-US" b="1" i="1" u="sng" dirty="0" smtClean="0"/>
              <a:t>at no cost</a:t>
            </a:r>
            <a:r>
              <a:rPr lang="en-US" dirty="0" smtClean="0"/>
              <a:t>. If you have a need for clean energy policy assistance we welcome and encourage you to use this valuable service. Again, this assistance is provided free of charge and to request assistance, you may register and submit your request through the Solutions Center ‘Ask an Expert’ feature at cleanenergysolutions.org/expert. We also invite you to spread the word about this service to those in your networks and organizations. </a:t>
            </a:r>
            <a:r>
              <a:rPr lang="en-US" b="1" dirty="0" smtClean="0"/>
              <a:t>Low-carbon and Sustainable Energy Planning</a:t>
            </a:r>
            <a:r>
              <a:rPr lang="en-US" dirty="0" smtClean="0"/>
              <a:t/>
            </a:r>
            <a:br>
              <a:rPr lang="en-US" dirty="0" smtClean="0"/>
            </a:br>
            <a:r>
              <a:rPr lang="en-US" dirty="0" smtClean="0">
                <a:hlinkClick r:id="rId3" action="ppaction://hlinkfile"/>
              </a:rPr>
              <a:t>Joseph Essandoh-Yeddu</a:t>
            </a:r>
            <a:r>
              <a:rPr lang="en-US" dirty="0" smtClean="0"/>
              <a:t>, Head of Strategic Policy and Planning</a:t>
            </a:r>
            <a:br>
              <a:rPr lang="en-US" dirty="0" smtClean="0"/>
            </a:br>
            <a:r>
              <a:rPr lang="en-US" dirty="0" smtClean="0"/>
              <a:t>Ghana Energy Commission </a:t>
            </a:r>
          </a:p>
          <a:p>
            <a:r>
              <a:rPr lang="en-US" dirty="0" smtClean="0"/>
              <a:t/>
            </a:r>
            <a:br>
              <a:rPr lang="en-US" dirty="0" smtClean="0"/>
            </a:br>
            <a:endParaRPr lang="en-US" dirty="0" smtClean="0"/>
          </a:p>
          <a:p>
            <a:endParaRPr lang="en-US" dirty="0" smtClean="0"/>
          </a:p>
          <a:p>
            <a:r>
              <a:rPr lang="en-US" dirty="0" smtClean="0"/>
              <a:t>Some of the broad sectors covered by our experts include:</a:t>
            </a:r>
          </a:p>
          <a:p>
            <a:pPr>
              <a:buFontTx/>
              <a:buChar char="-"/>
            </a:pPr>
            <a:r>
              <a:rPr lang="en-US" dirty="0" smtClean="0"/>
              <a:t> Energy access</a:t>
            </a:r>
          </a:p>
          <a:p>
            <a:pPr>
              <a:buFontTx/>
              <a:buChar char="-"/>
            </a:pPr>
            <a:r>
              <a:rPr lang="en-US" dirty="0" smtClean="0"/>
              <a:t> Energy efficiency</a:t>
            </a:r>
          </a:p>
          <a:p>
            <a:pPr>
              <a:buFontTx/>
              <a:buChar char="-"/>
            </a:pPr>
            <a:r>
              <a:rPr lang="en-US" dirty="0" smtClean="0"/>
              <a:t> Renewable Energy</a:t>
            </a:r>
          </a:p>
          <a:p>
            <a:pPr>
              <a:buFontTx/>
              <a:buChar char="-"/>
            </a:pPr>
            <a:r>
              <a:rPr lang="en-US" dirty="0" smtClean="0"/>
              <a:t>Smart Grid</a:t>
            </a:r>
          </a:p>
          <a:p>
            <a:pPr>
              <a:buFontTx/>
              <a:buChar char="-"/>
            </a:pPr>
            <a:r>
              <a:rPr lang="en-US" dirty="0" smtClean="0"/>
              <a:t>Micro-grid</a:t>
            </a:r>
          </a:p>
          <a:p>
            <a:pPr>
              <a:buFontTx/>
              <a:buChar char="-"/>
            </a:pPr>
            <a:r>
              <a:rPr lang="en-US" dirty="0" smtClean="0"/>
              <a:t>Clean transportation and </a:t>
            </a:r>
          </a:p>
          <a:p>
            <a:pPr>
              <a:buFontTx/>
              <a:buChar char="-"/>
            </a:pPr>
            <a:r>
              <a:rPr lang="en-US" dirty="0" smtClean="0"/>
              <a:t>Regulations</a:t>
            </a:r>
            <a:r>
              <a:rPr lang="en-US" baseline="0" dirty="0" smtClean="0"/>
              <a:t> and Utilities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4E815D-0BAA-0940-ACF9-51BE49FDA57D}"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earliest grid-connected wind plants in the US were built in the early 1980s under PURPA7</a:t>
            </a:r>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3</a:t>
            </a:fld>
            <a:endParaRPr lang="en-US"/>
          </a:p>
        </p:txBody>
      </p:sp>
    </p:spTree>
    <p:extLst>
      <p:ext uri="{BB962C8B-B14F-4D97-AF65-F5344CB8AC3E}">
        <p14:creationId xmlns:p14="http://schemas.microsoft.com/office/powerpoint/2010/main" val="895922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22</a:t>
            </a:fld>
            <a:endParaRPr lang="en-US"/>
          </a:p>
        </p:txBody>
      </p:sp>
    </p:spTree>
    <p:extLst>
      <p:ext uri="{BB962C8B-B14F-4D97-AF65-F5344CB8AC3E}">
        <p14:creationId xmlns:p14="http://schemas.microsoft.com/office/powerpoint/2010/main" val="185667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a:t>
            </a:r>
            <a:r>
              <a:rPr lang="en-US" baseline="0" dirty="0" smtClean="0"/>
              <a:t> like to see markets linked with their neighbors and that appropriate governance structures are in place. What I mean by governance structures are putting in place a competition body, assigned regulatory body, and consumer representation. Based on this criteria, ECOWAS is well structured to attract investments.</a:t>
            </a:r>
          </a:p>
        </p:txBody>
      </p:sp>
      <p:sp>
        <p:nvSpPr>
          <p:cNvPr id="4" name="Slide Number Placeholder 3"/>
          <p:cNvSpPr>
            <a:spLocks noGrp="1"/>
          </p:cNvSpPr>
          <p:nvPr>
            <p:ph type="sldNum" sz="quarter" idx="10"/>
          </p:nvPr>
        </p:nvSpPr>
        <p:spPr/>
        <p:txBody>
          <a:bodyPr/>
          <a:lstStyle/>
          <a:p>
            <a:fld id="{7CD645B7-0B3A-4239-8069-075A43B72B67}" type="slidenum">
              <a:rPr lang="en-US" smtClean="0"/>
              <a:pPr/>
              <a:t>4</a:t>
            </a:fld>
            <a:endParaRPr lang="en-US"/>
          </a:p>
        </p:txBody>
      </p:sp>
    </p:spTree>
    <p:extLst>
      <p:ext uri="{BB962C8B-B14F-4D97-AF65-F5344CB8AC3E}">
        <p14:creationId xmlns:p14="http://schemas.microsoft.com/office/powerpoint/2010/main" val="329652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bit of perspective</a:t>
            </a:r>
            <a:r>
              <a:rPr lang="en-US" baseline="0" dirty="0" smtClean="0"/>
              <a:t> I’ve included a snapshot of the countries with the highest renewable grid penetration on an annual basis. The U.S. comes in at 11%, which is at the lower end of the countries represented on this chart. It could be argued that this ranking is at least partially attributed to the complexities and inconsistencies of regulations existing in the states, and the unpredictability of our national polices For example, some states, such as Texas have deregulated their electricity markets allowing for market competition, while neighboring states are regulated. On the national level, the Production Tax credit, which I will speak to in a moment, is cyclical. There is a pattern of repeated expiration and short-term renewals that has proven somewhat detrimental to RE markets, particularly wind, in that the investors are hesitant to make long-term investments. </a:t>
            </a:r>
            <a:endParaRPr lang="en-US" dirty="0"/>
          </a:p>
        </p:txBody>
      </p:sp>
      <p:sp>
        <p:nvSpPr>
          <p:cNvPr id="4" name="Slide Number Placeholder 3"/>
          <p:cNvSpPr>
            <a:spLocks noGrp="1"/>
          </p:cNvSpPr>
          <p:nvPr>
            <p:ph type="sldNum" sz="quarter" idx="10"/>
          </p:nvPr>
        </p:nvSpPr>
        <p:spPr/>
        <p:txBody>
          <a:bodyPr/>
          <a:lstStyle/>
          <a:p>
            <a:fld id="{76E729E2-CE30-4575-A13C-EA888C605D10}" type="slidenum">
              <a:rPr lang="en-US" smtClean="0"/>
              <a:pPr/>
              <a:t>5</a:t>
            </a:fld>
            <a:endParaRPr lang="en-US"/>
          </a:p>
        </p:txBody>
      </p:sp>
    </p:spTree>
    <p:extLst>
      <p:ext uri="{BB962C8B-B14F-4D97-AF65-F5344CB8AC3E}">
        <p14:creationId xmlns:p14="http://schemas.microsoft.com/office/powerpoint/2010/main" val="10357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note, that a great deal of policies that spur growth of renewable energy deployment are created and driven by the states. At the Federal level, the most polices with the most impact are the investment tax credit and the production tax credit. I would be remiss if I did not mention the 1603 program that supported renewable energy development implemented under the American Reinvestment and Recovery Act.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6</a:t>
            </a:fld>
            <a:endParaRPr lang="en-US"/>
          </a:p>
        </p:txBody>
      </p:sp>
    </p:spTree>
    <p:extLst>
      <p:ext uri="{BB962C8B-B14F-4D97-AF65-F5344CB8AC3E}">
        <p14:creationId xmlns:p14="http://schemas.microsoft.com/office/powerpoint/2010/main" val="151765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Water Heat, Solar Space Heat, Solar Thermal Electric, Solar Thermal Process Heat, Photovoltaics, Landfill Gas, Wind, Biomass, Hydroelectric, Geothermal Electric, Fuel Cells, Geothermal Heat Pumps, Municipal Solid Waste, CHP/Cogeneration, Solar Hybrid Lighting, Hydrokinetic Power (i.e., Flowing Water), Anaerobic Digestion, Small Hydroelectric, Tidal Energy, Wave Energy, Ocean Thermal, Fuel Cells using Renewable Fuels, </a:t>
            </a:r>
            <a:r>
              <a:rPr lang="en-US" dirty="0" err="1" smtClean="0"/>
              <a:t>Microturbines</a:t>
            </a:r>
            <a:r>
              <a:rPr lang="en-US" dirty="0" smtClean="0"/>
              <a:t>, Geothermal Direct-Use</a:t>
            </a:r>
          </a:p>
          <a:p>
            <a:endParaRPr lang="en-US" dirty="0" smtClean="0"/>
          </a:p>
          <a:p>
            <a:r>
              <a:rPr lang="en-US" dirty="0" smtClean="0"/>
              <a:t>PTC = Allowed</a:t>
            </a:r>
            <a:r>
              <a:rPr lang="en-US" baseline="0" dirty="0" smtClean="0"/>
              <a:t> eligible PTC systems have option to take the Investment tax credit</a:t>
            </a:r>
            <a:endParaRPr lang="en-US" dirty="0" smtClean="0"/>
          </a:p>
          <a:p>
            <a:r>
              <a:rPr lang="en-US" dirty="0" smtClean="0"/>
              <a:t>Landfill Gas, Wind, Biomass, Hydroelectric, Geothermal Electric, Municipal Solid Waste, Hydrokinetic Power (i.e., Flowing Water), Anaerobic Digestion, Small Hydroelectric, Tidal Energy, Wave Energy, Ocean Thermal</a:t>
            </a:r>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7</a:t>
            </a:fld>
            <a:endParaRPr lang="en-US"/>
          </a:p>
        </p:txBody>
      </p:sp>
    </p:spTree>
    <p:extLst>
      <p:ext uri="{BB962C8B-B14F-4D97-AF65-F5344CB8AC3E}">
        <p14:creationId xmlns:p14="http://schemas.microsoft.com/office/powerpoint/2010/main" val="279304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pattern of repeated expiration and short-term renewal of the federal production tax credit (PTC) causes a boom–bust cycle in wind power plant investment in the US. This on–off pattern is detrimental to the wind industry, since ramp-up and ramp-down costs are high, and players are deterred from making long-term investments. It is often assumed that the severe downturn in investment during “off” years implies that wind power is unviable without the PTC. This assumption turns out to be unsubstantiated: that it is not the absence of the PTC that causes the investment downturn during “off” years, but rather the uncertainty over its return. Specifically, it is the dynamic of power purchase agreement (PPA) negotiations in the face of PTC renewal uncertainty that drives investment volatility. With contract negotiations prevalent in the renewable energy industry, this finding suggests that reducing uncertainty is a crucial component of effective renewable energy policy. The PTC as currently structured is not the only means, existing or potential, for encouraging wind power investment.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 </a:t>
            </a:r>
            <a:r>
              <a:rPr lang="en-US" b="1" dirty="0" smtClean="0">
                <a:effectLst/>
              </a:rPr>
              <a:t>Impact of public policy uncertainty on renewable energy investment: Wind power and the production tax credit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hlinkClick r:id="" action="ppaction://hlinkfile"/>
              </a:rPr>
              <a:t>Merrill Jones </a:t>
            </a:r>
            <a:r>
              <a:rPr lang="en-US" dirty="0" err="1" smtClean="0">
                <a:effectLst/>
                <a:hlinkClick r:id="" action="ppaction://hlinkfile"/>
              </a:rPr>
              <a:t>Barradale</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8</a:t>
            </a:fld>
            <a:endParaRPr lang="en-US"/>
          </a:p>
        </p:txBody>
      </p:sp>
    </p:spTree>
    <p:extLst>
      <p:ext uri="{BB962C8B-B14F-4D97-AF65-F5344CB8AC3E}">
        <p14:creationId xmlns:p14="http://schemas.microsoft.com/office/powerpoint/2010/main" val="40277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645B7-0B3A-4239-8069-075A43B72B67}" type="slidenum">
              <a:rPr lang="en-US" smtClean="0"/>
              <a:pPr/>
              <a:t>9</a:t>
            </a:fld>
            <a:endParaRPr lang="en-US"/>
          </a:p>
        </p:txBody>
      </p:sp>
    </p:spTree>
    <p:extLst>
      <p:ext uri="{BB962C8B-B14F-4D97-AF65-F5344CB8AC3E}">
        <p14:creationId xmlns:p14="http://schemas.microsoft.com/office/powerpoint/2010/main" val="209149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U.S. </a:t>
            </a:r>
            <a:r>
              <a:rPr lang="en-US" dirty="0" err="1" smtClean="0"/>
              <a:t>Dept</a:t>
            </a:r>
            <a:r>
              <a:rPr lang="en-US" dirty="0" smtClean="0"/>
              <a:t> of Treasury</a:t>
            </a:r>
          </a:p>
        </p:txBody>
      </p:sp>
      <p:sp>
        <p:nvSpPr>
          <p:cNvPr id="4" name="Slide Number Placeholder 3"/>
          <p:cNvSpPr>
            <a:spLocks noGrp="1"/>
          </p:cNvSpPr>
          <p:nvPr>
            <p:ph type="sldNum" sz="quarter" idx="10"/>
          </p:nvPr>
        </p:nvSpPr>
        <p:spPr/>
        <p:txBody>
          <a:bodyPr/>
          <a:lstStyle/>
          <a:p>
            <a:fld id="{7CD645B7-0B3A-4239-8069-075A43B72B67}" type="slidenum">
              <a:rPr lang="en-US" smtClean="0"/>
              <a:pPr/>
              <a:t>10</a:t>
            </a:fld>
            <a:endParaRPr lang="en-US"/>
          </a:p>
        </p:txBody>
      </p:sp>
    </p:spTree>
    <p:extLst>
      <p:ext uri="{BB962C8B-B14F-4D97-AF65-F5344CB8AC3E}">
        <p14:creationId xmlns:p14="http://schemas.microsoft.com/office/powerpoint/2010/main" val="3910543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bg>
      <p:bgRef idx="1001">
        <a:schemeClr val="bg1"/>
      </p:bgRef>
    </p:bg>
    <p:spTree>
      <p:nvGrpSpPr>
        <p:cNvPr id="1" name=""/>
        <p:cNvGrpSpPr/>
        <p:nvPr/>
      </p:nvGrpSpPr>
      <p:grpSpPr>
        <a:xfrm>
          <a:off x="0" y="0"/>
          <a:ext cx="0" cy="0"/>
          <a:chOff x="0" y="0"/>
          <a:chExt cx="0" cy="0"/>
        </a:xfrm>
      </p:grpSpPr>
      <p:pic>
        <p:nvPicPr>
          <p:cNvPr id="7" name="Picture 6" descr="NREL_ppt_bann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88490"/>
            <a:ext cx="9144000" cy="764310"/>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descr="NREL Logo2010white.eps"/>
          <p:cNvPicPr>
            <a:picLocks noChangeAspect="1"/>
          </p:cNvPicPr>
          <p:nvPr userDrawn="1"/>
        </p:nvPicPr>
        <p:blipFill>
          <a:blip r:embed="rId3" cstate="print"/>
          <a:stretch>
            <a:fillRect/>
          </a:stretch>
        </p:blipFill>
        <p:spPr>
          <a:xfrm>
            <a:off x="228600" y="304800"/>
            <a:ext cx="1600200" cy="421106"/>
          </a:xfrm>
          <a:prstGeom prst="rect">
            <a:avLst/>
          </a:prstGeom>
        </p:spPr>
      </p:pic>
      <p:sp>
        <p:nvSpPr>
          <p:cNvPr id="24" name="TextBox 23"/>
          <p:cNvSpPr txBox="1"/>
          <p:nvPr userDrawn="1"/>
        </p:nvSpPr>
        <p:spPr>
          <a:xfrm>
            <a:off x="304800" y="6553200"/>
            <a:ext cx="9144000" cy="246221"/>
          </a:xfrm>
          <a:prstGeom prst="rect">
            <a:avLst/>
          </a:prstGeom>
          <a:noFill/>
        </p:spPr>
        <p:txBody>
          <a:bodyPr wrap="square" rtlCol="0">
            <a:spAutoFit/>
          </a:bodyPr>
          <a:lstStyle/>
          <a:p>
            <a:r>
              <a:rPr lang="en-US" sz="1000" dirty="0" smtClean="0"/>
              <a:t>NREL is a national laboratory of the U.S. Department of Energy, Office of Energy Efficiency and Renewable Energy, operated</a:t>
            </a:r>
            <a:r>
              <a:rPr lang="en-US" sz="1000" baseline="0" dirty="0" smtClean="0"/>
              <a:t> by the Alliance for Sustainable Energy, LLC.</a:t>
            </a:r>
            <a:endParaRPr lang="en-US" sz="1000" dirty="0"/>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lvl1pPr>
          </a:lstStyle>
          <a:p>
            <a:pPr lvl="0"/>
            <a:r>
              <a:rPr lang="en-US" dirty="0" smtClean="0"/>
              <a:t>Click to edit Master subtitle style </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C5DDA2-7EB8-4193-B61A-A5E53241AC2C}"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CCA8C-5575-490C-A24A-C4759E4BAB5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3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DF7007-137F-4829-86F6-8A4EE29E4CD9}"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94AAAB-A474-4CB9-818C-2B4528928F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112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457899-23F0-410E-9093-B8E93A174866}"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2C7CDD-8E61-48EF-87EA-64658BD364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004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994647-2B24-456D-B0B4-400064CA12FD}"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D57B86-6E30-4C5C-8631-59477918F5B0}" type="slidenum">
              <a:rPr lang="en-US" smtClean="0">
                <a:solidFill>
                  <a:prstClr val="black">
                    <a:tint val="75000"/>
                  </a:prstClr>
                </a:solidFill>
              </a:rPr>
              <a:pPr>
                <a:defRPr/>
              </a:pPr>
              <a:t>‹#›</a:t>
            </a:fld>
            <a:endParaRPr lang="en-US">
              <a:solidFill>
                <a:prstClr val="black">
                  <a:tint val="75000"/>
                </a:prstClr>
              </a:solidFill>
            </a:endParaRPr>
          </a:p>
        </p:txBody>
      </p:sp>
      <p:grpSp>
        <p:nvGrpSpPr>
          <p:cNvPr id="8" name="Group 8"/>
          <p:cNvGrpSpPr>
            <a:grpSpLocks/>
          </p:cNvGrpSpPr>
          <p:nvPr userDrawn="1"/>
        </p:nvGrpSpPr>
        <p:grpSpPr bwMode="auto">
          <a:xfrm>
            <a:off x="0" y="6286500"/>
            <a:ext cx="9144000" cy="571500"/>
            <a:chOff x="0" y="6287037"/>
            <a:chExt cx="9144000" cy="570963"/>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9654" b="27139"/>
            <a:stretch>
              <a:fillRect/>
            </a:stretch>
          </p:blipFill>
          <p:spPr bwMode="auto">
            <a:xfrm>
              <a:off x="3264725" y="6387921"/>
              <a:ext cx="3288475" cy="3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9654" b="27139"/>
            <a:stretch>
              <a:fillRect/>
            </a:stretch>
          </p:blipFill>
          <p:spPr bwMode="auto">
            <a:xfrm>
              <a:off x="1156" y="6400799"/>
              <a:ext cx="3263569" cy="3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19521" b="16891"/>
            <a:stretch>
              <a:fillRect/>
            </a:stretch>
          </p:blipFill>
          <p:spPr bwMode="auto">
            <a:xfrm>
              <a:off x="6261431" y="6400799"/>
              <a:ext cx="2882569"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6367924"/>
              <a:ext cx="9144000" cy="0"/>
            </a:xfrm>
            <a:prstGeom prst="line">
              <a:avLst/>
            </a:prstGeom>
            <a:ln w="63500" cmpd="thinThick">
              <a:solidFill>
                <a:srgbClr val="DF391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45312"/>
              <a:ext cx="9144000" cy="0"/>
            </a:xfrm>
            <a:prstGeom prst="line">
              <a:avLst/>
            </a:prstGeom>
            <a:ln w="63500" cap="rnd" cmpd="sng">
              <a:solidFill>
                <a:srgbClr val="DF3911"/>
              </a:solidFill>
              <a:prstDash val="solid"/>
              <a:round/>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287037"/>
              <a:ext cx="9144000" cy="0"/>
            </a:xfrm>
            <a:prstGeom prst="line">
              <a:avLst/>
            </a:prstGeom>
            <a:ln w="63500" cmpd="sng">
              <a:solidFill>
                <a:srgbClr val="DF391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560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9DF74F-0794-4B5E-9901-1841673D7BE8}"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85CD8B-3494-4572-B5FE-E5EEF54668C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3653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F90BBB-0C58-447E-AE90-4599F7C2C751}"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9C0FF95-98A0-49AA-BF47-2E618F82A5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67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B34817-5DF7-409E-B80C-2222E98A77B9}"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46F51A-5E2E-43D5-A07A-13726B75F4B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0286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22C769-6301-4F48-9DB5-371AA85965AB}"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50FA60-3B1E-4EAB-AAD0-3B55CA2F948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941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596EF-5699-42BE-8E08-3F8A2D23308C}"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09402A-AE1F-4B31-ACF8-BDCBE1FDE8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22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A6FD14-BCE4-4D8D-B4A6-4552FF26480B}"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8B7168-E800-428D-91B6-150FC95FD37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427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1">
        <a:schemeClr val="bg1"/>
      </p:bgRef>
    </p:bg>
    <p:spTree>
      <p:nvGrpSpPr>
        <p:cNvPr id="1" name=""/>
        <p:cNvGrpSpPr/>
        <p:nvPr/>
      </p:nvGrpSpPr>
      <p:grpSpPr>
        <a:xfrm>
          <a:off x="0" y="0"/>
          <a:ext cx="0" cy="0"/>
          <a:chOff x="0" y="0"/>
          <a:chExt cx="0" cy="0"/>
        </a:xfrm>
      </p:grpSpPr>
      <p:pic>
        <p:nvPicPr>
          <p:cNvPr id="23" name="Picture 22" descr="NREL Logo2010white.eps"/>
          <p:cNvPicPr>
            <a:picLocks noChangeAspect="1"/>
          </p:cNvPicPr>
          <p:nvPr userDrawn="1"/>
        </p:nvPicPr>
        <p:blipFill>
          <a:blip r:embed="rId2" cstate="print"/>
          <a:stretch>
            <a:fillRect/>
          </a:stretch>
        </p:blipFill>
        <p:spPr>
          <a:xfrm>
            <a:off x="228600" y="304800"/>
            <a:ext cx="1600200" cy="421106"/>
          </a:xfrm>
          <a:prstGeom prst="rect">
            <a:avLst/>
          </a:prstGeom>
        </p:spPr>
      </p:pic>
      <p:pic>
        <p:nvPicPr>
          <p:cNvPr id="8" name="Picture 7" descr="image1.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2590800"/>
            <a:ext cx="1664208" cy="768096"/>
          </a:xfrm>
          <a:prstGeom prst="rect">
            <a:avLst/>
          </a:prstGeom>
        </p:spPr>
      </p:pic>
      <p:pic>
        <p:nvPicPr>
          <p:cNvPr id="9" name="Picture 8" descr="image2.png"/>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371600" y="2590801"/>
            <a:ext cx="1901952" cy="765461"/>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mage3.jpg"/>
          <p:cNvPicPr>
            <a:picLocks/>
          </p:cNvPicPr>
          <p:nvPr userDrawn="1"/>
        </p:nvPicPr>
        <p:blipFill>
          <a:blip r:embed="rId5" cstate="print"/>
          <a:stretch>
            <a:fillRect/>
          </a:stretch>
        </p:blipFill>
        <p:spPr>
          <a:xfrm>
            <a:off x="3310128" y="2590800"/>
            <a:ext cx="2203704" cy="768096"/>
          </a:xfrm>
          <a:prstGeom prst="rect">
            <a:avLst/>
          </a:prstGeom>
        </p:spPr>
      </p:pic>
      <p:pic>
        <p:nvPicPr>
          <p:cNvPr id="12" name="Picture 11" descr="image4.jpg"/>
          <p:cNvPicPr>
            <a:picLocks/>
          </p:cNvPicPr>
          <p:nvPr userDrawn="1"/>
        </p:nvPicPr>
        <p:blipFill>
          <a:blip r:embed="rId6" cstate="print"/>
          <a:stretch>
            <a:fillRect/>
          </a:stretch>
        </p:blipFill>
        <p:spPr>
          <a:xfrm>
            <a:off x="5550408" y="2587752"/>
            <a:ext cx="1271016" cy="771402"/>
          </a:xfrm>
          <a:prstGeom prst="rect">
            <a:avLst/>
          </a:prstGeom>
        </p:spPr>
      </p:pic>
      <p:pic>
        <p:nvPicPr>
          <p:cNvPr id="13" name="Picture 12" descr="image5.jpg"/>
          <p:cNvPicPr>
            <a:picLocks/>
          </p:cNvPicPr>
          <p:nvPr userDrawn="1"/>
        </p:nvPicPr>
        <p:blipFill>
          <a:blip r:embed="rId7" cstate="print"/>
          <a:stretch>
            <a:fillRect/>
          </a:stretch>
        </p:blipFill>
        <p:spPr>
          <a:xfrm>
            <a:off x="6858000" y="2590800"/>
            <a:ext cx="2286000" cy="768096"/>
          </a:xfrm>
          <a:prstGeom prst="rect">
            <a:avLst/>
          </a:prstGeom>
        </p:spPr>
      </p:pic>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lvl1pPr>
          </a:lstStyle>
          <a:p>
            <a:pPr lvl="0"/>
            <a:r>
              <a:rPr lang="en-US" dirty="0" smtClean="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89B4B6-7B6A-4D9E-92DB-1E7D54A7904D}"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43E9E-72BD-436B-A734-0B2F8C38AE7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13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16B393-44FB-4273-9A80-7CBA8585DBE8}" type="datetimeFigureOut">
              <a:rPr lang="en-US">
                <a:solidFill>
                  <a:prstClr val="black">
                    <a:tint val="75000"/>
                  </a:prstClr>
                </a:solidFill>
              </a:rPr>
              <a:pPr>
                <a:defRPr/>
              </a:pPr>
              <a:t>10/9/2013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0E06E8-F12E-4113-AEC0-26BC7D226C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221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C5DDA2-7EB8-4193-B61A-A5E53241AC2C}"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CCA8C-5575-490C-A24A-C4759E4BAB5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1068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040479-6F69-4E03-A1E2-80A23D3E70CA}"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772D27-6F1D-403E-8696-461B199132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77926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BB2CA-4A03-46DA-A2BD-8B7E523D3B5D}"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D24030-24C4-4CD8-8274-7B9C3C057C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09894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2A4E8A-AD98-46F8-91C6-8D58099EF415}"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F5A96C-047D-47B1-9B20-DF8BBDF48E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0230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43D80B-078B-44D3-80D0-ABBBD265787A}"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071BC4-1ED8-4717-902C-1B796104DE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35927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FD35D-5D6A-4BDE-B641-4724D8EF96A4}"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8DFC03-DB3C-4B3B-B335-5C3DACF871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69251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BED233-D86E-43C3-8D82-D1C8A4AA4367}"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BC372B-C492-4439-8B2F-9BCA69A225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86599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C04E6-908F-4F96-96B5-6C1E09993457}"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01629C-2FFF-470D-A1D2-4BFC8CE7C51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161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userDrawn="1"/>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C36FC6-6A68-46BE-870A-4295332D4926}"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0A2840-4F4A-45A0-B5F8-422081D932B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888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00369-9F86-46BE-8112-54E168DD2E76}"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2B7FE0-8F74-484A-9374-05E31B4A07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083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AE4E08-B523-477D-99C3-932715DC0395}"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D8F43-DBA6-4CBD-9471-17AEB8F66F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7129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78394" y="86239"/>
            <a:ext cx="4664610" cy="5632704"/>
          </a:xfrm>
          <a:prstGeom prst="rect">
            <a:avLst/>
          </a:prstGeom>
          <a:solidFill>
            <a:srgbClr val="6DB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195992" y="810481"/>
            <a:ext cx="4303981" cy="1274947"/>
          </a:xfrm>
        </p:spPr>
        <p:txBody>
          <a:bodyPr anchor="t">
            <a:normAutofit/>
          </a:bodyPr>
          <a:lstStyle>
            <a:lvl1pPr algn="l">
              <a:defRPr sz="36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5992" y="2195188"/>
            <a:ext cx="4303981" cy="78399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8302655" y="86239"/>
            <a:ext cx="752609" cy="5632704"/>
          </a:xfrm>
          <a:prstGeom prst="rect">
            <a:avLst/>
          </a:prstGeom>
          <a:solidFill>
            <a:srgbClr val="003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descr="sky.png"/>
          <p:cNvPicPr>
            <a:picLocks noChangeAspect="1"/>
          </p:cNvPicPr>
          <p:nvPr userDrawn="1"/>
        </p:nvPicPr>
        <p:blipFill>
          <a:blip r:embed="rId2" cstate="print"/>
          <a:stretch>
            <a:fillRect/>
          </a:stretch>
        </p:blipFill>
        <p:spPr>
          <a:xfrm>
            <a:off x="4810530" y="86239"/>
            <a:ext cx="3424599" cy="5628413"/>
          </a:xfrm>
          <a:prstGeom prst="rect">
            <a:avLst/>
          </a:prstGeom>
        </p:spPr>
      </p:pic>
      <p:pic>
        <p:nvPicPr>
          <p:cNvPr id="8" name="Picture 7" descr="logo_new_large.png"/>
          <p:cNvPicPr>
            <a:picLocks noChangeAspect="1"/>
          </p:cNvPicPr>
          <p:nvPr userDrawn="1"/>
        </p:nvPicPr>
        <p:blipFill>
          <a:blip r:embed="rId3" cstate="print"/>
          <a:stretch>
            <a:fillRect/>
          </a:stretch>
        </p:blipFill>
        <p:spPr>
          <a:xfrm>
            <a:off x="79331" y="6074247"/>
            <a:ext cx="4663673" cy="539523"/>
          </a:xfrm>
          <a:prstGeom prst="rect">
            <a:avLst/>
          </a:prstGeom>
        </p:spPr>
      </p:pic>
    </p:spTree>
    <p:extLst>
      <p:ext uri="{BB962C8B-B14F-4D97-AF65-F5344CB8AC3E}">
        <p14:creationId xmlns:p14="http://schemas.microsoft.com/office/powerpoint/2010/main" val="70053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8393" y="86240"/>
            <a:ext cx="8129745" cy="1536630"/>
          </a:xfrm>
          <a:prstGeom prst="rect">
            <a:avLst/>
          </a:prstGeom>
          <a:solidFill>
            <a:srgbClr val="6DB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650716"/>
            <a:ext cx="7845455" cy="766922"/>
          </a:xfrm>
        </p:spPr>
        <p:txBody>
          <a:bodyPr>
            <a:normAutofit/>
          </a:bodyPr>
          <a:lstStyle>
            <a:lvl1pPr algn="l">
              <a:defRPr sz="3200">
                <a:solidFill>
                  <a:schemeClr val="bg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6150"/>
            <a:ext cx="8229600" cy="437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21664" y="6356350"/>
            <a:ext cx="2133600" cy="365125"/>
          </a:xfrm>
        </p:spPr>
        <p:txBody>
          <a:bodyPr/>
          <a:lstStyle>
            <a:lvl1pPr algn="r">
              <a:defRPr sz="1000"/>
            </a:lvl1pPr>
          </a:lstStyle>
          <a:p>
            <a:endParaRPr lang="en-US" dirty="0">
              <a:solidFill>
                <a:prstClr val="black">
                  <a:tint val="75000"/>
                </a:prstClr>
              </a:solidFill>
            </a:endParaRPr>
          </a:p>
        </p:txBody>
      </p:sp>
      <p:sp>
        <p:nvSpPr>
          <p:cNvPr id="7" name="Rectangle 6"/>
          <p:cNvSpPr/>
          <p:nvPr userDrawn="1"/>
        </p:nvSpPr>
        <p:spPr>
          <a:xfrm>
            <a:off x="8302655" y="86239"/>
            <a:ext cx="752609" cy="1536631"/>
          </a:xfrm>
          <a:prstGeom prst="rect">
            <a:avLst/>
          </a:prstGeom>
          <a:solidFill>
            <a:srgbClr val="003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8302654" y="895713"/>
            <a:ext cx="752610" cy="365125"/>
          </a:xfrm>
        </p:spPr>
        <p:txBody>
          <a:bodyPr/>
          <a:lstStyle>
            <a:lvl1pPr algn="ctr">
              <a:defRPr sz="2400">
                <a:solidFill>
                  <a:schemeClr val="bg1"/>
                </a:solidFill>
                <a:latin typeface="Arial"/>
                <a:cs typeface="Arial"/>
              </a:defRPr>
            </a:lvl1pPr>
          </a:lstStyle>
          <a:p>
            <a:fld id="{46B1C8EC-C953-0241-8D57-3E579ACFEBCE}" type="slidenum">
              <a:rPr lang="en-US" smtClean="0">
                <a:solidFill>
                  <a:prstClr val="white"/>
                </a:solidFill>
              </a:rPr>
              <a:pPr/>
              <a:t>‹#›</a:t>
            </a:fld>
            <a:endParaRPr lang="en-US" dirty="0">
              <a:solidFill>
                <a:prstClr val="white"/>
              </a:solidFill>
            </a:endParaRPr>
          </a:p>
        </p:txBody>
      </p:sp>
      <p:pic>
        <p:nvPicPr>
          <p:cNvPr id="10" name="Picture 9" descr="logo_new_small.png"/>
          <p:cNvPicPr>
            <a:picLocks noChangeAspect="1"/>
          </p:cNvPicPr>
          <p:nvPr userDrawn="1"/>
        </p:nvPicPr>
        <p:blipFill>
          <a:blip r:embed="rId2" cstate="print"/>
          <a:stretch>
            <a:fillRect/>
          </a:stretch>
        </p:blipFill>
        <p:spPr>
          <a:xfrm>
            <a:off x="78393" y="6387702"/>
            <a:ext cx="2907937" cy="333773"/>
          </a:xfrm>
          <a:prstGeom prst="rect">
            <a:avLst/>
          </a:prstGeom>
        </p:spPr>
      </p:pic>
    </p:spTree>
    <p:extLst>
      <p:ext uri="{BB962C8B-B14F-4D97-AF65-F5344CB8AC3E}">
        <p14:creationId xmlns:p14="http://schemas.microsoft.com/office/powerpoint/2010/main" val="4172247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24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40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840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706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2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717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3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14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78394" y="86239"/>
            <a:ext cx="4664610" cy="5632704"/>
          </a:xfrm>
          <a:prstGeom prst="rect">
            <a:avLst/>
          </a:prstGeom>
          <a:solidFill>
            <a:srgbClr val="6DB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195992" y="810481"/>
            <a:ext cx="4303981" cy="1274947"/>
          </a:xfrm>
        </p:spPr>
        <p:txBody>
          <a:bodyPr anchor="t">
            <a:normAutofit/>
          </a:bodyPr>
          <a:lstStyle>
            <a:lvl1pPr algn="l">
              <a:defRPr sz="36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5992" y="2195188"/>
            <a:ext cx="4303981" cy="78399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8302655" y="86239"/>
            <a:ext cx="752609" cy="5632704"/>
          </a:xfrm>
          <a:prstGeom prst="rect">
            <a:avLst/>
          </a:prstGeom>
          <a:solidFill>
            <a:srgbClr val="003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descr="sky.png"/>
          <p:cNvPicPr>
            <a:picLocks noChangeAspect="1"/>
          </p:cNvPicPr>
          <p:nvPr userDrawn="1"/>
        </p:nvPicPr>
        <p:blipFill>
          <a:blip r:embed="rId2" cstate="print"/>
          <a:stretch>
            <a:fillRect/>
          </a:stretch>
        </p:blipFill>
        <p:spPr>
          <a:xfrm>
            <a:off x="4810530" y="86239"/>
            <a:ext cx="3424599" cy="5628413"/>
          </a:xfrm>
          <a:prstGeom prst="rect">
            <a:avLst/>
          </a:prstGeom>
        </p:spPr>
      </p:pic>
      <p:pic>
        <p:nvPicPr>
          <p:cNvPr id="8" name="Picture 7" descr="logo_new_large.png"/>
          <p:cNvPicPr>
            <a:picLocks noChangeAspect="1"/>
          </p:cNvPicPr>
          <p:nvPr userDrawn="1"/>
        </p:nvPicPr>
        <p:blipFill>
          <a:blip r:embed="rId3" cstate="print"/>
          <a:stretch>
            <a:fillRect/>
          </a:stretch>
        </p:blipFill>
        <p:spPr>
          <a:xfrm>
            <a:off x="79331" y="6074247"/>
            <a:ext cx="4663673" cy="539523"/>
          </a:xfrm>
          <a:prstGeom prst="rect">
            <a:avLst/>
          </a:prstGeom>
        </p:spPr>
      </p:pic>
    </p:spTree>
    <p:extLst>
      <p:ext uri="{BB962C8B-B14F-4D97-AF65-F5344CB8AC3E}">
        <p14:creationId xmlns:p14="http://schemas.microsoft.com/office/powerpoint/2010/main" val="1070667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8393" y="86240"/>
            <a:ext cx="8129745" cy="1536630"/>
          </a:xfrm>
          <a:prstGeom prst="rect">
            <a:avLst/>
          </a:prstGeom>
          <a:solidFill>
            <a:srgbClr val="6DB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650716"/>
            <a:ext cx="7845455" cy="766922"/>
          </a:xfrm>
        </p:spPr>
        <p:txBody>
          <a:bodyPr>
            <a:normAutofit/>
          </a:bodyPr>
          <a:lstStyle>
            <a:lvl1pPr algn="l">
              <a:defRPr sz="3200">
                <a:solidFill>
                  <a:schemeClr val="bg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6150"/>
            <a:ext cx="8229600" cy="437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21664" y="6356350"/>
            <a:ext cx="2133600" cy="365125"/>
          </a:xfrm>
        </p:spPr>
        <p:txBody>
          <a:bodyPr/>
          <a:lstStyle>
            <a:lvl1pPr algn="r">
              <a:defRPr sz="1000"/>
            </a:lvl1pPr>
          </a:lstStyle>
          <a:p>
            <a:endParaRPr lang="en-US" dirty="0">
              <a:solidFill>
                <a:prstClr val="black">
                  <a:tint val="75000"/>
                </a:prstClr>
              </a:solidFill>
            </a:endParaRPr>
          </a:p>
        </p:txBody>
      </p:sp>
      <p:sp>
        <p:nvSpPr>
          <p:cNvPr id="7" name="Rectangle 6"/>
          <p:cNvSpPr/>
          <p:nvPr userDrawn="1"/>
        </p:nvSpPr>
        <p:spPr>
          <a:xfrm>
            <a:off x="8302655" y="86239"/>
            <a:ext cx="752609" cy="1536631"/>
          </a:xfrm>
          <a:prstGeom prst="rect">
            <a:avLst/>
          </a:prstGeom>
          <a:solidFill>
            <a:srgbClr val="003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8302654" y="895713"/>
            <a:ext cx="752610" cy="365125"/>
          </a:xfrm>
        </p:spPr>
        <p:txBody>
          <a:bodyPr/>
          <a:lstStyle>
            <a:lvl1pPr algn="ctr">
              <a:defRPr sz="2400">
                <a:solidFill>
                  <a:schemeClr val="bg1"/>
                </a:solidFill>
                <a:latin typeface="Arial"/>
                <a:cs typeface="Arial"/>
              </a:defRPr>
            </a:lvl1pPr>
          </a:lstStyle>
          <a:p>
            <a:fld id="{46B1C8EC-C953-0241-8D57-3E579ACFEBCE}" type="slidenum">
              <a:rPr lang="en-US" smtClean="0">
                <a:solidFill>
                  <a:prstClr val="white"/>
                </a:solidFill>
              </a:rPr>
              <a:pPr/>
              <a:t>‹#›</a:t>
            </a:fld>
            <a:endParaRPr lang="en-US" dirty="0">
              <a:solidFill>
                <a:prstClr val="white"/>
              </a:solidFill>
            </a:endParaRPr>
          </a:p>
        </p:txBody>
      </p:sp>
      <p:pic>
        <p:nvPicPr>
          <p:cNvPr id="10" name="Picture 9" descr="logo_new_small.png"/>
          <p:cNvPicPr>
            <a:picLocks noChangeAspect="1"/>
          </p:cNvPicPr>
          <p:nvPr userDrawn="1"/>
        </p:nvPicPr>
        <p:blipFill>
          <a:blip r:embed="rId2" cstate="print"/>
          <a:stretch>
            <a:fillRect/>
          </a:stretch>
        </p:blipFill>
        <p:spPr>
          <a:xfrm>
            <a:off x="78393" y="6387702"/>
            <a:ext cx="2907937" cy="333773"/>
          </a:xfrm>
          <a:prstGeom prst="rect">
            <a:avLst/>
          </a:prstGeom>
        </p:spPr>
      </p:pic>
    </p:spTree>
    <p:extLst>
      <p:ext uri="{BB962C8B-B14F-4D97-AF65-F5344CB8AC3E}">
        <p14:creationId xmlns:p14="http://schemas.microsoft.com/office/powerpoint/2010/main" val="1876335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742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247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651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08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lvl1pPr>
            <a:lvl2pPr>
              <a:buSzPct val="80000"/>
              <a:buFont typeface="Courier New" pitchFamily="49" charset="0"/>
              <a:buChar char="o"/>
              <a:defRPr sz="2400"/>
            </a:lvl2pPr>
            <a:lvl3pPr marL="1258888" indent="-344488">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817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2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185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86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3A0A1D-CCEC-0B44-9B8E-0777A7432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898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34908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58970D-09C8-420C-86AF-B20217B0E710}" type="datetime1">
              <a:rPr lang="en-US">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9E1CBE-DC86-4185-B6CA-EF012ACF2B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766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328032-6A16-4E46-A2E8-3D3FA4D0774E}" type="datetime1">
              <a:rPr lang="en-US">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EC9EC7-F600-41A2-BEE0-2D7A4D5E4B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2486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8"/>
          <p:cNvGrpSpPr>
            <a:grpSpLocks/>
          </p:cNvGrpSpPr>
          <p:nvPr/>
        </p:nvGrpSpPr>
        <p:grpSpPr bwMode="auto">
          <a:xfrm>
            <a:off x="0" y="6286500"/>
            <a:ext cx="9144000" cy="571500"/>
            <a:chOff x="0" y="6287037"/>
            <a:chExt cx="9144000" cy="570963"/>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9654" b="27139"/>
            <a:stretch>
              <a:fillRect/>
            </a:stretch>
          </p:blipFill>
          <p:spPr bwMode="auto">
            <a:xfrm>
              <a:off x="3264725" y="6387921"/>
              <a:ext cx="3288475" cy="3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9654" b="27139"/>
            <a:stretch>
              <a:fillRect/>
            </a:stretch>
          </p:blipFill>
          <p:spPr bwMode="auto">
            <a:xfrm>
              <a:off x="1156" y="6400799"/>
              <a:ext cx="3263569" cy="3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5829" t="9106" r="19521" b="16891"/>
            <a:stretch>
              <a:fillRect/>
            </a:stretch>
          </p:blipFill>
          <p:spPr bwMode="auto">
            <a:xfrm>
              <a:off x="6261431" y="6400799"/>
              <a:ext cx="2882569"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6367924"/>
              <a:ext cx="9144000" cy="0"/>
            </a:xfrm>
            <a:prstGeom prst="line">
              <a:avLst/>
            </a:prstGeom>
            <a:ln w="63500" cmpd="thinThick">
              <a:solidFill>
                <a:srgbClr val="DF391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845312"/>
              <a:ext cx="9144000" cy="0"/>
            </a:xfrm>
            <a:prstGeom prst="line">
              <a:avLst/>
            </a:prstGeom>
            <a:ln w="63500" cap="rnd" cmpd="sng">
              <a:solidFill>
                <a:srgbClr val="DF3911"/>
              </a:solidFill>
              <a:prstDash val="solid"/>
              <a:round/>
              <a:head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287037"/>
              <a:ext cx="9144000" cy="0"/>
            </a:xfrm>
            <a:prstGeom prst="line">
              <a:avLst/>
            </a:prstGeom>
            <a:ln w="63500" cmpd="sng">
              <a:solidFill>
                <a:srgbClr val="DF3911"/>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p:txBody>
          <a:bodyPr/>
          <a:lstStyle>
            <a:lvl1pPr>
              <a:defRPr/>
            </a:lvl1pPr>
          </a:lstStyle>
          <a:p>
            <a:pPr>
              <a:defRPr/>
            </a:pPr>
            <a:fld id="{414584BA-54EB-4C4F-A8FC-01B90D925388}" type="datetime1">
              <a:rPr lang="en-US">
                <a:solidFill>
                  <a:prstClr val="black">
                    <a:tint val="75000"/>
                  </a:prstClr>
                </a:solidFill>
              </a:rPr>
              <a:pPr>
                <a:defRPr/>
              </a:pPr>
              <a:t>10/9/2013</a:t>
            </a:fld>
            <a:endParaRPr lang="en-US">
              <a:solidFill>
                <a:prstClr val="black">
                  <a:tint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6"/>
          <p:cNvSpPr>
            <a:spLocks noGrp="1"/>
          </p:cNvSpPr>
          <p:nvPr>
            <p:ph type="sldNum" sz="quarter" idx="12"/>
          </p:nvPr>
        </p:nvSpPr>
        <p:spPr/>
        <p:txBody>
          <a:bodyPr/>
          <a:lstStyle>
            <a:lvl1pPr>
              <a:defRPr/>
            </a:lvl1pPr>
          </a:lstStyle>
          <a:p>
            <a:pPr>
              <a:defRPr/>
            </a:pPr>
            <a:fld id="{77859C8C-0C77-42EA-B192-6809B7D888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1372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0A2B54-7085-4F4A-8A22-525BBE3A5802}" type="datetime1">
              <a:rPr lang="en-US">
                <a:solidFill>
                  <a:prstClr val="black">
                    <a:tint val="75000"/>
                  </a:prstClr>
                </a:solidFill>
              </a:rPr>
              <a:pPr>
                <a:defRPr/>
              </a:pPr>
              <a:t>10/9/2013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4C89A2-450F-4033-A6F0-260B1D5197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4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2D8B88-5C32-49DC-B66F-C64120D6AC4B}" type="datetime1">
              <a:rPr lang="en-US">
                <a:solidFill>
                  <a:prstClr val="black">
                    <a:tint val="75000"/>
                  </a:prstClr>
                </a:solidFill>
              </a:rPr>
              <a:pPr>
                <a:defRPr/>
              </a:pPr>
              <a:t>10/9/2013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7DBCA8-278B-4CB9-AEC4-C8865AF9F0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7055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98EFB-5878-4063-A120-575FBB958B25}" type="datetime1">
              <a:rPr lang="en-US">
                <a:solidFill>
                  <a:prstClr val="black">
                    <a:tint val="75000"/>
                  </a:prstClr>
                </a:solidFill>
              </a:rPr>
              <a:pPr>
                <a:defRPr/>
              </a:pPr>
              <a:t>10/9/2013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762D087-B808-4768-8083-2CE8025F32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6932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6858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5D98A-F185-4623-87D9-1CF55ACE49BC}" type="datetime1">
              <a:rPr lang="en-US">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FB033E-4492-49CE-AD21-219087458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7082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400"/>
            <a:ext cx="5486400" cy="3432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87152F-924A-4B66-916F-5B19EB686894}" type="datetime1">
              <a:rPr lang="en-US">
                <a:solidFill>
                  <a:prstClr val="black">
                    <a:tint val="75000"/>
                  </a:prstClr>
                </a:solidFill>
              </a:rPr>
              <a:pPr>
                <a:defRPr/>
              </a:pPr>
              <a:t>10/9/2013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FB67AE-8B92-4F77-879D-BADE5F49B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80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1D878-FFBA-4E9F-9650-D2C0E47D235B}" type="datetime1">
              <a:rPr lang="en-US">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6FFDB5-783D-4539-B041-CD5576559A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1502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1EADC8-031C-4896-B7F5-245DBB7446F8}" type="datetime1">
              <a:rPr lang="en-US">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BB1533-86A1-4B70-B3C4-0187CBE05D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49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ext, Object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lvl1pPr>
            <a:lvl2pPr>
              <a:buSzPct val="80000"/>
              <a:buFont typeface="Courier New" pitchFamily="49" charset="0"/>
              <a:buChar char="o"/>
              <a:defRPr sz="24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Rectangle 4"/>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0.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9.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5"/>
          <p:cNvSpPr>
            <a:spLocks noChangeShapeType="1"/>
          </p:cNvSpPr>
          <p:nvPr/>
        </p:nvSpPr>
        <p:spPr bwMode="auto">
          <a:xfrm>
            <a:off x="0" y="758825"/>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pic>
        <p:nvPicPr>
          <p:cNvPr id="5" name="Picture 4" descr="bluebaseline.jpg"/>
          <p:cNvPicPr>
            <a:picLocks noChangeAspect="1"/>
          </p:cNvPicPr>
          <p:nvPr/>
        </p:nvPicPr>
        <p:blipFill>
          <a:blip r:embed="rId11" cstate="print"/>
          <a:stretch>
            <a:fillRect/>
          </a:stretch>
        </p:blipFill>
        <p:spPr>
          <a:xfrm>
            <a:off x="0" y="6647688"/>
            <a:ext cx="9144000" cy="216842"/>
          </a:xfrm>
          <a:prstGeom prst="rect">
            <a:avLst/>
          </a:prstGeom>
        </p:spPr>
      </p:pic>
      <p:sp>
        <p:nvSpPr>
          <p:cNvPr id="6" name="TextBox 5"/>
          <p:cNvSpPr txBox="1"/>
          <p:nvPr/>
        </p:nvSpPr>
        <p:spPr>
          <a:xfrm>
            <a:off x="8305800" y="6629400"/>
            <a:ext cx="3810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1100"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dirty="0" smtClean="0">
              <a:solidFill>
                <a:schemeClr val="bg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2" r:id="rId5"/>
    <p:sldLayoutId id="2147483663" r:id="rId6"/>
    <p:sldLayoutId id="2147483669" r:id="rId7"/>
    <p:sldLayoutId id="2147483665" r:id="rId8"/>
    <p:sldLayoutId id="2147483667" r:id="rId9"/>
  </p:sldLayoutIdLst>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9DF74F-0794-4B5E-9901-1841673D7BE8}"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85CD8B-3494-4572-B5FE-E5EEF54668C4}" type="slidenum">
              <a:rPr lang="en-US" smtClean="0">
                <a:solidFill>
                  <a:prstClr val="black">
                    <a:tint val="75000"/>
                  </a:prstClr>
                </a:solidFill>
              </a:rPr>
              <a:pPr>
                <a:defRPr/>
              </a:pPr>
              <a:t>‹#›</a:t>
            </a:fld>
            <a:endParaRPr lang="en-US">
              <a:solidFill>
                <a:prstClr val="black">
                  <a:tint val="75000"/>
                </a:prstClr>
              </a:solidFill>
            </a:endParaRPr>
          </a:p>
        </p:txBody>
      </p:sp>
      <p:pic>
        <p:nvPicPr>
          <p:cNvPr id="3" name="Picture 2" descr="DSIRE USA, Database of State Incentives for Renewables and Efficiency (logo). &#10;&#10;Department of Energy (logo).&#10;&#10;Interstate Renewable Energy Counsil (logo). &#10;&#10;North Carolina Solar Center (logo).&#10;" title="Presentation Header"/>
          <p:cNvPicPr>
            <a:picLocks noChangeAspect="1"/>
          </p:cNvPicPr>
          <p:nvPr/>
        </p:nvPicPr>
        <p:blipFill rotWithShape="1">
          <a:blip r:embed="rId15" cstate="print">
            <a:extLst>
              <a:ext uri="{28A0092B-C50C-407E-A947-70E740481C1C}">
                <a14:useLocalDpi xmlns:a14="http://schemas.microsoft.com/office/drawing/2010/main" val="0"/>
              </a:ext>
            </a:extLst>
          </a:blip>
          <a:srcRect l="9662" t="39819" r="966" b="43836"/>
          <a:stretch/>
        </p:blipFill>
        <p:spPr>
          <a:xfrm>
            <a:off x="-127000" y="-177801"/>
            <a:ext cx="9398000" cy="1397001"/>
          </a:xfrm>
          <a:prstGeom prst="rect">
            <a:avLst/>
          </a:prstGeom>
        </p:spPr>
      </p:pic>
    </p:spTree>
    <p:extLst>
      <p:ext uri="{BB962C8B-B14F-4D97-AF65-F5344CB8AC3E}">
        <p14:creationId xmlns:p14="http://schemas.microsoft.com/office/powerpoint/2010/main" val="706964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643D80B-078B-44D3-80D0-ABBBD265787A}" type="datetimeFigureOut">
              <a:rPr lang="en-US" smtClean="0">
                <a:solidFill>
                  <a:prstClr val="black">
                    <a:tint val="75000"/>
                  </a:prstClr>
                </a:solidFill>
              </a:rPr>
              <a:pPr>
                <a:defRPr/>
              </a:pPr>
              <a:t>10/9/2013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3071BC4-1ED8-4717-902C-1B796104DE5C}" type="slidenum">
              <a:rPr lang="en-US" smtClean="0">
                <a:solidFill>
                  <a:prstClr val="black">
                    <a:tint val="75000"/>
                  </a:prstClr>
                </a:solidFill>
              </a:rPr>
              <a:pPr>
                <a:defRPr/>
              </a:pPr>
              <a:t>‹#›</a:t>
            </a:fld>
            <a:endParaRPr lang="en-US">
              <a:solidFill>
                <a:prstClr val="black">
                  <a:tint val="75000"/>
                </a:prstClr>
              </a:solidFill>
            </a:endParaRPr>
          </a:p>
        </p:txBody>
      </p:sp>
      <p:pic>
        <p:nvPicPr>
          <p:cNvPr id="3" name="Picture 2" descr="DSIRE USA, Database of State Incentives for Renewables and Efficiency (logo). &#10;&#10;Department of Energy (logo).&#10;&#10;Interstate Renewable Energy Counsil (logo). &#10;&#10;North Carolina Solar Center (logo).&#10;" title="Presentation Header"/>
          <p:cNvPicPr>
            <a:picLocks noChangeAspect="1"/>
          </p:cNvPicPr>
          <p:nvPr/>
        </p:nvPicPr>
        <p:blipFill rotWithShape="1">
          <a:blip r:embed="rId14" cstate="print">
            <a:extLst>
              <a:ext uri="{28A0092B-C50C-407E-A947-70E740481C1C}">
                <a14:useLocalDpi xmlns:a14="http://schemas.microsoft.com/office/drawing/2010/main" val="0"/>
              </a:ext>
            </a:extLst>
          </a:blip>
          <a:srcRect l="9662" t="39819" r="966" b="43836"/>
          <a:stretch/>
        </p:blipFill>
        <p:spPr>
          <a:xfrm>
            <a:off x="-127000" y="-177801"/>
            <a:ext cx="9398000" cy="1397001"/>
          </a:xfrm>
          <a:prstGeom prst="rect">
            <a:avLst/>
          </a:prstGeom>
        </p:spPr>
      </p:pic>
    </p:spTree>
    <p:extLst>
      <p:ext uri="{BB962C8B-B14F-4D97-AF65-F5344CB8AC3E}">
        <p14:creationId xmlns:p14="http://schemas.microsoft.com/office/powerpoint/2010/main" val="36778757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93A0A1D-CCEC-0B44-9B8E-0777A74326D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672763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Help Desk: 888.259.3826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93A0A1D-CCEC-0B44-9B8E-0777A74326D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438419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5146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110772A-08BF-421B-A574-AE676EC8B159}" type="datetime1">
              <a:rPr lang="en-US">
                <a:solidFill>
                  <a:prstClr val="black">
                    <a:tint val="75000"/>
                  </a:prstClr>
                </a:solidFill>
                <a:latin typeface="Arial" charset="0"/>
                <a:ea typeface="ＭＳ Ｐゴシック" pitchFamily="-108" charset="-128"/>
              </a:rPr>
              <a:pPr fontAlgn="base">
                <a:spcBef>
                  <a:spcPct val="0"/>
                </a:spcBef>
                <a:spcAft>
                  <a:spcPct val="0"/>
                </a:spcAft>
                <a:defRPr/>
              </a:pPr>
              <a:t>10/9/2013</a:t>
            </a:fld>
            <a:endParaRPr lang="en-US">
              <a:solidFill>
                <a:prstClr val="black">
                  <a:tint val="75000"/>
                </a:prstClr>
              </a:solidFill>
              <a:latin typeface="Arial" charset="0"/>
              <a:ea typeface="ＭＳ Ｐゴシック" pitchFamily="-108" charset="-128"/>
            </a:endParaRPr>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a typeface="ＭＳ Ｐゴシック" pitchFamily="-108" charset="-128"/>
            </a:endParaRPr>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A51D45F-043A-4AB9-88B7-CEA043711490}" type="slidenum">
              <a:rPr lang="en-US">
                <a:solidFill>
                  <a:prstClr val="black">
                    <a:tint val="75000"/>
                  </a:prstClr>
                </a:solidFill>
                <a:latin typeface="Arial" charset="0"/>
                <a:ea typeface="ＭＳ Ｐゴシック" pitchFamily="-108" charset="-128"/>
              </a:rPr>
              <a:pPr fontAlgn="base">
                <a:spcBef>
                  <a:spcPct val="0"/>
                </a:spcBef>
                <a:spcAft>
                  <a:spcPct val="0"/>
                </a:spcAft>
                <a:defRPr/>
              </a:pPr>
              <a:t>‹#›</a:t>
            </a:fld>
            <a:endParaRPr lang="en-US">
              <a:solidFill>
                <a:prstClr val="black">
                  <a:tint val="75000"/>
                </a:prstClr>
              </a:solidFill>
              <a:latin typeface="Arial" charset="0"/>
              <a:ea typeface="ＭＳ Ｐゴシック" pitchFamily="-108" charset="-128"/>
            </a:endParaRPr>
          </a:p>
        </p:txBody>
      </p:sp>
      <p:sp>
        <p:nvSpPr>
          <p:cNvPr id="1031" name="Title Placeholder 1"/>
          <p:cNvSpPr>
            <a:spLocks noGrp="1"/>
          </p:cNvSpPr>
          <p:nvPr>
            <p:ph type="title"/>
          </p:nvPr>
        </p:nvSpPr>
        <p:spPr bwMode="auto">
          <a:xfrm>
            <a:off x="457200" y="1295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2"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4513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108" charset="0"/>
        </a:defRPr>
      </a:lvl2pPr>
      <a:lvl3pPr algn="ctr" rtl="0" eaLnBrk="0" fontAlgn="base" hangingPunct="0">
        <a:spcBef>
          <a:spcPct val="0"/>
        </a:spcBef>
        <a:spcAft>
          <a:spcPct val="0"/>
        </a:spcAft>
        <a:defRPr sz="4400">
          <a:solidFill>
            <a:schemeClr val="tx1"/>
          </a:solidFill>
          <a:latin typeface="Tahoma" pitchFamily="-108" charset="0"/>
        </a:defRPr>
      </a:lvl3pPr>
      <a:lvl4pPr algn="ctr" rtl="0" eaLnBrk="0" fontAlgn="base" hangingPunct="0">
        <a:spcBef>
          <a:spcPct val="0"/>
        </a:spcBef>
        <a:spcAft>
          <a:spcPct val="0"/>
        </a:spcAft>
        <a:defRPr sz="4400">
          <a:solidFill>
            <a:schemeClr val="tx1"/>
          </a:solidFill>
          <a:latin typeface="Tahoma" pitchFamily="-108" charset="0"/>
        </a:defRPr>
      </a:lvl4pPr>
      <a:lvl5pPr algn="ctr" rtl="0" eaLnBrk="0" fontAlgn="base" hangingPunct="0">
        <a:spcBef>
          <a:spcPct val="0"/>
        </a:spcBef>
        <a:spcAft>
          <a:spcPct val="0"/>
        </a:spcAft>
        <a:defRPr sz="4400">
          <a:solidFill>
            <a:schemeClr val="tx1"/>
          </a:solidFill>
          <a:latin typeface="Tahoma" pitchFamily="-108" charset="0"/>
        </a:defRPr>
      </a:lvl5pPr>
      <a:lvl6pPr marL="457200" algn="ctr" rtl="0" fontAlgn="base">
        <a:spcBef>
          <a:spcPct val="0"/>
        </a:spcBef>
        <a:spcAft>
          <a:spcPct val="0"/>
        </a:spcAft>
        <a:defRPr sz="4400">
          <a:solidFill>
            <a:schemeClr val="tx1"/>
          </a:solidFill>
          <a:latin typeface="Tahoma" pitchFamily="-108" charset="0"/>
        </a:defRPr>
      </a:lvl6pPr>
      <a:lvl7pPr marL="914400" algn="ctr" rtl="0" fontAlgn="base">
        <a:spcBef>
          <a:spcPct val="0"/>
        </a:spcBef>
        <a:spcAft>
          <a:spcPct val="0"/>
        </a:spcAft>
        <a:defRPr sz="4400">
          <a:solidFill>
            <a:schemeClr val="tx1"/>
          </a:solidFill>
          <a:latin typeface="Tahoma" pitchFamily="-108" charset="0"/>
        </a:defRPr>
      </a:lvl7pPr>
      <a:lvl8pPr marL="1371600" algn="ctr" rtl="0" fontAlgn="base">
        <a:spcBef>
          <a:spcPct val="0"/>
        </a:spcBef>
        <a:spcAft>
          <a:spcPct val="0"/>
        </a:spcAft>
        <a:defRPr sz="4400">
          <a:solidFill>
            <a:schemeClr val="tx1"/>
          </a:solidFill>
          <a:latin typeface="Tahoma" pitchFamily="-108" charset="0"/>
        </a:defRPr>
      </a:lvl8pPr>
      <a:lvl9pPr marL="1828800" algn="ctr" rtl="0" fontAlgn="base">
        <a:spcBef>
          <a:spcPct val="0"/>
        </a:spcBef>
        <a:spcAft>
          <a:spcPct val="0"/>
        </a:spcAft>
        <a:defRPr sz="4400">
          <a:solidFill>
            <a:schemeClr val="tx1"/>
          </a:solidFill>
          <a:latin typeface="Tahoma" pitchFamily="-10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hyperlink" Target="http://www.dsireusa.org/" TargetMode="External"/><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47" Type="http://schemas.openxmlformats.org/officeDocument/2006/relationships/image" Target="../media/image64.png"/><Relationship Id="rId50" Type="http://schemas.openxmlformats.org/officeDocument/2006/relationships/image" Target="../media/image67.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png"/><Relationship Id="rId54" Type="http://schemas.openxmlformats.org/officeDocument/2006/relationships/image" Target="../media/image71.pn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png"/><Relationship Id="rId53" Type="http://schemas.openxmlformats.org/officeDocument/2006/relationships/image" Target="../media/image70.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1.png"/><Relationship Id="rId52" Type="http://schemas.openxmlformats.org/officeDocument/2006/relationships/image" Target="../media/image6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png"/><Relationship Id="rId8" Type="http://schemas.openxmlformats.org/officeDocument/2006/relationships/image" Target="../media/image25.png"/><Relationship Id="rId51" Type="http://schemas.openxmlformats.org/officeDocument/2006/relationships/image" Target="../media/image6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9" Type="http://schemas.openxmlformats.org/officeDocument/2006/relationships/image" Target="../media/image107.png"/><Relationship Id="rId3" Type="http://schemas.openxmlformats.org/officeDocument/2006/relationships/hyperlink" Target="http://www.dsireusa.org/" TargetMode="External"/><Relationship Id="rId21" Type="http://schemas.openxmlformats.org/officeDocument/2006/relationships/image" Target="../media/image89.png"/><Relationship Id="rId34" Type="http://schemas.openxmlformats.org/officeDocument/2006/relationships/image" Target="../media/image102.png"/><Relationship Id="rId42" Type="http://schemas.openxmlformats.org/officeDocument/2006/relationships/image" Target="../media/image110.png"/><Relationship Id="rId47" Type="http://schemas.openxmlformats.org/officeDocument/2006/relationships/image" Target="../media/image115.png"/><Relationship Id="rId50" Type="http://schemas.openxmlformats.org/officeDocument/2006/relationships/image" Target="../media/image118.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33" Type="http://schemas.openxmlformats.org/officeDocument/2006/relationships/image" Target="../media/image101.png"/><Relationship Id="rId38" Type="http://schemas.openxmlformats.org/officeDocument/2006/relationships/image" Target="../media/image106.png"/><Relationship Id="rId46" Type="http://schemas.openxmlformats.org/officeDocument/2006/relationships/image" Target="../media/image114.png"/><Relationship Id="rId2" Type="http://schemas.openxmlformats.org/officeDocument/2006/relationships/notesSlide" Target="../notesSlides/notesSlide13.xml"/><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41" Type="http://schemas.openxmlformats.org/officeDocument/2006/relationships/image" Target="../media/image109.png"/><Relationship Id="rId1" Type="http://schemas.openxmlformats.org/officeDocument/2006/relationships/slideLayout" Target="../slideLayouts/slideLayout55.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32" Type="http://schemas.openxmlformats.org/officeDocument/2006/relationships/image" Target="../media/image100.png"/><Relationship Id="rId37" Type="http://schemas.openxmlformats.org/officeDocument/2006/relationships/image" Target="../media/image105.png"/><Relationship Id="rId40" Type="http://schemas.openxmlformats.org/officeDocument/2006/relationships/image" Target="../media/image108.png"/><Relationship Id="rId45" Type="http://schemas.openxmlformats.org/officeDocument/2006/relationships/image" Target="../media/image113.png"/><Relationship Id="rId53" Type="http://schemas.openxmlformats.org/officeDocument/2006/relationships/image" Target="../media/image121.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36" Type="http://schemas.openxmlformats.org/officeDocument/2006/relationships/image" Target="../media/image104.png"/><Relationship Id="rId49" Type="http://schemas.openxmlformats.org/officeDocument/2006/relationships/image" Target="../media/image117.png"/><Relationship Id="rId10" Type="http://schemas.openxmlformats.org/officeDocument/2006/relationships/image" Target="../media/image78.png"/><Relationship Id="rId19" Type="http://schemas.openxmlformats.org/officeDocument/2006/relationships/image" Target="../media/image87.png"/><Relationship Id="rId31" Type="http://schemas.openxmlformats.org/officeDocument/2006/relationships/image" Target="../media/image99.png"/><Relationship Id="rId44" Type="http://schemas.openxmlformats.org/officeDocument/2006/relationships/image" Target="../media/image112.png"/><Relationship Id="rId52" Type="http://schemas.openxmlformats.org/officeDocument/2006/relationships/image" Target="../media/image120.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8.png"/><Relationship Id="rId35" Type="http://schemas.openxmlformats.org/officeDocument/2006/relationships/image" Target="../media/image103.png"/><Relationship Id="rId43" Type="http://schemas.openxmlformats.org/officeDocument/2006/relationships/image" Target="../media/image111.png"/><Relationship Id="rId48" Type="http://schemas.openxmlformats.org/officeDocument/2006/relationships/image" Target="../media/image116.png"/><Relationship Id="rId8" Type="http://schemas.openxmlformats.org/officeDocument/2006/relationships/image" Target="../media/image76.png"/><Relationship Id="rId51" Type="http://schemas.openxmlformats.org/officeDocument/2006/relationships/image" Target="../media/image1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3" Type="http://schemas.openxmlformats.org/officeDocument/2006/relationships/image" Target="../media/image132.png"/><Relationship Id="rId18" Type="http://schemas.openxmlformats.org/officeDocument/2006/relationships/image" Target="../media/image137.png"/><Relationship Id="rId26" Type="http://schemas.openxmlformats.org/officeDocument/2006/relationships/image" Target="../media/image145.png"/><Relationship Id="rId39" Type="http://schemas.openxmlformats.org/officeDocument/2006/relationships/image" Target="../media/image158.png"/><Relationship Id="rId3" Type="http://schemas.openxmlformats.org/officeDocument/2006/relationships/image" Target="../media/image122.png"/><Relationship Id="rId21" Type="http://schemas.openxmlformats.org/officeDocument/2006/relationships/image" Target="../media/image140.png"/><Relationship Id="rId34" Type="http://schemas.openxmlformats.org/officeDocument/2006/relationships/image" Target="../media/image153.png"/><Relationship Id="rId42" Type="http://schemas.openxmlformats.org/officeDocument/2006/relationships/image" Target="../media/image161.png"/><Relationship Id="rId47" Type="http://schemas.openxmlformats.org/officeDocument/2006/relationships/image" Target="../media/image166.png"/><Relationship Id="rId50" Type="http://schemas.openxmlformats.org/officeDocument/2006/relationships/image" Target="../media/image169.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5" Type="http://schemas.openxmlformats.org/officeDocument/2006/relationships/image" Target="../media/image144.png"/><Relationship Id="rId33" Type="http://schemas.openxmlformats.org/officeDocument/2006/relationships/image" Target="../media/image152.png"/><Relationship Id="rId38" Type="http://schemas.openxmlformats.org/officeDocument/2006/relationships/image" Target="../media/image157.png"/><Relationship Id="rId46" Type="http://schemas.openxmlformats.org/officeDocument/2006/relationships/image" Target="../media/image165.png"/><Relationship Id="rId2" Type="http://schemas.openxmlformats.org/officeDocument/2006/relationships/notesSlide" Target="../notesSlides/notesSlide14.xml"/><Relationship Id="rId16" Type="http://schemas.openxmlformats.org/officeDocument/2006/relationships/image" Target="../media/image135.png"/><Relationship Id="rId20" Type="http://schemas.openxmlformats.org/officeDocument/2006/relationships/image" Target="../media/image139.png"/><Relationship Id="rId29" Type="http://schemas.openxmlformats.org/officeDocument/2006/relationships/image" Target="../media/image148.png"/><Relationship Id="rId41" Type="http://schemas.openxmlformats.org/officeDocument/2006/relationships/image" Target="../media/image160.png"/><Relationship Id="rId1" Type="http://schemas.openxmlformats.org/officeDocument/2006/relationships/slideLayout" Target="../slideLayouts/slideLayout22.xml"/><Relationship Id="rId6" Type="http://schemas.openxmlformats.org/officeDocument/2006/relationships/image" Target="../media/image125.png"/><Relationship Id="rId11" Type="http://schemas.openxmlformats.org/officeDocument/2006/relationships/image" Target="../media/image130.png"/><Relationship Id="rId24" Type="http://schemas.openxmlformats.org/officeDocument/2006/relationships/image" Target="../media/image143.png"/><Relationship Id="rId32" Type="http://schemas.openxmlformats.org/officeDocument/2006/relationships/image" Target="../media/image151.png"/><Relationship Id="rId37" Type="http://schemas.openxmlformats.org/officeDocument/2006/relationships/image" Target="../media/image156.png"/><Relationship Id="rId40" Type="http://schemas.openxmlformats.org/officeDocument/2006/relationships/image" Target="../media/image159.png"/><Relationship Id="rId45" Type="http://schemas.openxmlformats.org/officeDocument/2006/relationships/image" Target="../media/image164.png"/><Relationship Id="rId5" Type="http://schemas.openxmlformats.org/officeDocument/2006/relationships/image" Target="../media/image124.png"/><Relationship Id="rId15" Type="http://schemas.openxmlformats.org/officeDocument/2006/relationships/image" Target="../media/image134.png"/><Relationship Id="rId23" Type="http://schemas.openxmlformats.org/officeDocument/2006/relationships/image" Target="../media/image142.png"/><Relationship Id="rId28" Type="http://schemas.openxmlformats.org/officeDocument/2006/relationships/image" Target="../media/image147.png"/><Relationship Id="rId36" Type="http://schemas.openxmlformats.org/officeDocument/2006/relationships/image" Target="../media/image155.png"/><Relationship Id="rId49" Type="http://schemas.openxmlformats.org/officeDocument/2006/relationships/image" Target="../media/image168.png"/><Relationship Id="rId10" Type="http://schemas.openxmlformats.org/officeDocument/2006/relationships/image" Target="../media/image129.png"/><Relationship Id="rId19" Type="http://schemas.openxmlformats.org/officeDocument/2006/relationships/image" Target="../media/image138.png"/><Relationship Id="rId31" Type="http://schemas.openxmlformats.org/officeDocument/2006/relationships/image" Target="../media/image150.png"/><Relationship Id="rId44" Type="http://schemas.openxmlformats.org/officeDocument/2006/relationships/image" Target="../media/image163.png"/><Relationship Id="rId52" Type="http://schemas.openxmlformats.org/officeDocument/2006/relationships/image" Target="../media/image171.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 Id="rId22" Type="http://schemas.openxmlformats.org/officeDocument/2006/relationships/image" Target="../media/image141.png"/><Relationship Id="rId27" Type="http://schemas.openxmlformats.org/officeDocument/2006/relationships/image" Target="../media/image146.png"/><Relationship Id="rId30" Type="http://schemas.openxmlformats.org/officeDocument/2006/relationships/image" Target="../media/image149.png"/><Relationship Id="rId35" Type="http://schemas.openxmlformats.org/officeDocument/2006/relationships/image" Target="../media/image154.png"/><Relationship Id="rId43" Type="http://schemas.openxmlformats.org/officeDocument/2006/relationships/image" Target="../media/image162.png"/><Relationship Id="rId48" Type="http://schemas.openxmlformats.org/officeDocument/2006/relationships/image" Target="../media/image167.png"/><Relationship Id="rId8" Type="http://schemas.openxmlformats.org/officeDocument/2006/relationships/image" Target="../media/image127.png"/><Relationship Id="rId51" Type="http://schemas.openxmlformats.org/officeDocument/2006/relationships/image" Target="../media/image17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5.jpeg"/><Relationship Id="rId7" Type="http://schemas.openxmlformats.org/officeDocument/2006/relationships/image" Target="../media/image178.jpe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177.jpeg"/><Relationship Id="rId5" Type="http://schemas.openxmlformats.org/officeDocument/2006/relationships/hyperlink" Target="http://cleanenergysolutions.org/expert" TargetMode="External"/><Relationship Id="rId4" Type="http://schemas.openxmlformats.org/officeDocument/2006/relationships/image" Target="../media/image176.png"/></Relationships>
</file>

<file path=ppt/slides/_rels/slide22.xml.rels><?xml version="1.0" encoding="UTF-8" standalone="yes"?>
<Relationships xmlns="http://schemas.openxmlformats.org/package/2006/relationships"><Relationship Id="rId3" Type="http://schemas.openxmlformats.org/officeDocument/2006/relationships/image" Target="../media/image179.JP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6600" y="304800"/>
            <a:ext cx="5867400" cy="1447800"/>
          </a:xfrm>
        </p:spPr>
        <p:txBody>
          <a:bodyPr/>
          <a:lstStyle/>
          <a:p>
            <a:pPr marL="0">
              <a:spcBef>
                <a:spcPts val="0"/>
              </a:spcBef>
            </a:pPr>
            <a:r>
              <a:rPr lang="en-US" sz="3600" dirty="0" smtClean="0"/>
              <a:t>Impacts of Grid Regulation Policies in the United States Renewable Energy Market</a:t>
            </a:r>
          </a:p>
        </p:txBody>
      </p:sp>
      <p:sp>
        <p:nvSpPr>
          <p:cNvPr id="3" name="Text Placeholder 2"/>
          <p:cNvSpPr>
            <a:spLocks noGrp="1"/>
          </p:cNvSpPr>
          <p:nvPr>
            <p:ph type="body" sz="quarter" idx="12"/>
          </p:nvPr>
        </p:nvSpPr>
        <p:spPr>
          <a:xfrm>
            <a:off x="2209800" y="4114800"/>
            <a:ext cx="6477000" cy="2438400"/>
          </a:xfrm>
        </p:spPr>
        <p:txBody>
          <a:bodyPr>
            <a:normAutofit/>
          </a:bodyPr>
          <a:lstStyle/>
          <a:p>
            <a:r>
              <a:rPr lang="en-US" sz="2600" dirty="0" smtClean="0"/>
              <a:t>Victoria Healey, Project Leader</a:t>
            </a:r>
          </a:p>
          <a:p>
            <a:r>
              <a:rPr lang="en-US" sz="2500" dirty="0" smtClean="0"/>
              <a:t>ECOWAS Renewable </a:t>
            </a:r>
            <a:r>
              <a:rPr lang="en-US" sz="2500" dirty="0" smtClean="0"/>
              <a:t>Energy Investment </a:t>
            </a:r>
            <a:r>
              <a:rPr lang="en-US" sz="2500" dirty="0" smtClean="0"/>
              <a:t>Forum</a:t>
            </a:r>
          </a:p>
          <a:p>
            <a:r>
              <a:rPr lang="en-US" dirty="0" smtClean="0"/>
              <a:t>09 Oct 2013</a:t>
            </a:r>
            <a:endParaRPr lang="en-US" dirty="0"/>
          </a:p>
        </p:txBody>
      </p:sp>
    </p:spTree>
    <p:extLst>
      <p:ext uri="{BB962C8B-B14F-4D97-AF65-F5344CB8AC3E}">
        <p14:creationId xmlns:p14="http://schemas.microsoft.com/office/powerpoint/2010/main" val="416453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Impacts of the Treasury 1603 Program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0" y="4343400"/>
            <a:ext cx="2143125" cy="2143125"/>
          </a:xfrm>
        </p:spPr>
      </p:pic>
      <p:sp>
        <p:nvSpPr>
          <p:cNvPr id="5" name="TextBox 4"/>
          <p:cNvSpPr txBox="1"/>
          <p:nvPr/>
        </p:nvSpPr>
        <p:spPr>
          <a:xfrm>
            <a:off x="533400" y="815400"/>
            <a:ext cx="5486400" cy="5509200"/>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3200" dirty="0" smtClean="0"/>
              <a:t>Allowed cash grant in lieu of PTC</a:t>
            </a:r>
          </a:p>
          <a:p>
            <a:pPr marL="342900" indent="-342900">
              <a:buFont typeface="Arial" panose="020B0604020202020204" pitchFamily="34" charset="0"/>
              <a:buChar char="•"/>
            </a:pPr>
            <a:r>
              <a:rPr lang="en-US" sz="3200" dirty="0" smtClean="0"/>
              <a:t>88,245 projects funded</a:t>
            </a:r>
          </a:p>
          <a:p>
            <a:pPr marL="342900" indent="-342900">
              <a:buFont typeface="Arial" panose="020B0604020202020204" pitchFamily="34" charset="0"/>
              <a:buChar char="•"/>
            </a:pPr>
            <a:r>
              <a:rPr lang="en-US" sz="3200" dirty="0" smtClean="0"/>
              <a:t>31.3 GW of installed nameplate capacity</a:t>
            </a:r>
          </a:p>
          <a:p>
            <a:pPr marL="342900" indent="-342900">
              <a:buFont typeface="Arial" panose="020B0604020202020204" pitchFamily="34" charset="0"/>
              <a:buChar char="•"/>
            </a:pPr>
            <a:r>
              <a:rPr lang="en-US" sz="3200" dirty="0" smtClean="0"/>
              <a:t>$19.7 billion in cash payments</a:t>
            </a:r>
          </a:p>
          <a:p>
            <a:pPr marL="342900" indent="-342900">
              <a:buFont typeface="Arial" panose="020B0604020202020204" pitchFamily="34" charset="0"/>
              <a:buChar char="•"/>
            </a:pPr>
            <a:r>
              <a:rPr lang="en-US" sz="3200" dirty="0" smtClean="0"/>
              <a:t>~ $69.3 billion of combined private and public investment represented for the Treasury 1603 program </a:t>
            </a:r>
            <a:endParaRPr lang="en-US" sz="3200" dirty="0"/>
          </a:p>
        </p:txBody>
      </p:sp>
    </p:spTree>
    <p:extLst>
      <p:ext uri="{BB962C8B-B14F-4D97-AF65-F5344CB8AC3E}">
        <p14:creationId xmlns:p14="http://schemas.microsoft.com/office/powerpoint/2010/main" val="2919773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 Portfolio Standards</a:t>
            </a:r>
            <a:endParaRPr lang="en-US" dirty="0"/>
          </a:p>
        </p:txBody>
      </p:sp>
      <p:sp>
        <p:nvSpPr>
          <p:cNvPr id="3" name="Content Placeholder 2"/>
          <p:cNvSpPr>
            <a:spLocks noGrp="1"/>
          </p:cNvSpPr>
          <p:nvPr>
            <p:ph idx="1"/>
          </p:nvPr>
        </p:nvSpPr>
        <p:spPr/>
        <p:txBody>
          <a:bodyPr>
            <a:normAutofit/>
          </a:bodyPr>
          <a:lstStyle/>
          <a:p>
            <a:r>
              <a:rPr lang="en-US" dirty="0" smtClean="0"/>
              <a:t>Renewable Portfolio Standards – biggest driver in RE generation</a:t>
            </a:r>
          </a:p>
          <a:p>
            <a:pPr lvl="1"/>
            <a:r>
              <a:rPr lang="en-US" dirty="0" smtClean="0"/>
              <a:t>Some RPS promote diversity through rules to promote specific technologies</a:t>
            </a:r>
          </a:p>
          <a:p>
            <a:r>
              <a:rPr lang="en-US" dirty="0" smtClean="0"/>
              <a:t>Each state has a different requirement or goal</a:t>
            </a:r>
          </a:p>
          <a:p>
            <a:pPr lvl="1"/>
            <a:r>
              <a:rPr lang="en-US" dirty="0" smtClean="0"/>
              <a:t>Those with specified requirements that impose penalties for non-compliance are making the difference</a:t>
            </a:r>
          </a:p>
        </p:txBody>
      </p:sp>
    </p:spTree>
    <p:extLst>
      <p:ext uri="{BB962C8B-B14F-4D97-AF65-F5344CB8AC3E}">
        <p14:creationId xmlns:p14="http://schemas.microsoft.com/office/powerpoint/2010/main" val="180701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Text Box"/>
          <p:cNvSpPr txBox="1">
            <a:spLocks noChangeArrowheads="1"/>
          </p:cNvSpPr>
          <p:nvPr/>
        </p:nvSpPr>
        <p:spPr bwMode="auto">
          <a:xfrm>
            <a:off x="446088" y="1131094"/>
            <a:ext cx="8323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108" charset="0"/>
                <a:cs typeface="Arial" charset="0"/>
              </a:defRPr>
            </a:lvl1pPr>
            <a:lvl2pPr marL="742950" indent="-285750" eaLnBrk="0" hangingPunct="0">
              <a:defRPr>
                <a:solidFill>
                  <a:schemeClr val="tx1"/>
                </a:solidFill>
                <a:latin typeface="Calibri" pitchFamily="-108" charset="0"/>
                <a:cs typeface="Arial" charset="0"/>
              </a:defRPr>
            </a:lvl2pPr>
            <a:lvl3pPr marL="1143000" indent="-228600" eaLnBrk="0" hangingPunct="0">
              <a:defRPr>
                <a:solidFill>
                  <a:schemeClr val="tx1"/>
                </a:solidFill>
                <a:latin typeface="Calibri" pitchFamily="-108" charset="0"/>
                <a:cs typeface="Arial" charset="0"/>
              </a:defRPr>
            </a:lvl3pPr>
            <a:lvl4pPr marL="1600200" indent="-228600" eaLnBrk="0" hangingPunct="0">
              <a:defRPr>
                <a:solidFill>
                  <a:schemeClr val="tx1"/>
                </a:solidFill>
                <a:latin typeface="Calibri" pitchFamily="-108" charset="0"/>
                <a:cs typeface="Arial" charset="0"/>
              </a:defRPr>
            </a:lvl4pPr>
            <a:lvl5pPr marL="2057400" indent="-228600" eaLnBrk="0" hangingPunct="0">
              <a:defRPr>
                <a:solidFill>
                  <a:schemeClr val="tx1"/>
                </a:solidFill>
                <a:latin typeface="Calibri" pitchFamily="-108" charset="0"/>
                <a:cs typeface="Arial" charset="0"/>
              </a:defRPr>
            </a:lvl5pPr>
            <a:lvl6pPr marL="2514600" indent="-228600" eaLnBrk="0" fontAlgn="base" hangingPunct="0">
              <a:spcBef>
                <a:spcPct val="0"/>
              </a:spcBef>
              <a:spcAft>
                <a:spcPct val="0"/>
              </a:spcAft>
              <a:defRPr>
                <a:solidFill>
                  <a:schemeClr val="tx1"/>
                </a:solidFill>
                <a:latin typeface="Calibri" pitchFamily="-108" charset="0"/>
                <a:cs typeface="Arial" charset="0"/>
              </a:defRPr>
            </a:lvl6pPr>
            <a:lvl7pPr marL="2971800" indent="-228600" eaLnBrk="0" fontAlgn="base" hangingPunct="0">
              <a:spcBef>
                <a:spcPct val="0"/>
              </a:spcBef>
              <a:spcAft>
                <a:spcPct val="0"/>
              </a:spcAft>
              <a:defRPr>
                <a:solidFill>
                  <a:schemeClr val="tx1"/>
                </a:solidFill>
                <a:latin typeface="Calibri" pitchFamily="-108" charset="0"/>
                <a:cs typeface="Arial" charset="0"/>
              </a:defRPr>
            </a:lvl7pPr>
            <a:lvl8pPr marL="3429000" indent="-228600" eaLnBrk="0" fontAlgn="base" hangingPunct="0">
              <a:spcBef>
                <a:spcPct val="0"/>
              </a:spcBef>
              <a:spcAft>
                <a:spcPct val="0"/>
              </a:spcAft>
              <a:defRPr>
                <a:solidFill>
                  <a:schemeClr val="tx1"/>
                </a:solidFill>
                <a:latin typeface="Calibri" pitchFamily="-108" charset="0"/>
                <a:cs typeface="Arial" charset="0"/>
              </a:defRPr>
            </a:lvl8pPr>
            <a:lvl9pPr marL="3886200" indent="-228600" eaLnBrk="0" fontAlgn="base" hangingPunct="0">
              <a:spcBef>
                <a:spcPct val="0"/>
              </a:spcBef>
              <a:spcAft>
                <a:spcPct val="0"/>
              </a:spcAft>
              <a:defRPr>
                <a:solidFill>
                  <a:schemeClr val="tx1"/>
                </a:solidFill>
                <a:latin typeface="Calibri" pitchFamily="-108" charset="0"/>
                <a:cs typeface="Arial" charset="0"/>
              </a:defRPr>
            </a:lvl9pPr>
          </a:lstStyle>
          <a:p>
            <a:pPr algn="ctr" eaLnBrk="1" fontAlgn="base" hangingPunct="1">
              <a:spcBef>
                <a:spcPct val="65000"/>
              </a:spcBef>
              <a:spcAft>
                <a:spcPct val="25000"/>
              </a:spcAft>
            </a:pPr>
            <a:r>
              <a:rPr lang="en-US" sz="2400" b="1" i="1" dirty="0" smtClean="0">
                <a:solidFill>
                  <a:prstClr val="black"/>
                </a:solidFill>
                <a:latin typeface="Tahoma" pitchFamily="-108" charset="0"/>
              </a:rPr>
              <a:t>Renewable Portfolio Standard Policies</a:t>
            </a:r>
            <a:r>
              <a:rPr lang="en-US" sz="2400" b="1" i="1" dirty="0" smtClean="0">
                <a:solidFill>
                  <a:prstClr val="white"/>
                </a:solidFill>
                <a:latin typeface="Tahoma" pitchFamily="-108" charset="0"/>
              </a:rPr>
              <a:t>..</a:t>
            </a:r>
            <a:endParaRPr lang="en-US" sz="2400" b="1" i="1" dirty="0">
              <a:solidFill>
                <a:prstClr val="white"/>
              </a:solidFill>
              <a:latin typeface="Tahoma" pitchFamily="-108" charset="0"/>
            </a:endParaRPr>
          </a:p>
        </p:txBody>
      </p:sp>
      <p:sp>
        <p:nvSpPr>
          <p:cNvPr id="98" name="DSIRE Review Date Text Box"/>
          <p:cNvSpPr txBox="1">
            <a:spLocks noChangeArrowheads="1"/>
          </p:cNvSpPr>
          <p:nvPr/>
        </p:nvSpPr>
        <p:spPr bwMode="auto">
          <a:xfrm>
            <a:off x="3017612" y="1543630"/>
            <a:ext cx="3345695" cy="292388"/>
          </a:xfrm>
          <a:prstGeom prst="rect">
            <a:avLst/>
          </a:prstGeom>
          <a:noFill/>
          <a:ln>
            <a:noFill/>
          </a:ln>
          <a:extLst/>
        </p:spPr>
        <p:txBody>
          <a:bodyPr wrap="square">
            <a:spAutoFit/>
          </a:bodyPr>
          <a:lstStyle>
            <a:lvl1pPr eaLnBrk="0" hangingPunct="0">
              <a:defRPr>
                <a:solidFill>
                  <a:schemeClr val="tx1"/>
                </a:solidFill>
                <a:latin typeface="Calibri" pitchFamily="-108" charset="0"/>
                <a:cs typeface="Arial" charset="0"/>
              </a:defRPr>
            </a:lvl1pPr>
            <a:lvl2pPr marL="742950" indent="-285750" eaLnBrk="0" hangingPunct="0">
              <a:defRPr>
                <a:solidFill>
                  <a:schemeClr val="tx1"/>
                </a:solidFill>
                <a:latin typeface="Calibri" pitchFamily="-108" charset="0"/>
                <a:cs typeface="Arial" charset="0"/>
              </a:defRPr>
            </a:lvl2pPr>
            <a:lvl3pPr marL="1143000" indent="-228600" eaLnBrk="0" hangingPunct="0">
              <a:defRPr>
                <a:solidFill>
                  <a:schemeClr val="tx1"/>
                </a:solidFill>
                <a:latin typeface="Calibri" pitchFamily="-108" charset="0"/>
                <a:cs typeface="Arial" charset="0"/>
              </a:defRPr>
            </a:lvl3pPr>
            <a:lvl4pPr marL="1600200" indent="-228600" eaLnBrk="0" hangingPunct="0">
              <a:defRPr>
                <a:solidFill>
                  <a:schemeClr val="tx1"/>
                </a:solidFill>
                <a:latin typeface="Calibri" pitchFamily="-108" charset="0"/>
                <a:cs typeface="Arial" charset="0"/>
              </a:defRPr>
            </a:lvl4pPr>
            <a:lvl5pPr marL="2057400" indent="-228600" eaLnBrk="0" hangingPunct="0">
              <a:defRPr>
                <a:solidFill>
                  <a:schemeClr val="tx1"/>
                </a:solidFill>
                <a:latin typeface="Calibri" pitchFamily="-108" charset="0"/>
                <a:cs typeface="Arial" charset="0"/>
              </a:defRPr>
            </a:lvl5pPr>
            <a:lvl6pPr marL="2514600" indent="-228600" eaLnBrk="0" fontAlgn="base" hangingPunct="0">
              <a:spcBef>
                <a:spcPct val="0"/>
              </a:spcBef>
              <a:spcAft>
                <a:spcPct val="0"/>
              </a:spcAft>
              <a:defRPr>
                <a:solidFill>
                  <a:schemeClr val="tx1"/>
                </a:solidFill>
                <a:latin typeface="Calibri" pitchFamily="-108" charset="0"/>
                <a:cs typeface="Arial" charset="0"/>
              </a:defRPr>
            </a:lvl6pPr>
            <a:lvl7pPr marL="2971800" indent="-228600" eaLnBrk="0" fontAlgn="base" hangingPunct="0">
              <a:spcBef>
                <a:spcPct val="0"/>
              </a:spcBef>
              <a:spcAft>
                <a:spcPct val="0"/>
              </a:spcAft>
              <a:defRPr>
                <a:solidFill>
                  <a:schemeClr val="tx1"/>
                </a:solidFill>
                <a:latin typeface="Calibri" pitchFamily="-108" charset="0"/>
                <a:cs typeface="Arial" charset="0"/>
              </a:defRPr>
            </a:lvl7pPr>
            <a:lvl8pPr marL="3429000" indent="-228600" eaLnBrk="0" fontAlgn="base" hangingPunct="0">
              <a:spcBef>
                <a:spcPct val="0"/>
              </a:spcBef>
              <a:spcAft>
                <a:spcPct val="0"/>
              </a:spcAft>
              <a:defRPr>
                <a:solidFill>
                  <a:schemeClr val="tx1"/>
                </a:solidFill>
                <a:latin typeface="Calibri" pitchFamily="-108" charset="0"/>
                <a:cs typeface="Arial" charset="0"/>
              </a:defRPr>
            </a:lvl8pPr>
            <a:lvl9pPr marL="3886200" indent="-228600" eaLnBrk="0" fontAlgn="base" hangingPunct="0">
              <a:spcBef>
                <a:spcPct val="0"/>
              </a:spcBef>
              <a:spcAft>
                <a:spcPct val="0"/>
              </a:spcAft>
              <a:defRPr>
                <a:solidFill>
                  <a:schemeClr val="tx1"/>
                </a:solidFill>
                <a:latin typeface="Calibri" pitchFamily="-108" charset="0"/>
                <a:cs typeface="Arial" charset="0"/>
              </a:defRPr>
            </a:lvl9pPr>
          </a:lstStyle>
          <a:p>
            <a:pPr algn="ctr" eaLnBrk="1" fontAlgn="base" hangingPunct="1">
              <a:spcBef>
                <a:spcPct val="0"/>
              </a:spcBef>
              <a:spcAft>
                <a:spcPct val="0"/>
              </a:spcAft>
            </a:pPr>
            <a:r>
              <a:rPr lang="en-US" sz="1300" b="1" dirty="0">
                <a:solidFill>
                  <a:prstClr val="black"/>
                </a:solidFill>
                <a:latin typeface="Tahoma" pitchFamily="-108" charset="0"/>
                <a:hlinkClick r:id="rId3"/>
              </a:rPr>
              <a:t>www.dsireusa.org</a:t>
            </a:r>
            <a:r>
              <a:rPr lang="en-US" sz="1300" b="1" dirty="0">
                <a:solidFill>
                  <a:prstClr val="black"/>
                </a:solidFill>
                <a:latin typeface="Tahoma" pitchFamily="-108" charset="0"/>
              </a:rPr>
              <a:t> / </a:t>
            </a:r>
            <a:r>
              <a:rPr lang="en-US" sz="1300" b="1" dirty="0" smtClean="0">
                <a:solidFill>
                  <a:prstClr val="black"/>
                </a:solidFill>
                <a:latin typeface="Tahoma" pitchFamily="-108" charset="0"/>
              </a:rPr>
              <a:t>March 2013</a:t>
            </a:r>
            <a:r>
              <a:rPr lang="en-US" sz="1300" b="1" dirty="0" smtClean="0">
                <a:solidFill>
                  <a:prstClr val="white"/>
                </a:solidFill>
                <a:latin typeface="Tahoma" pitchFamily="-108" charset="0"/>
              </a:rPr>
              <a:t>.</a:t>
            </a:r>
            <a:endParaRPr lang="en-US" sz="1300" b="1" dirty="0">
              <a:solidFill>
                <a:prstClr val="white"/>
              </a:solidFill>
              <a:latin typeface="Tahoma" pitchFamily="-108" charset="0"/>
            </a:endParaRPr>
          </a:p>
        </p:txBody>
      </p:sp>
      <p:sp>
        <p:nvSpPr>
          <p:cNvPr id="99" name="Summary Text Box"/>
          <p:cNvSpPr txBox="1">
            <a:spLocks noChangeArrowheads="1"/>
          </p:cNvSpPr>
          <p:nvPr/>
        </p:nvSpPr>
        <p:spPr bwMode="auto">
          <a:xfrm>
            <a:off x="6696445" y="4822693"/>
            <a:ext cx="2371355" cy="1692771"/>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a:defRPr/>
            </a:pPr>
            <a:r>
              <a:rPr lang="en-US" sz="2400" b="1" dirty="0">
                <a:solidFill>
                  <a:prstClr val="black"/>
                </a:solidFill>
                <a:latin typeface="Tahoma" pitchFamily="1" charset="0"/>
              </a:rPr>
              <a:t>29 </a:t>
            </a:r>
            <a:r>
              <a:rPr lang="en-US" sz="2400" b="1" dirty="0" smtClean="0">
                <a:solidFill>
                  <a:prstClr val="black"/>
                </a:solidFill>
                <a:latin typeface="Tahoma" pitchFamily="1" charset="0"/>
              </a:rPr>
              <a:t>states</a:t>
            </a:r>
            <a:r>
              <a:rPr lang="en-US" sz="2400" b="1" dirty="0" smtClean="0">
                <a:solidFill>
                  <a:srgbClr val="7F7F7F"/>
                </a:solidFill>
                <a:latin typeface="Tahoma" pitchFamily="1" charset="0"/>
              </a:rPr>
              <a:t>,</a:t>
            </a:r>
            <a:r>
              <a:rPr lang="en-US" sz="1600" b="1" dirty="0" smtClean="0">
                <a:solidFill>
                  <a:prstClr val="black"/>
                </a:solidFill>
                <a:latin typeface="Tahoma" pitchFamily="1" charset="0"/>
              </a:rPr>
              <a:t>+ </a:t>
            </a:r>
            <a:r>
              <a:rPr lang="en-US" sz="1400" b="1" dirty="0" smtClean="0">
                <a:solidFill>
                  <a:prstClr val="black"/>
                </a:solidFill>
                <a:latin typeface="Tahoma" pitchFamily="1" charset="0"/>
              </a:rPr>
              <a:t>Washington DC </a:t>
            </a:r>
            <a:r>
              <a:rPr lang="en-US" sz="1400" b="1" dirty="0">
                <a:solidFill>
                  <a:prstClr val="black"/>
                </a:solidFill>
                <a:latin typeface="Tahoma" pitchFamily="1" charset="0"/>
              </a:rPr>
              <a:t>and 2 </a:t>
            </a:r>
            <a:r>
              <a:rPr lang="en-US" sz="1400" b="1" dirty="0" smtClean="0">
                <a:solidFill>
                  <a:prstClr val="black"/>
                </a:solidFill>
                <a:latin typeface="Tahoma" pitchFamily="1" charset="0"/>
              </a:rPr>
              <a:t>territories</a:t>
            </a:r>
            <a:r>
              <a:rPr lang="en-US" sz="1400" b="1" dirty="0" smtClean="0">
                <a:solidFill>
                  <a:srgbClr val="7F7F7F"/>
                </a:solidFill>
                <a:latin typeface="Tahoma" pitchFamily="1" charset="0"/>
              </a:rPr>
              <a:t>,</a:t>
            </a:r>
            <a:r>
              <a:rPr lang="en-US" sz="1400" b="1" dirty="0" smtClean="0">
                <a:solidFill>
                  <a:prstClr val="black"/>
                </a:solidFill>
                <a:latin typeface="Tahoma" pitchFamily="1" charset="0"/>
              </a:rPr>
              <a:t>have Renewable Portfolio Standards</a:t>
            </a:r>
            <a:endParaRPr lang="en-US" sz="1400" b="1" dirty="0">
              <a:solidFill>
                <a:srgbClr val="7F7F7F"/>
              </a:solidFill>
              <a:latin typeface="Tahoma" pitchFamily="1" charset="0"/>
            </a:endParaRPr>
          </a:p>
          <a:p>
            <a:pPr algn="ctr">
              <a:defRPr/>
            </a:pPr>
            <a:r>
              <a:rPr lang="en-US" sz="1200" i="1" dirty="0">
                <a:solidFill>
                  <a:prstClr val="black"/>
                </a:solidFill>
                <a:latin typeface="Tahoma" pitchFamily="1" charset="0"/>
              </a:rPr>
              <a:t>(8 states and 2 territories have </a:t>
            </a:r>
            <a:r>
              <a:rPr lang="en-US" sz="1200" i="1" dirty="0" smtClean="0">
                <a:solidFill>
                  <a:prstClr val="black"/>
                </a:solidFill>
                <a:latin typeface="Tahoma" pitchFamily="1" charset="0"/>
              </a:rPr>
              <a:t>renewable portfolio goals)</a:t>
            </a:r>
            <a:r>
              <a:rPr lang="en-US" sz="1200" i="1" dirty="0" smtClean="0">
                <a:solidFill>
                  <a:srgbClr val="7F7F7F"/>
                </a:solidFill>
                <a:latin typeface="Tahoma" pitchFamily="1" charset="0"/>
              </a:rPr>
              <a:t>.</a:t>
            </a:r>
            <a:endParaRPr lang="en-US" sz="1200" i="1" dirty="0">
              <a:solidFill>
                <a:srgbClr val="7F7F7F"/>
              </a:solidFill>
              <a:latin typeface="Tahoma" pitchFamily="1" charset="0"/>
            </a:endParaRPr>
          </a:p>
        </p:txBody>
      </p:sp>
      <p:pic>
        <p:nvPicPr>
          <p:cNvPr id="10" name="RED------------------------------------------------" descr="The following states have renewable portfolio standards.  Listed with each state is that state's ultimate target for renewable energy stated as a percentage of total retail electricity sales covered by the policy, and the year that the target must be met." title="Red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49" y="5634195"/>
            <a:ext cx="2371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15 percent by 2025." title="Arizona"/>
          <p:cNvSpPr>
            <a:spLocks/>
          </p:cNvSpPr>
          <p:nvPr/>
        </p:nvSpPr>
        <p:spPr bwMode="auto">
          <a:xfrm>
            <a:off x="1552342" y="3739844"/>
            <a:ext cx="868455" cy="957291"/>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rgbClr val="C00000"/>
          </a:solidFill>
          <a:ln w="6350" cap="rnd">
            <a:solidFill>
              <a:schemeClr val="tx1"/>
            </a:solidFill>
            <a:round/>
            <a:headEnd/>
            <a:tailEnd/>
          </a:ln>
        </p:spPr>
        <p:txBody>
          <a:bodyPr/>
          <a:lstStyle/>
          <a:p>
            <a:pPr algn="ctr" fontAlgn="base">
              <a:spcBef>
                <a:spcPct val="0"/>
              </a:spcBef>
              <a:spcAft>
                <a:spcPct val="0"/>
              </a:spcAft>
              <a:defRPr/>
            </a:pPr>
            <a:endParaRPr lang="en-US" sz="1200" dirty="0" smtClean="0">
              <a:solidFill>
                <a:prstClr val="black"/>
              </a:solidFill>
              <a:latin typeface="Arial" charset="0"/>
              <a:cs typeface="Arial" charset="0"/>
            </a:endParaRPr>
          </a:p>
        </p:txBody>
      </p:sp>
      <p:grpSp>
        <p:nvGrpSpPr>
          <p:cNvPr id="2" name="California" descr="California. 33% by 2020" title="California"/>
          <p:cNvGrpSpPr>
            <a:grpSpLocks/>
          </p:cNvGrpSpPr>
          <p:nvPr/>
        </p:nvGrpSpPr>
        <p:grpSpPr bwMode="auto">
          <a:xfrm>
            <a:off x="601177" y="2732007"/>
            <a:ext cx="1093610" cy="1651137"/>
            <a:chOff x="514" y="1479"/>
            <a:chExt cx="717" cy="1163"/>
          </a:xfrm>
          <a:solidFill>
            <a:srgbClr val="C00000"/>
          </a:solidFill>
        </p:grpSpPr>
        <p:sp>
          <p:nvSpPr>
            <p:cNvPr id="4183" name="California" descr="California, 33 percent by 2020."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098" name="Colorado" descr="Colorado, 30 percent by 2020 for investor owned utilities. 10 percent by 2020 for cooperative and large municipal utilities." title="Colorado"/>
          <p:cNvSpPr>
            <a:spLocks/>
          </p:cNvSpPr>
          <p:nvPr/>
        </p:nvSpPr>
        <p:spPr bwMode="auto">
          <a:xfrm>
            <a:off x="2422329" y="3202228"/>
            <a:ext cx="934317" cy="684656"/>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4" name="Connecticut" descr="Connecticut, 27% by 2020." title="Connecticut"/>
          <p:cNvSpPr>
            <a:spLocks/>
          </p:cNvSpPr>
          <p:nvPr/>
        </p:nvSpPr>
        <p:spPr bwMode="auto">
          <a:xfrm>
            <a:off x="6813618" y="2728944"/>
            <a:ext cx="228219" cy="209838"/>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Delaware" descr="Delaware, 25 percent by 2026." title="Delaware"/>
          <p:cNvSpPr>
            <a:spLocks/>
          </p:cNvSpPr>
          <p:nvPr/>
        </p:nvSpPr>
        <p:spPr bwMode="auto">
          <a:xfrm>
            <a:off x="6626754" y="3160874"/>
            <a:ext cx="139382" cy="214433"/>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3" name="Hawaii" descr="Hawaii, 40% by 2030" title="Hawaii"/>
          <p:cNvGrpSpPr>
            <a:grpSpLocks/>
          </p:cNvGrpSpPr>
          <p:nvPr/>
        </p:nvGrpSpPr>
        <p:grpSpPr bwMode="auto">
          <a:xfrm>
            <a:off x="1406136" y="4832448"/>
            <a:ext cx="854670" cy="559059"/>
            <a:chOff x="1710" y="3401"/>
            <a:chExt cx="498" cy="349"/>
          </a:xfrm>
          <a:solidFill>
            <a:srgbClr val="C00000"/>
          </a:solidFill>
        </p:grpSpPr>
        <p:sp>
          <p:nvSpPr>
            <p:cNvPr id="4207" name="Hawaii" descr="Hawaii, 40 percent by 2030."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124" name="Illinois" descr="Illinois, 25 percent by 2025." title="Illinois"/>
          <p:cNvSpPr>
            <a:spLocks/>
          </p:cNvSpPr>
          <p:nvPr/>
        </p:nvSpPr>
        <p:spPr bwMode="auto">
          <a:xfrm>
            <a:off x="4664689" y="2984732"/>
            <a:ext cx="526893" cy="865392"/>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76" name="Iowa" descr="Iowa, 105 mega watts." title="Iowa"/>
          <p:cNvSpPr>
            <a:spLocks/>
          </p:cNvSpPr>
          <p:nvPr/>
        </p:nvSpPr>
        <p:spPr bwMode="auto">
          <a:xfrm>
            <a:off x="4021389" y="2860667"/>
            <a:ext cx="791871" cy="484007"/>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7" name="Kansas" descr="Kansas, 20 percent by 2020." title="Kansas"/>
          <p:cNvSpPr>
            <a:spLocks/>
          </p:cNvSpPr>
          <p:nvPr/>
        </p:nvSpPr>
        <p:spPr bwMode="auto">
          <a:xfrm>
            <a:off x="3322949" y="3415130"/>
            <a:ext cx="972608" cy="47788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0" name="Maine" descr="Maine, 30 percent by 2000. New renewable energy generation must reach 10 percent by 2017." title="Maine"/>
          <p:cNvSpPr>
            <a:spLocks/>
          </p:cNvSpPr>
          <p:nvPr/>
        </p:nvSpPr>
        <p:spPr bwMode="auto">
          <a:xfrm>
            <a:off x="6959126" y="1839045"/>
            <a:ext cx="482475" cy="707630"/>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8" name="Maryland" descr="Maryland, 20 percent by 2022." title="Maryland"/>
          <p:cNvSpPr>
            <a:spLocks/>
          </p:cNvSpPr>
          <p:nvPr/>
        </p:nvSpPr>
        <p:spPr bwMode="auto">
          <a:xfrm>
            <a:off x="6170317" y="3186912"/>
            <a:ext cx="595819" cy="278763"/>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6" name="Massachusetts" descr="Massachusetts, 22.1 percent by 2020. New renewable energy generation must reach 15 percent by 2020.  After 2020 the renewable portfolio standard requirment will increase by 1 percent annually." title="Massachusetts"/>
          <p:cNvSpPr>
            <a:spLocks/>
          </p:cNvSpPr>
          <p:nvPr/>
        </p:nvSpPr>
        <p:spPr bwMode="auto">
          <a:xfrm>
            <a:off x="6805960" y="2575777"/>
            <a:ext cx="442651" cy="225155"/>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22" name="Michigan" descr="Michigan, 10% and 1,100 megawatts by 2015. There is extra credit for solar or customer-sited renewables." title="Michigan"/>
          <p:cNvGrpSpPr/>
          <p:nvPr/>
        </p:nvGrpSpPr>
        <p:grpSpPr>
          <a:xfrm>
            <a:off x="4725956" y="2154568"/>
            <a:ext cx="998647" cy="931253"/>
            <a:chOff x="5033963" y="2028825"/>
            <a:chExt cx="1035050" cy="965200"/>
          </a:xfrm>
          <a:solidFill>
            <a:srgbClr val="C00000"/>
          </a:solidFill>
        </p:grpSpPr>
        <p:sp>
          <p:nvSpPr>
            <p:cNvPr id="4144" name="Michigan" descr="Michigan, 10 percent and 1,100 mega watts by 2015."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8" name="Minnesota" descr="Minnesota, 25 percent by 2025. 30 percent by 2020 for Xcel Energy." title="Minnesota"/>
          <p:cNvSpPr>
            <a:spLocks/>
          </p:cNvSpPr>
          <p:nvPr/>
        </p:nvSpPr>
        <p:spPr bwMode="auto">
          <a:xfrm>
            <a:off x="3941743" y="1986085"/>
            <a:ext cx="865391" cy="902152"/>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9" name="Missouri" descr="Missouri, 15 percent by 2021." title="Missouri"/>
          <p:cNvSpPr>
            <a:spLocks/>
          </p:cNvSpPr>
          <p:nvPr/>
        </p:nvSpPr>
        <p:spPr bwMode="auto">
          <a:xfrm>
            <a:off x="4134733" y="3312508"/>
            <a:ext cx="879177" cy="701503"/>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0" name="Montana" descr="Montana, 15 percent by 2015." title="Montana"/>
          <p:cNvSpPr>
            <a:spLocks/>
          </p:cNvSpPr>
          <p:nvPr/>
        </p:nvSpPr>
        <p:spPr bwMode="auto">
          <a:xfrm>
            <a:off x="1841827" y="1884995"/>
            <a:ext cx="1346336" cy="759707"/>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1" name="Nevada" descr="Nevada, 25 percent by 2025." title="Nevada"/>
          <p:cNvSpPr>
            <a:spLocks/>
          </p:cNvSpPr>
          <p:nvPr/>
        </p:nvSpPr>
        <p:spPr bwMode="auto">
          <a:xfrm>
            <a:off x="1086716" y="2848414"/>
            <a:ext cx="822505" cy="1185510"/>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1" name="New Hampshire" descr="New Hampshire, 24.8 percent by 2025." title="New Hampshire"/>
          <p:cNvSpPr>
            <a:spLocks/>
          </p:cNvSpPr>
          <p:nvPr/>
        </p:nvSpPr>
        <p:spPr bwMode="auto">
          <a:xfrm>
            <a:off x="6877948" y="2221961"/>
            <a:ext cx="215966" cy="424272"/>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1" name="New Jersey" descr="New Jersey, 20.38 percent by 2021, plus 4.1% solar by 2028." title="New Jersey"/>
          <p:cNvSpPr>
            <a:spLocks/>
          </p:cNvSpPr>
          <p:nvPr/>
        </p:nvSpPr>
        <p:spPr bwMode="auto">
          <a:xfrm>
            <a:off x="6640601" y="2912744"/>
            <a:ext cx="176141" cy="375258"/>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0" name="New Mexico" descr="New Mexico, 20 percent by 2020 for investor owned utilities. 10 percent by 2020 for cooperative utilities." title="New Mexico"/>
          <p:cNvSpPr>
            <a:spLocks/>
          </p:cNvSpPr>
          <p:nvPr/>
        </p:nvSpPr>
        <p:spPr bwMode="auto">
          <a:xfrm>
            <a:off x="2318176" y="3822554"/>
            <a:ext cx="885303" cy="883771"/>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2" name="New York" descr="New York, 29 percent by 2015." title="New York"/>
          <p:cNvSpPr>
            <a:spLocks/>
          </p:cNvSpPr>
          <p:nvPr/>
        </p:nvSpPr>
        <p:spPr bwMode="auto">
          <a:xfrm>
            <a:off x="6058506" y="2327647"/>
            <a:ext cx="978735" cy="701503"/>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61" name="North Carolina" descr="North Carolina, 12.5 percent by 2021 for investor owned utilites. 10 percent by 2018 for cooperative and municipal utilities." title="North Carolina"/>
          <p:cNvSpPr>
            <a:spLocks/>
          </p:cNvSpPr>
          <p:nvPr/>
        </p:nvSpPr>
        <p:spPr bwMode="auto">
          <a:xfrm>
            <a:off x="5675590" y="3669387"/>
            <a:ext cx="1148750" cy="47788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9" name="Ohio" descr="Ohio, 12.5 percent by 2024." title="Ohio"/>
          <p:cNvSpPr>
            <a:spLocks/>
          </p:cNvSpPr>
          <p:nvPr/>
        </p:nvSpPr>
        <p:spPr bwMode="auto">
          <a:xfrm>
            <a:off x="5465751" y="2946440"/>
            <a:ext cx="549869" cy="58816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3" name="Oregon" descr="Oregon, 25 percent by 2025 for large utilities. 5 to 10 percent by 2025 for smaller utilities." title="Oregon"/>
          <p:cNvSpPr>
            <a:spLocks/>
          </p:cNvSpPr>
          <p:nvPr/>
        </p:nvSpPr>
        <p:spPr bwMode="auto">
          <a:xfrm>
            <a:off x="685419" y="2114745"/>
            <a:ext cx="1040001" cy="799530"/>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1" name="Pennsylvania" descr="Pennsylvania, 18 percent by 2021." title="Pennsylvania"/>
          <p:cNvSpPr>
            <a:spLocks/>
          </p:cNvSpPr>
          <p:nvPr/>
        </p:nvSpPr>
        <p:spPr bwMode="auto">
          <a:xfrm>
            <a:off x="5974264" y="2831565"/>
            <a:ext cx="761239" cy="465627"/>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6" name="Rhode Island" descr="Rhode Island, 16% by 2020" title="Rhode Island"/>
          <p:cNvGrpSpPr/>
          <p:nvPr/>
        </p:nvGrpSpPr>
        <p:grpSpPr>
          <a:xfrm>
            <a:off x="7015798" y="2721285"/>
            <a:ext cx="183800" cy="122533"/>
            <a:chOff x="7407275" y="2616200"/>
            <a:chExt cx="190500" cy="127000"/>
          </a:xfrm>
          <a:solidFill>
            <a:srgbClr val="C00000"/>
          </a:solidFill>
        </p:grpSpPr>
        <p:sp>
          <p:nvSpPr>
            <p:cNvPr id="2064" name="Rhode Island" descr="Rhode Island, 16 percent by 2020."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86" name="Texas" descr="Texas, 5,880 mega watts by 2015. Double credit for all non-wind renewables, including solar." title="Texas"/>
          <p:cNvSpPr>
            <a:spLocks/>
          </p:cNvSpPr>
          <p:nvPr/>
        </p:nvSpPr>
        <p:spPr bwMode="auto">
          <a:xfrm>
            <a:off x="2656674" y="3958872"/>
            <a:ext cx="1818089" cy="1657264"/>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12" name="Washington" descr="Washington" title="Washington"/>
          <p:cNvGrpSpPr/>
          <p:nvPr/>
        </p:nvGrpSpPr>
        <p:grpSpPr>
          <a:xfrm>
            <a:off x="887599" y="1741018"/>
            <a:ext cx="873050" cy="577439"/>
            <a:chOff x="1055688" y="1600200"/>
            <a:chExt cx="904875" cy="598488"/>
          </a:xfrm>
          <a:solidFill>
            <a:srgbClr val="C00000"/>
          </a:solidFill>
        </p:grpSpPr>
        <p:sp>
          <p:nvSpPr>
            <p:cNvPr id="2071" name="Washington" descr="Washington, 15 percent by 2020."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4" name="Wisconsin" descr="Wisconsin, varies by utility, 10 percent by 2015 statewide." title="Wisconsin"/>
          <p:cNvSpPr>
            <a:spLocks/>
          </p:cNvSpPr>
          <p:nvPr/>
        </p:nvSpPr>
        <p:spPr bwMode="auto">
          <a:xfrm>
            <a:off x="4448724" y="2330710"/>
            <a:ext cx="692313" cy="681591"/>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88" name="Washington DC" descr="District of Columbia, 20% by 2020" title="District of Columbia"/>
          <p:cNvGrpSpPr/>
          <p:nvPr/>
        </p:nvGrpSpPr>
        <p:grpSpPr>
          <a:xfrm>
            <a:off x="6506740" y="3132150"/>
            <a:ext cx="793916" cy="247370"/>
            <a:chOff x="6580392" y="3109450"/>
            <a:chExt cx="822853" cy="256388"/>
          </a:xfrm>
          <a:noFill/>
        </p:grpSpPr>
        <p:sp>
          <p:nvSpPr>
            <p:cNvPr id="89" name="Washington DC" descr="Washington D C, 20 percent by 2020." title="Washington DC"/>
            <p:cNvSpPr>
              <a:spLocks noChangeArrowheads="1"/>
            </p:cNvSpPr>
            <p:nvPr/>
          </p:nvSpPr>
          <p:spPr bwMode="auto">
            <a:xfrm>
              <a:off x="7077570" y="3109450"/>
              <a:ext cx="228599" cy="228599"/>
            </a:xfrm>
            <a:prstGeom prst="ellipse">
              <a:avLst/>
            </a:prstGeom>
            <a:solidFill>
              <a:srgbClr val="C00000"/>
            </a:solidFill>
            <a:ln w="6350" algn="ctr">
              <a:solidFill>
                <a:schemeClr val="tx1"/>
              </a:solidFill>
              <a:round/>
              <a:headEnd/>
              <a:tailEnd/>
            </a:ln>
          </p:spPr>
          <p:txBody>
            <a:bodyPr/>
            <a:lstStyle/>
            <a:p>
              <a:pPr algn="ctr" eaLnBrk="0" hangingPunct="0">
                <a:defRPr/>
              </a:pPr>
              <a:endParaRPr lang="en-US">
                <a:solidFill>
                  <a:prstClr val="black"/>
                </a:solidFill>
              </a:endParaRPr>
            </a:p>
          </p:txBody>
        </p:sp>
        <p:cxnSp>
          <p:nvCxnSpPr>
            <p:cNvPr id="90" name="Straight Connector 100 (no alt text)"/>
            <p:cNvCxnSpPr/>
            <p:nvPr/>
          </p:nvCxnSpPr>
          <p:spPr>
            <a:xfrm flipV="1">
              <a:off x="6580392" y="3250328"/>
              <a:ext cx="496677" cy="847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10 (no alt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069" y="3110250"/>
              <a:ext cx="384176" cy="2555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55" name="Washington D.C. Actual (No alt text)" title="Washington D.C."/>
          <p:cNvSpPr>
            <a:spLocks/>
          </p:cNvSpPr>
          <p:nvPr/>
        </p:nvSpPr>
        <p:spPr bwMode="auto">
          <a:xfrm>
            <a:off x="6488904" y="3330888"/>
            <a:ext cx="35229" cy="3063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8" name="N. Mariana Islands &amp; PR" descr="Northern Mariana Islands, 80 percent by 2015.&#10;Puerto Rico, 20 percent by 2035." title="NMI &amp; 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5815" y="5257800"/>
            <a:ext cx="8778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Orange-------------------------------------------------" descr="The following states have renewable portfolio goals." title="Orange 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004" y="5946910"/>
            <a:ext cx="2079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4" name="Indiana" descr="Indiana has a goal, 10 percent by 2025." title="Indiana"/>
          <p:cNvSpPr>
            <a:spLocks/>
          </p:cNvSpPr>
          <p:nvPr/>
        </p:nvSpPr>
        <p:spPr bwMode="auto">
          <a:xfrm>
            <a:off x="5125721" y="3056720"/>
            <a:ext cx="404360" cy="652490"/>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0" name="North Dakota" descr="North Dakota has a goal, 10 percent by 2015." title="North Dakota"/>
          <p:cNvSpPr>
            <a:spLocks/>
          </p:cNvSpPr>
          <p:nvPr/>
        </p:nvSpPr>
        <p:spPr bwMode="auto">
          <a:xfrm>
            <a:off x="3155997" y="2028971"/>
            <a:ext cx="868456" cy="485539"/>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5" name="Oklahoma" descr="Oklahoma has a goal, 15 percent by 2015." title="Oklahoma"/>
          <p:cNvSpPr>
            <a:spLocks/>
          </p:cNvSpPr>
          <p:nvPr/>
        </p:nvSpPr>
        <p:spPr bwMode="auto">
          <a:xfrm>
            <a:off x="3198884" y="3876162"/>
            <a:ext cx="1133433" cy="539147"/>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2" name="South Dakota" descr="South Dakota has a goal, 10 percent by 2015." title="South Dakota"/>
          <p:cNvSpPr>
            <a:spLocks/>
          </p:cNvSpPr>
          <p:nvPr/>
        </p:nvSpPr>
        <p:spPr bwMode="auto">
          <a:xfrm>
            <a:off x="3129959" y="2491535"/>
            <a:ext cx="917468" cy="549869"/>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18" name="Utah" descr="Utah has a goal, 20 percent by 2025." title="Utah"/>
          <p:cNvSpPr>
            <a:spLocks/>
          </p:cNvSpPr>
          <p:nvPr/>
        </p:nvSpPr>
        <p:spPr bwMode="auto">
          <a:xfrm>
            <a:off x="1779029" y="2970947"/>
            <a:ext cx="715288" cy="850075"/>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accent3"/>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5" name="Vermont" descr="Vermont has a goal, renewable energy must meet  any increase in retail energy sales by 2012" title="Vermont"/>
          <p:cNvSpPr>
            <a:spLocks/>
          </p:cNvSpPr>
          <p:nvPr/>
        </p:nvSpPr>
        <p:spPr bwMode="auto">
          <a:xfrm>
            <a:off x="6710996" y="2280165"/>
            <a:ext cx="223623" cy="387512"/>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accent3"/>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7" name="Virginia" descr="Virginia has a goal, 15% by 2025 with extra credit for solar or customer-sited renewables." title="Virginia"/>
          <p:cNvGrpSpPr/>
          <p:nvPr/>
        </p:nvGrpSpPr>
        <p:grpSpPr>
          <a:xfrm>
            <a:off x="5720007" y="3284938"/>
            <a:ext cx="1035407" cy="546806"/>
            <a:chOff x="6064250" y="3200400"/>
            <a:chExt cx="1073150" cy="566738"/>
          </a:xfrm>
          <a:solidFill>
            <a:schemeClr val="accent3"/>
          </a:solidFill>
        </p:grpSpPr>
        <p:sp>
          <p:nvSpPr>
            <p:cNvPr id="4115" name="Virginia" descr="Virginia, 15 percent by 2025."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2069" name="West Virgiinia" descr="West Virginia has a goal, 25 percent by 2025. There is extra credit for solar or customer-sited renewables. In addition, non-renewable alternative resources are included." title="West Virginia"/>
          <p:cNvSpPr>
            <a:spLocks/>
          </p:cNvSpPr>
          <p:nvPr/>
        </p:nvSpPr>
        <p:spPr bwMode="auto">
          <a:xfrm>
            <a:off x="5816503" y="3156278"/>
            <a:ext cx="582033" cy="549869"/>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1" name="Gaum and USVI" descr="Guam, 25 percent by 2035.&#10;U S Virgin Islands, 30 percent by 2025." title="Guam and USV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1037" y="5265751"/>
            <a:ext cx="8905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Water Drop Icon------------------------------------" descr="Solar Water Heating is eligible under the renewable portfolio standards of the following stat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578" y="6218522"/>
            <a:ext cx="230505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AZ SWH icon" descr="Arizo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2310" y="4268516"/>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HI SWH icon" descr="Hawai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159" y="4898972"/>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IN SWH icon" descr="India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8581" y="3177915"/>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MD SWH icon" descr="Mary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4116" y="3729031"/>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NV SWH icon" descr="Nev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5579" y="3177915"/>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NH SHW icon" descr="New Hampshi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362" y="2361732"/>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NY SWH icon" descr="New Y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8810" y="2502829"/>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NC SWH icon" descr="North Caroli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618" y="3733800"/>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A SWH icon" descr="Pennsylvania,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7772" y="3124200"/>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TX SWH icon" descr="Tex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8718" y="5024440"/>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UT SWH icon" descr="Utah,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5194" y="3200400"/>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VT SWH icon" descr="Vermo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6144" y="2144876"/>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WI SWH icon" descr="Wiscons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230" y="2389646"/>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DC SWH icon" descr="Washington D 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9690" y="4235371"/>
            <a:ext cx="332982" cy="3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NMI SWH icon" descr="Northern Mariana Islands." title="NM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4453" y="5242924"/>
            <a:ext cx="200717" cy="18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SUN Icon------------------------------------------------" descr="The following states' renewable portfolio standards have minimum solar or customer-sited resource requirement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1912" y="5594521"/>
            <a:ext cx="35845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AZ sun icon" descr="Arizona,"/>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7298" y="4171552"/>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Colorado sun icon" descr="Colorado,"/>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6774" y="3465949"/>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DE sun icon" descr="Delaware,"/>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6853" y="4038600"/>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Illinois sun icon" descr="Illinois,"/>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1349" y="3056626"/>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MD sun icon" descr="Maryland,"/>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3282" y="3777234"/>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MA sun icon" descr="Massachusetts,"/>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7378" y="2400865"/>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Missouri sun icon" descr="Missouri,"/>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505200"/>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NV sun icon" descr="Nevada,"/>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4725" y="3202970"/>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NH sun icon" descr="New Hampshire,"/>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5732" y="2045030"/>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NJ sun icon" descr="New Jersey,"/>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9388" y="3482565"/>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NM sun icon" descr="New Mexico,"/>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0660" y="3971206"/>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NY sun icon" descr="New York,"/>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425" y="2374075"/>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NC sun icon" descr="North Carolina,"/>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263" y="3791535"/>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Ohio sun icon" descr="Ohio,"/>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7313" y="3166383"/>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OR sun icon" descr="Oregon,"/>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859" y="2605921"/>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A sun icon" descr="Pennsylvania,"/>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3283" y="3179703"/>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DC sun icon" descr="Washington D C."/>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0287" y="4283089"/>
            <a:ext cx="225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sterisk Icon-----------(listed within alt text)-------" descr="The following states’ renewable portfolio standards or goals provide extra credit for solar or customer sited renewables.&#10;Colorado,&#10;Delaware,&#10;Michigan,&#10;Nevada,&#10;Oregon,&#10;Utah,&#10;Virginia,&#10;Washington,&#10;West Virginia." title="asteris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9890" y="5732552"/>
            <a:ext cx="415766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Cross Icon----------------(listed within alt text)------" descr="The following states’ renewable portfolio standards or goals provide include non-renewable alternative energy resources.&#10;&#10;Indiana,&#10;Pennsylvania,&#10;West Virginia." title="cros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08377" y="6206321"/>
            <a:ext cx="3590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1" name="Alabama" title="Alabama"/>
          <p:cNvSpPr>
            <a:spLocks/>
          </p:cNvSpPr>
          <p:nvPr/>
        </p:nvSpPr>
        <p:spPr bwMode="auto">
          <a:xfrm>
            <a:off x="5157886" y="4108975"/>
            <a:ext cx="510045" cy="768897"/>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2" name="Alaska" title="Alaska"/>
          <p:cNvSpPr>
            <a:spLocks/>
          </p:cNvSpPr>
          <p:nvPr/>
        </p:nvSpPr>
        <p:spPr bwMode="auto">
          <a:xfrm>
            <a:off x="86713" y="4213637"/>
            <a:ext cx="1096673" cy="80872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bg1"/>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4" name="Arkansas" title="Arkansas"/>
          <p:cNvSpPr>
            <a:spLocks/>
          </p:cNvSpPr>
          <p:nvPr/>
        </p:nvSpPr>
        <p:spPr bwMode="auto">
          <a:xfrm>
            <a:off x="4295557" y="3932834"/>
            <a:ext cx="661680" cy="56978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9" name="Florida" title="Florida"/>
          <p:cNvGrpSpPr/>
          <p:nvPr/>
        </p:nvGrpSpPr>
        <p:grpSpPr>
          <a:xfrm>
            <a:off x="5309521" y="4684882"/>
            <a:ext cx="1191637" cy="952697"/>
            <a:chOff x="5638800" y="4651375"/>
            <a:chExt cx="1235075" cy="987425"/>
          </a:xfrm>
          <a:solidFill>
            <a:schemeClr val="bg1"/>
          </a:solidFill>
        </p:grpSpPr>
        <p:sp>
          <p:nvSpPr>
            <p:cNvPr id="4152" name="Florida" descr="Florida,"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56" name="Georgia" title="Georgia"/>
          <p:cNvSpPr>
            <a:spLocks/>
          </p:cNvSpPr>
          <p:nvPr/>
        </p:nvSpPr>
        <p:spPr bwMode="auto">
          <a:xfrm>
            <a:off x="5505574" y="4066088"/>
            <a:ext cx="713757" cy="695377"/>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9" name="Idaho" title="Idaho"/>
          <p:cNvSpPr>
            <a:spLocks/>
          </p:cNvSpPr>
          <p:nvPr/>
        </p:nvSpPr>
        <p:spPr bwMode="auto">
          <a:xfrm>
            <a:off x="1552342" y="1866615"/>
            <a:ext cx="771960" cy="1156409"/>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9" name="Kentucky" title="Kentucky"/>
          <p:cNvSpPr>
            <a:spLocks/>
          </p:cNvSpPr>
          <p:nvPr/>
        </p:nvSpPr>
        <p:spPr bwMode="auto">
          <a:xfrm>
            <a:off x="4978681" y="3461080"/>
            <a:ext cx="943507" cy="464095"/>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083" name="Louisiana" title="Louisiana"/>
          <p:cNvSpPr>
            <a:spLocks/>
          </p:cNvSpPr>
          <p:nvPr/>
        </p:nvSpPr>
        <p:spPr bwMode="auto">
          <a:xfrm>
            <a:off x="4396647" y="4484234"/>
            <a:ext cx="741327" cy="611135"/>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1" name="Nebraska" title="Nebraska"/>
          <p:cNvSpPr>
            <a:spLocks/>
          </p:cNvSpPr>
          <p:nvPr/>
        </p:nvSpPr>
        <p:spPr bwMode="auto">
          <a:xfrm>
            <a:off x="3110047" y="2940314"/>
            <a:ext cx="1082889" cy="490133"/>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12" name="South Carolina" title="South Carolina"/>
          <p:cNvSpPr>
            <a:spLocks/>
          </p:cNvSpPr>
          <p:nvPr/>
        </p:nvSpPr>
        <p:spPr bwMode="auto">
          <a:xfrm>
            <a:off x="5810376" y="4004822"/>
            <a:ext cx="664743" cy="471753"/>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6" name="Tennessee" title="Tennessee"/>
          <p:cNvSpPr>
            <a:spLocks/>
          </p:cNvSpPr>
          <p:nvPr/>
        </p:nvSpPr>
        <p:spPr bwMode="auto">
          <a:xfrm>
            <a:off x="4880654" y="3790388"/>
            <a:ext cx="1102800" cy="379853"/>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3" name="Wyoming" title="Wyoming"/>
          <p:cNvSpPr>
            <a:spLocks/>
          </p:cNvSpPr>
          <p:nvPr/>
        </p:nvSpPr>
        <p:spPr bwMode="auto">
          <a:xfrm>
            <a:off x="2249250" y="2566587"/>
            <a:ext cx="899089" cy="687718"/>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3" name="Territories Tit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8247" y="5087457"/>
            <a:ext cx="950912"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2398" y="1665055"/>
            <a:ext cx="1268413" cy="401637"/>
          </a:xfrm>
          <a:prstGeom prst="rect">
            <a:avLst/>
          </a:prstGeom>
          <a:noFill/>
          <a:ln>
            <a:noFill/>
          </a:ln>
          <a:effectLst>
            <a:glow>
              <a:schemeClr val="bg1"/>
            </a:glow>
            <a:outerShdw dist="35921" dir="2700000" algn="ctr" rotWithShape="0">
              <a:schemeClr val="bg2"/>
            </a:outerShd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67547" y="2232443"/>
            <a:ext cx="14271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62229" y="2704400"/>
            <a:ext cx="1212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9845" y="2919453"/>
            <a:ext cx="1225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91000" y="3160385"/>
            <a:ext cx="1431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03401" y="3763663"/>
            <a:ext cx="1274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74019" y="4012385"/>
            <a:ext cx="13176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59030" y="4252093"/>
            <a:ext cx="1243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4332" y="3313176"/>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6">
            <a:clrChange>
              <a:clrFrom>
                <a:srgbClr val="0A0800"/>
              </a:clrFrom>
              <a:clrTo>
                <a:srgbClr val="0A0800">
                  <a:alpha val="0"/>
                </a:srgbClr>
              </a:clrTo>
            </a:clrChange>
            <a:extLst>
              <a:ext uri="{28A0092B-C50C-407E-A947-70E740481C1C}">
                <a14:useLocalDpi xmlns:a14="http://schemas.microsoft.com/office/drawing/2010/main" val="0"/>
              </a:ext>
            </a:extLst>
          </a:blip>
          <a:srcRect/>
          <a:stretch>
            <a:fillRect/>
          </a:stretch>
        </p:blipFill>
        <p:spPr bwMode="auto">
          <a:xfrm>
            <a:off x="5842037" y="3557575"/>
            <a:ext cx="1030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12908" y="4051479"/>
            <a:ext cx="1600631" cy="35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8200" y="3522572"/>
            <a:ext cx="11033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97908" y="2971800"/>
            <a:ext cx="1107692" cy="24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7262" y="2760993"/>
            <a:ext cx="1122012" cy="27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61449" y="2215827"/>
            <a:ext cx="1420240" cy="3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35406" y="1816261"/>
            <a:ext cx="1190315" cy="39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91000" y="2667000"/>
            <a:ext cx="1446781" cy="41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98155" y="2193662"/>
            <a:ext cx="981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98155" y="2668269"/>
            <a:ext cx="9699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0284" y="1944012"/>
            <a:ext cx="1255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5911" y="1777778"/>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24719" y="2221961"/>
            <a:ext cx="2033532" cy="40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27796" y="2940314"/>
            <a:ext cx="1239049" cy="28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9870" y="3549418"/>
            <a:ext cx="1135182" cy="28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635405" y="3507915"/>
            <a:ext cx="1002535" cy="22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495580" y="3902793"/>
            <a:ext cx="1119306" cy="27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83389" y="4229198"/>
            <a:ext cx="1480865" cy="3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188163" y="3975019"/>
            <a:ext cx="1079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79410" y="3755255"/>
            <a:ext cx="1189822" cy="28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98884" y="3518122"/>
            <a:ext cx="1173192" cy="29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251130" y="3048000"/>
            <a:ext cx="1711270" cy="3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974019" y="3048000"/>
            <a:ext cx="902781" cy="28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992563" y="3276600"/>
            <a:ext cx="1189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Picture 4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856613" y="1767415"/>
            <a:ext cx="1452455" cy="43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0" name="Mississippi" title="Mississippi"/>
          <p:cNvSpPr>
            <a:spLocks/>
          </p:cNvSpPr>
          <p:nvPr/>
        </p:nvSpPr>
        <p:spPr bwMode="auto">
          <a:xfrm>
            <a:off x="4745867" y="4145735"/>
            <a:ext cx="462563" cy="758176"/>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26" name="Picture 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27796" y="5128738"/>
            <a:ext cx="1113149" cy="2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413491" y="2002168"/>
            <a:ext cx="1377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065577" y="3382655"/>
            <a:ext cx="16827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848693" y="4681411"/>
            <a:ext cx="1633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19081"/>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Interconnection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Interconnection standards specify the technical and procedural process by which a customer connects an electricity-generating to the grid. Such standards include the technical and contractual terms that system owners and utilities must abide by. State public utilities commissions typically establish standards for interconnection to the distribution grid, while the Federal Energy Regulatory Commission (FERC) has adopted standards for interconnection to the transmission level. While many states have adopted interconnection standards, some states' standards apply only to investor-owned utilities (and not to municipal utilities or electric cooperatives). </a:t>
            </a:r>
          </a:p>
        </p:txBody>
      </p:sp>
    </p:spTree>
    <p:extLst>
      <p:ext uri="{BB962C8B-B14F-4D97-AF65-F5344CB8AC3E}">
        <p14:creationId xmlns:p14="http://schemas.microsoft.com/office/powerpoint/2010/main" val="168309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Text Box"/>
          <p:cNvSpPr txBox="1">
            <a:spLocks noChangeArrowheads="1"/>
          </p:cNvSpPr>
          <p:nvPr/>
        </p:nvSpPr>
        <p:spPr bwMode="auto">
          <a:xfrm>
            <a:off x="549275" y="1092994"/>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65000"/>
              </a:spcBef>
              <a:spcAft>
                <a:spcPct val="25000"/>
              </a:spcAft>
            </a:pPr>
            <a:r>
              <a:rPr lang="en-US" sz="2800" b="1" i="1" dirty="0">
                <a:solidFill>
                  <a:prstClr val="black"/>
                </a:solidFill>
                <a:latin typeface="Tahoma" pitchFamily="-108" charset="0"/>
              </a:rPr>
              <a:t>Interconnection </a:t>
            </a:r>
            <a:r>
              <a:rPr lang="en-US" sz="2800" b="1" i="1" dirty="0" smtClean="0">
                <a:solidFill>
                  <a:prstClr val="black"/>
                </a:solidFill>
                <a:latin typeface="Tahoma" pitchFamily="-108" charset="0"/>
              </a:rPr>
              <a:t>Policies</a:t>
            </a:r>
            <a:r>
              <a:rPr lang="en-US" sz="2800" b="1" i="1" dirty="0" smtClean="0">
                <a:solidFill>
                  <a:prstClr val="white"/>
                </a:solidFill>
                <a:latin typeface="Tahoma" pitchFamily="-108" charset="0"/>
              </a:rPr>
              <a:t>..</a:t>
            </a:r>
            <a:endParaRPr lang="en-US" sz="2800" b="1" i="1" dirty="0">
              <a:solidFill>
                <a:prstClr val="black"/>
              </a:solidFill>
              <a:latin typeface="Tahoma" pitchFamily="-108" charset="0"/>
            </a:endParaRPr>
          </a:p>
        </p:txBody>
      </p:sp>
      <p:sp>
        <p:nvSpPr>
          <p:cNvPr id="100" name="DSIRE Review Text Box"/>
          <p:cNvSpPr txBox="1">
            <a:spLocks noChangeArrowheads="1"/>
          </p:cNvSpPr>
          <p:nvPr/>
        </p:nvSpPr>
        <p:spPr bwMode="auto">
          <a:xfrm>
            <a:off x="2362200" y="1535113"/>
            <a:ext cx="4495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r>
              <a:rPr lang="en-US" sz="1300" b="1" dirty="0">
                <a:solidFill>
                  <a:prstClr val="black"/>
                </a:solidFill>
                <a:latin typeface="Tahoma" pitchFamily="-108" charset="0"/>
                <a:hlinkClick r:id="rId3"/>
              </a:rPr>
              <a:t>www.dsireusa.org</a:t>
            </a:r>
            <a:r>
              <a:rPr lang="en-US" sz="1300" b="1" dirty="0">
                <a:solidFill>
                  <a:prstClr val="black"/>
                </a:solidFill>
                <a:latin typeface="Tahoma" pitchFamily="-108" charset="0"/>
              </a:rPr>
              <a:t> / </a:t>
            </a:r>
            <a:r>
              <a:rPr lang="en-US" sz="1300" b="1" dirty="0" smtClean="0">
                <a:solidFill>
                  <a:prstClr val="black"/>
                </a:solidFill>
                <a:latin typeface="Tahoma" pitchFamily="-108" charset="0"/>
              </a:rPr>
              <a:t>February 2013</a:t>
            </a:r>
            <a:r>
              <a:rPr lang="en-US" sz="1300" b="1" dirty="0" smtClean="0">
                <a:solidFill>
                  <a:prstClr val="white"/>
                </a:solidFill>
                <a:latin typeface="Tahoma" pitchFamily="-108" charset="0"/>
              </a:rPr>
              <a:t>..</a:t>
            </a:r>
            <a:endParaRPr lang="en-US" sz="1300" b="1" dirty="0">
              <a:solidFill>
                <a:prstClr val="white"/>
              </a:solidFill>
              <a:latin typeface="Tahoma" pitchFamily="-108" charset="0"/>
            </a:endParaRPr>
          </a:p>
        </p:txBody>
      </p:sp>
      <p:sp>
        <p:nvSpPr>
          <p:cNvPr id="108" name="Summary Text Box"/>
          <p:cNvSpPr txBox="1">
            <a:spLocks noChangeArrowheads="1"/>
          </p:cNvSpPr>
          <p:nvPr/>
        </p:nvSpPr>
        <p:spPr bwMode="auto">
          <a:xfrm>
            <a:off x="7015163" y="4757737"/>
            <a:ext cx="2046505" cy="1446550"/>
          </a:xfrm>
          <a:prstGeom prst="rect">
            <a:avLst/>
          </a:prstGeom>
          <a:solidFill>
            <a:srgbClr val="7F7F7F"/>
          </a:solidFill>
          <a:ln w="9525">
            <a:solidFill>
              <a:schemeClr val="tx1"/>
            </a:solidFill>
            <a:miter lim="800000"/>
            <a:headEnd/>
            <a:tailEnd/>
          </a:ln>
          <a:effectLst>
            <a:outerShdw dist="38100" dir="5400000" algn="t" rotWithShape="0">
              <a:srgbClr val="808080">
                <a:alpha val="39999"/>
              </a:srgbClr>
            </a:outerShdw>
          </a:effectLst>
        </p:spPr>
        <p:txBody>
          <a:bodyPr wrap="square">
            <a:spAutoFit/>
          </a:bodyPr>
          <a:lstStyle/>
          <a:p>
            <a:pPr algn="ctr">
              <a:defRPr/>
            </a:pPr>
            <a:r>
              <a:rPr lang="en-US" b="1" dirty="0">
                <a:solidFill>
                  <a:prstClr val="black"/>
                </a:solidFill>
                <a:latin typeface="Tahoma" pitchFamily="1" charset="0"/>
              </a:rPr>
              <a:t>43 </a:t>
            </a:r>
            <a:r>
              <a:rPr lang="en-US" b="1" dirty="0" smtClean="0">
                <a:solidFill>
                  <a:prstClr val="black"/>
                </a:solidFill>
                <a:latin typeface="Tahoma" pitchFamily="1" charset="0"/>
              </a:rPr>
              <a:t>States</a:t>
            </a:r>
            <a:r>
              <a:rPr lang="en-US" sz="1400" b="1" dirty="0" smtClean="0">
                <a:solidFill>
                  <a:srgbClr val="7F7F7F"/>
                </a:solidFill>
                <a:latin typeface="Tahoma" pitchFamily="1" charset="0"/>
              </a:rPr>
              <a:t>,</a:t>
            </a:r>
            <a:r>
              <a:rPr lang="en-US" sz="1400" b="1" dirty="0" smtClean="0">
                <a:solidFill>
                  <a:prstClr val="black"/>
                </a:solidFill>
                <a:latin typeface="Tahoma" pitchFamily="1" charset="0"/>
              </a:rPr>
              <a:t> </a:t>
            </a:r>
          </a:p>
          <a:p>
            <a:pPr algn="ctr">
              <a:defRPr/>
            </a:pPr>
            <a:r>
              <a:rPr lang="en-US" sz="1400" b="1" dirty="0" smtClean="0">
                <a:solidFill>
                  <a:prstClr val="black"/>
                </a:solidFill>
                <a:latin typeface="Tahoma" pitchFamily="1" charset="0"/>
              </a:rPr>
              <a:t>+ Washington DC </a:t>
            </a:r>
          </a:p>
          <a:p>
            <a:pPr algn="ctr">
              <a:defRPr/>
            </a:pPr>
            <a:r>
              <a:rPr lang="en-US" sz="1400" b="1" dirty="0" smtClean="0">
                <a:solidFill>
                  <a:prstClr val="black"/>
                </a:solidFill>
                <a:latin typeface="Tahoma" pitchFamily="1" charset="0"/>
              </a:rPr>
              <a:t>and Puerto Rico</a:t>
            </a:r>
            <a:r>
              <a:rPr lang="en-US" sz="1400" b="1" dirty="0" smtClean="0">
                <a:solidFill>
                  <a:srgbClr val="7F7F7F"/>
                </a:solidFill>
                <a:latin typeface="Tahoma" pitchFamily="1" charset="0"/>
              </a:rPr>
              <a:t>, </a:t>
            </a:r>
          </a:p>
          <a:p>
            <a:pPr algn="ctr">
              <a:defRPr/>
            </a:pPr>
            <a:r>
              <a:rPr lang="en-US" sz="1400" b="1" dirty="0" smtClean="0">
                <a:solidFill>
                  <a:prstClr val="black"/>
                </a:solidFill>
                <a:latin typeface="Tahoma" pitchFamily="1" charset="0"/>
              </a:rPr>
              <a:t>have </a:t>
            </a:r>
            <a:r>
              <a:rPr lang="en-US" sz="1400" b="1" dirty="0">
                <a:solidFill>
                  <a:prstClr val="black"/>
                </a:solidFill>
                <a:latin typeface="Tahoma" pitchFamily="1" charset="0"/>
              </a:rPr>
              <a:t>adopted an interconnection </a:t>
            </a:r>
            <a:r>
              <a:rPr lang="en-US" sz="1400" b="1" dirty="0" smtClean="0">
                <a:solidFill>
                  <a:prstClr val="black"/>
                </a:solidFill>
                <a:latin typeface="Tahoma" pitchFamily="1" charset="0"/>
              </a:rPr>
              <a:t>policy</a:t>
            </a:r>
            <a:r>
              <a:rPr lang="en-US" sz="1400" b="1" dirty="0" smtClean="0">
                <a:solidFill>
                  <a:srgbClr val="7F7F7F"/>
                </a:solidFill>
                <a:latin typeface="Tahoma" pitchFamily="1" charset="0"/>
              </a:rPr>
              <a:t>.</a:t>
            </a:r>
            <a:endParaRPr lang="en-US" sz="1400" b="1" dirty="0">
              <a:solidFill>
                <a:srgbClr val="7F7F7F"/>
              </a:solidFill>
              <a:latin typeface="Tahoma" pitchFamily="1" charset="0"/>
            </a:endParaRPr>
          </a:p>
        </p:txBody>
      </p:sp>
      <p:pic>
        <p:nvPicPr>
          <p:cNvPr id="17418" name="Red Key-----------------------------------------" descr="The following state have state interconnection standards. The system capacity limit, measured in kilowatts, set by each policy is listed along with each state. “No limit” means that there is no stated maximum size for individual systems.  Some interconnection policies apply only to net metered systems." title="Red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 y="5410200"/>
            <a:ext cx="14081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2" name="Asterik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60" y="5715000"/>
            <a:ext cx="46640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California" descr="California, no limit" title="California"/>
          <p:cNvGrpSpPr>
            <a:grpSpLocks/>
          </p:cNvGrpSpPr>
          <p:nvPr/>
        </p:nvGrpSpPr>
        <p:grpSpPr bwMode="auto">
          <a:xfrm>
            <a:off x="758825" y="2627313"/>
            <a:ext cx="1133475" cy="1711325"/>
            <a:chOff x="514" y="1479"/>
            <a:chExt cx="717" cy="1163"/>
          </a:xfrm>
          <a:solidFill>
            <a:srgbClr val="C00000"/>
          </a:solidFill>
        </p:grpSpPr>
        <p:sp>
          <p:nvSpPr>
            <p:cNvPr id="4183" name="California" descr="California, no limit."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endParaRPr lang="en-US" dirty="0">
                <a:solidFill>
                  <a:prstClr val="black"/>
                </a:solidFill>
                <a:latin typeface="Arial" pitchFamily="34" charset="0"/>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endParaRPr lang="en-US" dirty="0">
                <a:solidFill>
                  <a:prstClr val="black"/>
                </a:solidFill>
                <a:latin typeface="Arial" pitchFamily="34" charset="0"/>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endParaRPr lang="en-US" dirty="0">
                <a:solidFill>
                  <a:prstClr val="black"/>
                </a:solidFill>
                <a:latin typeface="Arial" pitchFamily="34" charset="0"/>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endParaRPr lang="en-US" dirty="0">
                <a:solidFill>
                  <a:prstClr val="black"/>
                </a:solidFill>
                <a:latin typeface="Arial" pitchFamily="34" charset="0"/>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endParaRPr lang="en-US" dirty="0">
                <a:solidFill>
                  <a:prstClr val="black"/>
                </a:solidFill>
                <a:latin typeface="Arial" pitchFamily="34" charset="0"/>
              </a:endParaRPr>
            </a:p>
          </p:txBody>
        </p:sp>
      </p:grpSp>
      <p:sp>
        <p:nvSpPr>
          <p:cNvPr id="4098" name="Colorado" descr="Colorado, 10,000 kilowatt limit." title="Colorado"/>
          <p:cNvSpPr>
            <a:spLocks/>
          </p:cNvSpPr>
          <p:nvPr/>
        </p:nvSpPr>
        <p:spPr bwMode="auto">
          <a:xfrm>
            <a:off x="2646363" y="31146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04" name="Connecticut" descr="Connecticut, 20,000 kilowatt limit." title="Connecticut"/>
          <p:cNvSpPr>
            <a:spLocks/>
          </p:cNvSpPr>
          <p:nvPr/>
        </p:nvSpPr>
        <p:spPr bwMode="auto">
          <a:xfrm>
            <a:off x="7197725" y="26241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5" name="Delaware" descr="Delaware, 20,000 kilowatt limit, net metered systems only." title="Delaware"/>
          <p:cNvSpPr>
            <a:spLocks/>
          </p:cNvSpPr>
          <p:nvPr/>
        </p:nvSpPr>
        <p:spPr bwMode="auto">
          <a:xfrm>
            <a:off x="7004050" y="30718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nvGrpSpPr>
          <p:cNvPr id="9" name="Florida" descr="Florida, 2000 kilowatt limit, net metered systems only" title="Florida"/>
          <p:cNvGrpSpPr/>
          <p:nvPr/>
        </p:nvGrpSpPr>
        <p:grpSpPr>
          <a:xfrm>
            <a:off x="5638800" y="4651375"/>
            <a:ext cx="1235075" cy="987425"/>
            <a:chOff x="5638800" y="4651375"/>
            <a:chExt cx="1235075" cy="987425"/>
          </a:xfrm>
          <a:solidFill>
            <a:srgbClr val="C00000"/>
          </a:solidFill>
        </p:grpSpPr>
        <p:sp>
          <p:nvSpPr>
            <p:cNvPr id="4152" name="Florida" descr="Florida, 2,000 kilowatt limit, net metered systems only."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grpSp>
      <p:grpSp>
        <p:nvGrpSpPr>
          <p:cNvPr id="3" name="Hawaii" descr="Hawaii, no limit." title="Hawaii"/>
          <p:cNvGrpSpPr>
            <a:grpSpLocks/>
          </p:cNvGrpSpPr>
          <p:nvPr/>
        </p:nvGrpSpPr>
        <p:grpSpPr bwMode="auto">
          <a:xfrm>
            <a:off x="1676400" y="4813300"/>
            <a:ext cx="885825" cy="579438"/>
            <a:chOff x="1710" y="3401"/>
            <a:chExt cx="498" cy="349"/>
          </a:xfrm>
          <a:solidFill>
            <a:srgbClr val="C00000"/>
          </a:solidFill>
        </p:grpSpPr>
        <p:sp>
          <p:nvSpPr>
            <p:cNvPr id="4207" name="Hawaii" descr="Hawaii, no limit."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sp>
        <p:nvSpPr>
          <p:cNvPr id="4124" name="Illinois" descr="Illinois, no limit." title="Illinois"/>
          <p:cNvSpPr>
            <a:spLocks/>
          </p:cNvSpPr>
          <p:nvPr/>
        </p:nvSpPr>
        <p:spPr bwMode="auto">
          <a:xfrm>
            <a:off x="4970463" y="28892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094" name="Indiana" descr="Indiana, no limit." title="Indiana"/>
          <p:cNvSpPr>
            <a:spLocks/>
          </p:cNvSpPr>
          <p:nvPr/>
        </p:nvSpPr>
        <p:spPr bwMode="auto">
          <a:xfrm>
            <a:off x="5448300" y="29638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76" name="Iowa" descr="Iowa, 10,000 kilowatt limit." title="Iowa"/>
          <p:cNvSpPr>
            <a:spLocks/>
          </p:cNvSpPr>
          <p:nvPr/>
        </p:nvSpPr>
        <p:spPr bwMode="auto">
          <a:xfrm>
            <a:off x="4303713" y="27606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9" name="Kentucky" descr="Kentucky, 30 kilowatt limit, net metered systems only." title="Kentucky"/>
          <p:cNvSpPr>
            <a:spLocks/>
          </p:cNvSpPr>
          <p:nvPr/>
        </p:nvSpPr>
        <p:spPr bwMode="auto">
          <a:xfrm>
            <a:off x="5295900" y="33829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ea typeface="ＭＳ Ｐゴシック" pitchFamily="-108" charset="-128"/>
              <a:cs typeface="Arial" charset="0"/>
            </a:endParaRPr>
          </a:p>
        </p:txBody>
      </p:sp>
      <p:sp>
        <p:nvSpPr>
          <p:cNvPr id="2060" name="Maine" descr="Maine, no limit." title="Maine"/>
          <p:cNvSpPr>
            <a:spLocks/>
          </p:cNvSpPr>
          <p:nvPr/>
        </p:nvSpPr>
        <p:spPr bwMode="auto">
          <a:xfrm>
            <a:off x="7348538" y="17018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4108" name="Maryland" descr="Maryland, 10,000 kilowatt limit." title="Maryland"/>
          <p:cNvSpPr>
            <a:spLocks/>
          </p:cNvSpPr>
          <p:nvPr/>
        </p:nvSpPr>
        <p:spPr bwMode="auto">
          <a:xfrm>
            <a:off x="6530975" y="30988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06" name="Massachusetts" descr="Massachusetts, no limit." title="Massachusetts"/>
          <p:cNvSpPr>
            <a:spLocks/>
          </p:cNvSpPr>
          <p:nvPr/>
        </p:nvSpPr>
        <p:spPr bwMode="auto">
          <a:xfrm>
            <a:off x="7189788" y="24653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nvGrpSpPr>
          <p:cNvPr id="22" name="Michigan" descr="Michigan, no limit" title="Michigan"/>
          <p:cNvGrpSpPr/>
          <p:nvPr/>
        </p:nvGrpSpPr>
        <p:grpSpPr>
          <a:xfrm>
            <a:off x="5033963" y="2028825"/>
            <a:ext cx="1035050" cy="965200"/>
            <a:chOff x="5033963" y="2028825"/>
            <a:chExt cx="1035050" cy="965200"/>
          </a:xfrm>
          <a:solidFill>
            <a:srgbClr val="C00000"/>
          </a:solidFill>
        </p:grpSpPr>
        <p:sp>
          <p:nvSpPr>
            <p:cNvPr id="4144" name="Michigan" descr="Michigan, no limit"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grpSp>
      <p:sp>
        <p:nvSpPr>
          <p:cNvPr id="2078" name="Minnesota" descr="Minnesota, 10,000 kilowatt limit." title="Minnesota"/>
          <p:cNvSpPr>
            <a:spLocks/>
          </p:cNvSpPr>
          <p:nvPr/>
        </p:nvSpPr>
        <p:spPr bwMode="auto">
          <a:xfrm>
            <a:off x="4221163" y="18542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4141" name="Nevada" descr="Nevada, 20000 kilowatt limit." title="Nevada"/>
          <p:cNvSpPr>
            <a:spLocks/>
          </p:cNvSpPr>
          <p:nvPr/>
        </p:nvSpPr>
        <p:spPr bwMode="auto">
          <a:xfrm>
            <a:off x="1262063" y="27479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061" name="New Hampshire" descr="New Hampshire, 1000 kilowatt limit, net metered systems only." title="New Hampshire"/>
          <p:cNvSpPr>
            <a:spLocks/>
          </p:cNvSpPr>
          <p:nvPr/>
        </p:nvSpPr>
        <p:spPr bwMode="auto">
          <a:xfrm>
            <a:off x="7264400" y="20986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ea typeface="ＭＳ Ｐゴシック" pitchFamily="-108" charset="-128"/>
              <a:cs typeface="Arial" charset="0"/>
            </a:endParaRPr>
          </a:p>
        </p:txBody>
      </p:sp>
      <p:sp>
        <p:nvSpPr>
          <p:cNvPr id="4111" name="New Jersey" descr="New Jersey, no limit." title="New Jersey"/>
          <p:cNvSpPr>
            <a:spLocks/>
          </p:cNvSpPr>
          <p:nvPr/>
        </p:nvSpPr>
        <p:spPr bwMode="auto">
          <a:xfrm>
            <a:off x="7031038" y="2814638"/>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40" name="New Mexico" descr="New Mexico, 80000 kilowatt limit." title="New Mexico"/>
          <p:cNvSpPr>
            <a:spLocks/>
          </p:cNvSpPr>
          <p:nvPr/>
        </p:nvSpPr>
        <p:spPr bwMode="auto">
          <a:xfrm>
            <a:off x="2538413" y="37576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12" name="New York" descr="New York, 2000 kilowatt limit." title="New York"/>
          <p:cNvSpPr>
            <a:spLocks/>
          </p:cNvSpPr>
          <p:nvPr/>
        </p:nvSpPr>
        <p:spPr bwMode="auto">
          <a:xfrm>
            <a:off x="6415088" y="22082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61" name="North Carolina" descr="North Carolina, no limit." title="North Carolina"/>
          <p:cNvSpPr>
            <a:spLocks/>
          </p:cNvSpPr>
          <p:nvPr/>
        </p:nvSpPr>
        <p:spPr bwMode="auto">
          <a:xfrm>
            <a:off x="6018213" y="35988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49" name="Ohio" descr="Ohio, 20,000 kilowatt limit." title="Ohio"/>
          <p:cNvSpPr>
            <a:spLocks/>
          </p:cNvSpPr>
          <p:nvPr/>
        </p:nvSpPr>
        <p:spPr bwMode="auto">
          <a:xfrm>
            <a:off x="5800725" y="28495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43" name="Oregon" descr="Oregon, 10000 kilowatt limit" title="Oregon"/>
          <p:cNvSpPr>
            <a:spLocks/>
          </p:cNvSpPr>
          <p:nvPr/>
        </p:nvSpPr>
        <p:spPr bwMode="auto">
          <a:xfrm>
            <a:off x="846138" y="19875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01" name="Pennsylvania" descr="Pennsylvania, 5,000 kilowatt limit, net metered systems only." title="Pennsylvania"/>
          <p:cNvSpPr>
            <a:spLocks/>
          </p:cNvSpPr>
          <p:nvPr/>
        </p:nvSpPr>
        <p:spPr bwMode="auto">
          <a:xfrm>
            <a:off x="6327775" y="27305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nvGrpSpPr>
          <p:cNvPr id="4" name="Puerto Rico" descr="Puerto Rico, no limit." title="Puerto Rico"/>
          <p:cNvGrpSpPr>
            <a:grpSpLocks noChangeAspect="1"/>
          </p:cNvGrpSpPr>
          <p:nvPr/>
        </p:nvGrpSpPr>
        <p:grpSpPr>
          <a:xfrm rot="21353281">
            <a:off x="4671316" y="5545483"/>
            <a:ext cx="454943" cy="219913"/>
            <a:chOff x="3429000" y="5715000"/>
            <a:chExt cx="852489" cy="412080"/>
          </a:xfrm>
          <a:solidFill>
            <a:srgbClr val="C00000"/>
          </a:solidFill>
        </p:grpSpPr>
        <p:sp>
          <p:nvSpPr>
            <p:cNvPr id="93" name="Puerto Rico" descr="Puerto Rico, no limit." title="Puerto Rico"/>
            <p:cNvSpPr/>
            <p:nvPr/>
          </p:nvSpPr>
          <p:spPr bwMode="auto">
            <a:xfrm>
              <a:off x="3657600" y="5715000"/>
              <a:ext cx="414337" cy="200025"/>
            </a:xfrm>
            <a:custGeom>
              <a:avLst/>
              <a:gdLst>
                <a:gd name="connsiteX0" fmla="*/ 9525 w 414337"/>
                <a:gd name="connsiteY0" fmla="*/ 0 h 200025"/>
                <a:gd name="connsiteX1" fmla="*/ 100012 w 414337"/>
                <a:gd name="connsiteY1" fmla="*/ 9525 h 200025"/>
                <a:gd name="connsiteX2" fmla="*/ 171450 w 414337"/>
                <a:gd name="connsiteY2" fmla="*/ 4762 h 200025"/>
                <a:gd name="connsiteX3" fmla="*/ 261937 w 414337"/>
                <a:gd name="connsiteY3" fmla="*/ 19050 h 200025"/>
                <a:gd name="connsiteX4" fmla="*/ 276225 w 414337"/>
                <a:gd name="connsiteY4" fmla="*/ 19050 h 200025"/>
                <a:gd name="connsiteX5" fmla="*/ 271462 w 414337"/>
                <a:gd name="connsiteY5" fmla="*/ 4762 h 200025"/>
                <a:gd name="connsiteX6" fmla="*/ 314325 w 414337"/>
                <a:gd name="connsiteY6" fmla="*/ 19050 h 200025"/>
                <a:gd name="connsiteX7" fmla="*/ 361950 w 414337"/>
                <a:gd name="connsiteY7" fmla="*/ 38100 h 200025"/>
                <a:gd name="connsiteX8" fmla="*/ 414337 w 414337"/>
                <a:gd name="connsiteY8" fmla="*/ 47625 h 200025"/>
                <a:gd name="connsiteX9" fmla="*/ 409575 w 414337"/>
                <a:gd name="connsiteY9" fmla="*/ 114300 h 200025"/>
                <a:gd name="connsiteX10" fmla="*/ 352425 w 414337"/>
                <a:gd name="connsiteY10" fmla="*/ 147637 h 200025"/>
                <a:gd name="connsiteX11" fmla="*/ 333375 w 414337"/>
                <a:gd name="connsiteY11" fmla="*/ 171450 h 200025"/>
                <a:gd name="connsiteX12" fmla="*/ 252412 w 414337"/>
                <a:gd name="connsiteY12" fmla="*/ 200025 h 200025"/>
                <a:gd name="connsiteX13" fmla="*/ 223837 w 414337"/>
                <a:gd name="connsiteY13" fmla="*/ 195262 h 200025"/>
                <a:gd name="connsiteX14" fmla="*/ 171450 w 414337"/>
                <a:gd name="connsiteY14" fmla="*/ 190500 h 200025"/>
                <a:gd name="connsiteX15" fmla="*/ 142875 w 414337"/>
                <a:gd name="connsiteY15" fmla="*/ 176212 h 200025"/>
                <a:gd name="connsiteX16" fmla="*/ 95250 w 414337"/>
                <a:gd name="connsiteY16" fmla="*/ 171450 h 200025"/>
                <a:gd name="connsiteX17" fmla="*/ 90487 w 414337"/>
                <a:gd name="connsiteY17" fmla="*/ 180975 h 200025"/>
                <a:gd name="connsiteX18" fmla="*/ 71437 w 414337"/>
                <a:gd name="connsiteY18" fmla="*/ 185737 h 200025"/>
                <a:gd name="connsiteX19" fmla="*/ 28575 w 414337"/>
                <a:gd name="connsiteY19" fmla="*/ 176212 h 200025"/>
                <a:gd name="connsiteX20" fmla="*/ 0 w 414337"/>
                <a:gd name="connsiteY20" fmla="*/ 138112 h 200025"/>
                <a:gd name="connsiteX21" fmla="*/ 9525 w 414337"/>
                <a:gd name="connsiteY21" fmla="*/ 104775 h 200025"/>
                <a:gd name="connsiteX22" fmla="*/ 14287 w 414337"/>
                <a:gd name="connsiteY22" fmla="*/ 76200 h 200025"/>
                <a:gd name="connsiteX23" fmla="*/ 9525 w 414337"/>
                <a:gd name="connsiteY23"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337" h="200025">
                  <a:moveTo>
                    <a:pt x="9525" y="0"/>
                  </a:moveTo>
                  <a:lnTo>
                    <a:pt x="100012" y="9525"/>
                  </a:lnTo>
                  <a:lnTo>
                    <a:pt x="171450" y="4762"/>
                  </a:lnTo>
                  <a:lnTo>
                    <a:pt x="261937" y="19050"/>
                  </a:lnTo>
                  <a:lnTo>
                    <a:pt x="276225" y="19050"/>
                  </a:lnTo>
                  <a:lnTo>
                    <a:pt x="271462" y="4762"/>
                  </a:lnTo>
                  <a:lnTo>
                    <a:pt x="314325" y="19050"/>
                  </a:lnTo>
                  <a:lnTo>
                    <a:pt x="361950" y="38100"/>
                  </a:lnTo>
                  <a:lnTo>
                    <a:pt x="414337" y="47625"/>
                  </a:lnTo>
                  <a:lnTo>
                    <a:pt x="409575" y="114300"/>
                  </a:lnTo>
                  <a:lnTo>
                    <a:pt x="352425" y="147637"/>
                  </a:lnTo>
                  <a:lnTo>
                    <a:pt x="333375" y="171450"/>
                  </a:lnTo>
                  <a:lnTo>
                    <a:pt x="252412" y="200025"/>
                  </a:lnTo>
                  <a:lnTo>
                    <a:pt x="223837" y="195262"/>
                  </a:lnTo>
                  <a:lnTo>
                    <a:pt x="171450" y="190500"/>
                  </a:lnTo>
                  <a:lnTo>
                    <a:pt x="142875" y="176212"/>
                  </a:lnTo>
                  <a:lnTo>
                    <a:pt x="95250" y="171450"/>
                  </a:lnTo>
                  <a:lnTo>
                    <a:pt x="90487" y="180975"/>
                  </a:lnTo>
                  <a:lnTo>
                    <a:pt x="71437" y="185737"/>
                  </a:lnTo>
                  <a:lnTo>
                    <a:pt x="28575" y="176212"/>
                  </a:lnTo>
                  <a:lnTo>
                    <a:pt x="0" y="138112"/>
                  </a:lnTo>
                  <a:lnTo>
                    <a:pt x="9525" y="104775"/>
                  </a:lnTo>
                  <a:lnTo>
                    <a:pt x="14287" y="76200"/>
                  </a:lnTo>
                  <a:lnTo>
                    <a:pt x="9525" y="0"/>
                  </a:lnTo>
                  <a:close/>
                </a:path>
              </a:pathLst>
            </a:custGeom>
            <a:grpFill/>
            <a:ln w="6350"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94" name="Puerto Rico extra 1 (no alt text)"/>
            <p:cNvSpPr/>
            <p:nvPr/>
          </p:nvSpPr>
          <p:spPr bwMode="auto">
            <a:xfrm>
              <a:off x="4164208" y="6098506"/>
              <a:ext cx="66675" cy="28574"/>
            </a:xfrm>
            <a:custGeom>
              <a:avLst/>
              <a:gdLst>
                <a:gd name="connsiteX0" fmla="*/ 0 w 66675"/>
                <a:gd name="connsiteY0" fmla="*/ 0 h 28575"/>
                <a:gd name="connsiteX1" fmla="*/ 47625 w 66675"/>
                <a:gd name="connsiteY1" fmla="*/ 19050 h 28575"/>
                <a:gd name="connsiteX2" fmla="*/ 66675 w 66675"/>
                <a:gd name="connsiteY2" fmla="*/ 28575 h 28575"/>
                <a:gd name="connsiteX3" fmla="*/ 61912 w 66675"/>
                <a:gd name="connsiteY3" fmla="*/ 14288 h 28575"/>
                <a:gd name="connsiteX4" fmla="*/ 0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0" y="0"/>
                  </a:moveTo>
                  <a:lnTo>
                    <a:pt x="47625" y="19050"/>
                  </a:lnTo>
                  <a:lnTo>
                    <a:pt x="66675" y="28575"/>
                  </a:lnTo>
                  <a:lnTo>
                    <a:pt x="61912" y="14288"/>
                  </a:lnTo>
                  <a:lnTo>
                    <a:pt x="0" y="0"/>
                  </a:lnTo>
                  <a:close/>
                </a:path>
              </a:pathLst>
            </a:custGeom>
            <a:grpFill/>
            <a:ln w="6350"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95" name="Puerto Rico extra 2 (no alt text)"/>
            <p:cNvSpPr>
              <a:spLocks/>
            </p:cNvSpPr>
            <p:nvPr/>
          </p:nvSpPr>
          <p:spPr bwMode="auto">
            <a:xfrm>
              <a:off x="4242286" y="5780594"/>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96" name="Puerto Rico extra 3 (no alt text)"/>
            <p:cNvSpPr>
              <a:spLocks/>
            </p:cNvSpPr>
            <p:nvPr/>
          </p:nvSpPr>
          <p:spPr bwMode="auto">
            <a:xfrm>
              <a:off x="3429000" y="5791200"/>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grpSp>
        <p:nvGrpSpPr>
          <p:cNvPr id="6" name="Rhode Island" descr="Rhode Island, no limit." title="Rhode Island"/>
          <p:cNvGrpSpPr/>
          <p:nvPr/>
        </p:nvGrpSpPr>
        <p:grpSpPr>
          <a:xfrm>
            <a:off x="7407275" y="2616200"/>
            <a:ext cx="190500" cy="127000"/>
            <a:chOff x="7407275" y="2616200"/>
            <a:chExt cx="190500" cy="127000"/>
          </a:xfrm>
          <a:solidFill>
            <a:srgbClr val="C00000"/>
          </a:solidFill>
        </p:grpSpPr>
        <p:sp>
          <p:nvSpPr>
            <p:cNvPr id="2064" name="Rhode Island" descr="Rhode Island, no limit."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grpSp>
      <p:sp>
        <p:nvSpPr>
          <p:cNvPr id="2082" name="South Dakota" descr="South Dakota, 10,000 kilowatt limit." title="South Dakota"/>
          <p:cNvSpPr>
            <a:spLocks/>
          </p:cNvSpPr>
          <p:nvPr/>
        </p:nvSpPr>
        <p:spPr bwMode="auto">
          <a:xfrm>
            <a:off x="3379788" y="23780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6" name="Texas" descr="Texas, 10,000 kilowatt limit." title="Texas"/>
          <p:cNvSpPr>
            <a:spLocks/>
          </p:cNvSpPr>
          <p:nvPr/>
        </p:nvSpPr>
        <p:spPr bwMode="auto">
          <a:xfrm>
            <a:off x="2889250" y="38989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ea typeface="ＭＳ Ｐゴシック" pitchFamily="-108" charset="-128"/>
              <a:cs typeface="Arial" charset="0"/>
            </a:endParaRPr>
          </a:p>
        </p:txBody>
      </p:sp>
      <p:sp>
        <p:nvSpPr>
          <p:cNvPr id="4118" name="Utah" descr="Utah, 20,000 kilowatt limit." title="Utah"/>
          <p:cNvSpPr>
            <a:spLocks/>
          </p:cNvSpPr>
          <p:nvPr/>
        </p:nvSpPr>
        <p:spPr bwMode="auto">
          <a:xfrm>
            <a:off x="1979613" y="28749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065" name="Vermont" descr="Vermont, no limit." title="Vermont"/>
          <p:cNvSpPr>
            <a:spLocks/>
          </p:cNvSpPr>
          <p:nvPr/>
        </p:nvSpPr>
        <p:spPr bwMode="auto">
          <a:xfrm>
            <a:off x="7091363" y="21590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ea typeface="ＭＳ Ｐゴシック" pitchFamily="-108" charset="-128"/>
              <a:cs typeface="Arial" charset="0"/>
            </a:endParaRPr>
          </a:p>
        </p:txBody>
      </p:sp>
      <p:grpSp>
        <p:nvGrpSpPr>
          <p:cNvPr id="7" name="Virginia" descr="Virginia, 20000 kilowatt limit" title="Virginia"/>
          <p:cNvGrpSpPr/>
          <p:nvPr/>
        </p:nvGrpSpPr>
        <p:grpSpPr>
          <a:xfrm>
            <a:off x="6064250" y="3200400"/>
            <a:ext cx="1073150" cy="566738"/>
            <a:chOff x="6064250" y="3200400"/>
            <a:chExt cx="1073150" cy="566738"/>
          </a:xfrm>
          <a:solidFill>
            <a:srgbClr val="C00000"/>
          </a:solidFill>
        </p:grpSpPr>
        <p:sp>
          <p:nvSpPr>
            <p:cNvPr id="4115" name="Virginia" descr="Virginia, 20,000 kilowatt limit."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grpSp>
      <p:grpSp>
        <p:nvGrpSpPr>
          <p:cNvPr id="12" name="Washington" descr="Washington, 20000 kilowatt limit" title="Washington"/>
          <p:cNvGrpSpPr/>
          <p:nvPr/>
        </p:nvGrpSpPr>
        <p:grpSpPr>
          <a:xfrm>
            <a:off x="1055688" y="1600200"/>
            <a:ext cx="904875" cy="598488"/>
            <a:chOff x="1055688" y="1600200"/>
            <a:chExt cx="904875" cy="598488"/>
          </a:xfrm>
          <a:solidFill>
            <a:srgbClr val="C00000"/>
          </a:solidFill>
        </p:grpSpPr>
        <p:sp>
          <p:nvSpPr>
            <p:cNvPr id="2071" name="Washington" descr="Washington, 20,000 kilowatt limit."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grpSp>
      <p:grpSp>
        <p:nvGrpSpPr>
          <p:cNvPr id="11" name="Washington DC"/>
          <p:cNvGrpSpPr/>
          <p:nvPr/>
        </p:nvGrpSpPr>
        <p:grpSpPr>
          <a:xfrm>
            <a:off x="6861175" y="3248025"/>
            <a:ext cx="796925" cy="333375"/>
            <a:chOff x="6861175" y="3248025"/>
            <a:chExt cx="796925" cy="333375"/>
          </a:xfrm>
        </p:grpSpPr>
        <p:sp>
          <p:nvSpPr>
            <p:cNvPr id="2055" name="Washington D.C." descr="Washington D.C., 10000 limit." title="Washington D.C."/>
            <p:cNvSpPr>
              <a:spLocks/>
            </p:cNvSpPr>
            <p:nvPr/>
          </p:nvSpPr>
          <p:spPr bwMode="auto">
            <a:xfrm>
              <a:off x="6861175"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92" name="Line 217"/>
            <p:cNvSpPr>
              <a:spLocks noChangeShapeType="1"/>
            </p:cNvSpPr>
            <p:nvPr/>
          </p:nvSpPr>
          <p:spPr bwMode="auto">
            <a:xfrm flipH="1" flipV="1">
              <a:off x="6866709" y="3252654"/>
              <a:ext cx="457200" cy="152400"/>
            </a:xfrm>
            <a:prstGeom prst="line">
              <a:avLst/>
            </a:prstGeom>
            <a:noFill/>
            <a:ln w="9525">
              <a:solidFill>
                <a:schemeClr val="tx1"/>
              </a:solidFill>
              <a:round/>
              <a:headEnd/>
              <a:tailEnd/>
            </a:ln>
          </p:spPr>
          <p:txBody>
            <a:bodyPr>
              <a:spAutoFit/>
            </a:bodyPr>
            <a:lstStyle/>
            <a:p>
              <a:pPr fontAlgn="base">
                <a:spcBef>
                  <a:spcPct val="0"/>
                </a:spcBef>
                <a:spcAft>
                  <a:spcPct val="0"/>
                </a:spcAft>
              </a:pPr>
              <a:endParaRPr lang="en-US">
                <a:solidFill>
                  <a:prstClr val="black"/>
                </a:solidFill>
                <a:latin typeface="Arial" charset="0"/>
                <a:ea typeface="ＭＳ Ｐゴシック" pitchFamily="-108" charset="-128"/>
              </a:endParaRPr>
            </a:p>
          </p:txBody>
        </p:sp>
        <p:sp>
          <p:nvSpPr>
            <p:cNvPr id="97" name="Oval 201" descr="Washington D C, 10,000 kilowatt limit." title="DC Oval"/>
            <p:cNvSpPr>
              <a:spLocks noChangeArrowheads="1"/>
            </p:cNvSpPr>
            <p:nvPr/>
          </p:nvSpPr>
          <p:spPr bwMode="auto">
            <a:xfrm>
              <a:off x="7323909" y="3328854"/>
              <a:ext cx="228600" cy="228600"/>
            </a:xfrm>
            <a:prstGeom prst="ellipse">
              <a:avLst/>
            </a:prstGeom>
            <a:solidFill>
              <a:srgbClr val="C00000"/>
            </a:solidFill>
            <a:ln w="6350" algn="ctr">
              <a:solidFill>
                <a:schemeClr val="tx1"/>
              </a:solidFill>
              <a:round/>
              <a:headEnd/>
              <a:tailEnd/>
            </a:ln>
          </p:spPr>
          <p:txBody>
            <a:bodyPr/>
            <a:lstStyle/>
            <a:p>
              <a:pPr algn="ctr" eaLnBrk="0" fontAlgn="base" hangingPunct="0">
                <a:spcBef>
                  <a:spcPct val="50000"/>
                </a:spcBef>
                <a:spcAft>
                  <a:spcPct val="0"/>
                </a:spcAft>
              </a:pPr>
              <a:endParaRPr lang="en-US">
                <a:solidFill>
                  <a:prstClr val="black"/>
                </a:solidFill>
                <a:latin typeface="Arial" charset="0"/>
                <a:ea typeface="ＭＳ Ｐゴシック" pitchFamily="-108" charset="-128"/>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275" y="3325813"/>
              <a:ext cx="37782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9" name="West Virgiinia" descr="West Virginia, 2,000 kilowatt limit." title="West Virginia"/>
          <p:cNvSpPr>
            <a:spLocks/>
          </p:cNvSpPr>
          <p:nvPr/>
        </p:nvSpPr>
        <p:spPr bwMode="auto">
          <a:xfrm>
            <a:off x="6164263" y="30670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74" name="Wisconsin" descr="Wisconsin, 15,000 kilowatt limit." title="Wisconsin"/>
          <p:cNvSpPr>
            <a:spLocks/>
          </p:cNvSpPr>
          <p:nvPr/>
        </p:nvSpPr>
        <p:spPr bwMode="auto">
          <a:xfrm>
            <a:off x="4746625" y="22113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pic>
        <p:nvPicPr>
          <p:cNvPr id="17419" name="Orange Key----------------------------------------" descr="The following states have state interconnection guidelines." title="Orange 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26" y="5709351"/>
            <a:ext cx="14271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Alaska" descr="Alaska, 25 kilowatt limit, net metered systems only." title="Alaska"/>
          <p:cNvSpPr>
            <a:spLocks/>
          </p:cNvSpPr>
          <p:nvPr/>
        </p:nvSpPr>
        <p:spPr bwMode="auto">
          <a:xfrm>
            <a:off x="609600" y="45339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accent2"/>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4" name="Arkansas" descr="Arkansas, 25 or 300 kilowatt limit, net metered systems only." title="Arkansas"/>
          <p:cNvSpPr>
            <a:spLocks/>
          </p:cNvSpPr>
          <p:nvPr/>
        </p:nvSpPr>
        <p:spPr bwMode="auto">
          <a:xfrm>
            <a:off x="4587875" y="38719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4156" name="Georgia" descr="Georgia, 10 or 100 kilowatt limit, net metered systems only." title="Georgia"/>
          <p:cNvSpPr>
            <a:spLocks/>
          </p:cNvSpPr>
          <p:nvPr/>
        </p:nvSpPr>
        <p:spPr bwMode="auto">
          <a:xfrm>
            <a:off x="5842000" y="40100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accent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077" name="Kansas" descr="Kansas, 25 or 200 kilowatt limit, net metered systems only." title="Kansas"/>
          <p:cNvSpPr>
            <a:spLocks/>
          </p:cNvSpPr>
          <p:nvPr/>
        </p:nvSpPr>
        <p:spPr bwMode="auto">
          <a:xfrm>
            <a:off x="3579813" y="33353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3" name="Louisiana" descr="Louisiana, 25 or 300 kilowatt limit, net metered systems only." title="Louisiana"/>
          <p:cNvSpPr>
            <a:spLocks/>
          </p:cNvSpPr>
          <p:nvPr/>
        </p:nvSpPr>
        <p:spPr bwMode="auto">
          <a:xfrm>
            <a:off x="4692650" y="44434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79" name="Missouri" descr="Missouri, 100 kilowatt limit, net metered systems only." title="Missouri"/>
          <p:cNvSpPr>
            <a:spLocks/>
          </p:cNvSpPr>
          <p:nvPr/>
        </p:nvSpPr>
        <p:spPr bwMode="auto">
          <a:xfrm>
            <a:off x="4421188" y="32289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90" name="Montana" descr="Montana, 10,000 kilowatt limit." title="Montana"/>
          <p:cNvSpPr>
            <a:spLocks/>
          </p:cNvSpPr>
          <p:nvPr/>
        </p:nvSpPr>
        <p:spPr bwMode="auto">
          <a:xfrm>
            <a:off x="2044700" y="17494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1" name="Nebraska" descr="Nebraska, 25 kilowatt limit, net metered systems only." title="Nebraska"/>
          <p:cNvSpPr>
            <a:spLocks/>
          </p:cNvSpPr>
          <p:nvPr/>
        </p:nvSpPr>
        <p:spPr bwMode="auto">
          <a:xfrm>
            <a:off x="3359150" y="2843213"/>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12" name="South Carolina" descr="South Carolina, 20 or 100 kilowatt limit." title="South Carolina"/>
          <p:cNvSpPr>
            <a:spLocks/>
          </p:cNvSpPr>
          <p:nvPr/>
        </p:nvSpPr>
        <p:spPr bwMode="auto">
          <a:xfrm>
            <a:off x="6157913" y="39465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73" name="Wyoming" descr="Wyoming, 25 kilowatt limt, net metered systems only." title="Wyoming"/>
          <p:cNvSpPr>
            <a:spLocks/>
          </p:cNvSpPr>
          <p:nvPr/>
        </p:nvSpPr>
        <p:spPr bwMode="auto">
          <a:xfrm>
            <a:off x="2466975" y="24558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106" name="Note Text Box"/>
          <p:cNvSpPr txBox="1">
            <a:spLocks noChangeArrowheads="1"/>
          </p:cNvSpPr>
          <p:nvPr/>
        </p:nvSpPr>
        <p:spPr bwMode="auto">
          <a:xfrm>
            <a:off x="0" y="623252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50000"/>
              </a:spcBef>
              <a:spcAft>
                <a:spcPct val="0"/>
              </a:spcAft>
            </a:pPr>
            <a:r>
              <a:rPr lang="en-US" sz="1000" i="1" u="sng" dirty="0">
                <a:solidFill>
                  <a:prstClr val="black"/>
                </a:solidFill>
                <a:latin typeface="Calibri" pitchFamily="-108" charset="0"/>
              </a:rPr>
              <a:t>Notes</a:t>
            </a:r>
            <a:r>
              <a:rPr lang="en-US" sz="1000" i="1" dirty="0">
                <a:solidFill>
                  <a:prstClr val="black"/>
                </a:solidFill>
                <a:latin typeface="Calibri" pitchFamily="-108" charset="0"/>
              </a:rPr>
              <a:t>: Numbers indicate system capacity limit in kW. Some state limits vary by customer type (e.g., </a:t>
            </a:r>
            <a:r>
              <a:rPr lang="en-US" sz="1000" i="1" dirty="0" smtClean="0">
                <a:solidFill>
                  <a:prstClr val="black"/>
                </a:solidFill>
                <a:latin typeface="Calibri" pitchFamily="-108" charset="0"/>
              </a:rPr>
              <a:t>residential versus non-residential</a:t>
            </a:r>
            <a:r>
              <a:rPr lang="en-US" sz="1000" i="1" dirty="0">
                <a:solidFill>
                  <a:prstClr val="black"/>
                </a:solidFill>
                <a:latin typeface="Calibri" pitchFamily="-108" charset="0"/>
              </a:rPr>
              <a:t>).“No limit” means that there is no stated maximum size for individual systems. Other limits may apply. Generally, state interconnection standards apply only to investor-owned utilities. </a:t>
            </a:r>
          </a:p>
        </p:txBody>
      </p:sp>
      <p:grpSp>
        <p:nvGrpSpPr>
          <p:cNvPr id="8" name="Not Listed (no alt text)"/>
          <p:cNvGrpSpPr/>
          <p:nvPr/>
        </p:nvGrpSpPr>
        <p:grpSpPr>
          <a:xfrm>
            <a:off x="1744663" y="1730375"/>
            <a:ext cx="4592637" cy="3148013"/>
            <a:chOff x="1744663" y="1730375"/>
            <a:chExt cx="4592637" cy="3148013"/>
          </a:xfrm>
        </p:grpSpPr>
        <p:sp>
          <p:nvSpPr>
            <p:cNvPr id="4135" name="Arizona" title="Arizona"/>
            <p:cNvSpPr>
              <a:spLocks/>
            </p:cNvSpPr>
            <p:nvPr/>
          </p:nvSpPr>
          <p:spPr bwMode="auto">
            <a:xfrm>
              <a:off x="17446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pitchFamily="-108" charset="-128"/>
                <a:cs typeface="Arial" charset="0"/>
              </a:endParaRPr>
            </a:p>
          </p:txBody>
        </p:sp>
        <p:sp>
          <p:nvSpPr>
            <p:cNvPr id="2101" name="Alabama" title="Alabama"/>
            <p:cNvSpPr>
              <a:spLocks/>
            </p:cNvSpPr>
            <p:nvPr/>
          </p:nvSpPr>
          <p:spPr bwMode="auto">
            <a:xfrm>
              <a:off x="5481638" y="40544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9" name="Idaho" title="Idaho"/>
            <p:cNvSpPr>
              <a:spLocks/>
            </p:cNvSpPr>
            <p:nvPr/>
          </p:nvSpPr>
          <p:spPr bwMode="auto">
            <a:xfrm>
              <a:off x="17446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100" name="Mississippi" title="Mississippi"/>
            <p:cNvSpPr>
              <a:spLocks/>
            </p:cNvSpPr>
            <p:nvPr/>
          </p:nvSpPr>
          <p:spPr bwMode="auto">
            <a:xfrm>
              <a:off x="5054600" y="40925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0" name="North Dakota" title="North Dakota"/>
            <p:cNvSpPr>
              <a:spLocks/>
            </p:cNvSpPr>
            <p:nvPr/>
          </p:nvSpPr>
          <p:spPr bwMode="auto">
            <a:xfrm>
              <a:off x="3406775"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85" name="Oklahoma" title="Oklahoma"/>
            <p:cNvSpPr>
              <a:spLocks/>
            </p:cNvSpPr>
            <p:nvPr/>
          </p:nvSpPr>
          <p:spPr bwMode="auto">
            <a:xfrm>
              <a:off x="3451225" y="38131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sp>
          <p:nvSpPr>
            <p:cNvPr id="2066" name="Tennessee" title="Tennessee"/>
            <p:cNvSpPr>
              <a:spLocks/>
            </p:cNvSpPr>
            <p:nvPr/>
          </p:nvSpPr>
          <p:spPr bwMode="auto">
            <a:xfrm>
              <a:off x="51943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ea typeface="ＭＳ Ｐゴシック" pitchFamily="-108" charset="-128"/>
                <a:cs typeface="Arial" charset="0"/>
              </a:endParaRPr>
            </a:p>
          </p:txBody>
        </p:sp>
      </p:grpSp>
      <p:pic>
        <p:nvPicPr>
          <p:cNvPr id="1026" name="Puerto Rico I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7869" y="5766027"/>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uerto Rico Bo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897" y="5269186"/>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3" name="Florida Bo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7913" y="4949443"/>
            <a:ext cx="8175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Ma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7121" y="1654969"/>
            <a:ext cx="9144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New Hampshi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3634" y="1866107"/>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Massachuset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2677" y="2064544"/>
            <a:ext cx="9207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Connecticu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9984" y="2283620"/>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Rhode Isla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6015" y="2493169"/>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New Jerse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7284" y="2703513"/>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Maryla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2155" y="2914651"/>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Delewar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8233" y="3119438"/>
            <a:ext cx="9334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DC"/>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96333" y="3325813"/>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Virgini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065" y="3536950"/>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North Carolin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80459" y="3743326"/>
            <a:ext cx="9080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South Carolin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05065" y="3939381"/>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Georg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59026" y="4138613"/>
            <a:ext cx="9699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Vermon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80200" y="1964531"/>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New York"/>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73800" y="2446205"/>
            <a:ext cx="7858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ennsylvani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88089" y="2789238"/>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Michigan"/>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52256" y="2590006"/>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Wisconsin"/>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1056" y="2406651"/>
            <a:ext cx="8715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Minnesota"/>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45757" y="2096161"/>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South Dakota"/>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06775" y="2528887"/>
            <a:ext cx="9017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Montana"/>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71897" y="2055813"/>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Washington"/>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82901" y="1731963"/>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Oregon"/>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4978" y="2321719"/>
            <a:ext cx="1011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California"/>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9153" y="3408230"/>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Alask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6119" y="4808538"/>
            <a:ext cx="6889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Utah"/>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05513" y="3447256"/>
            <a:ext cx="10064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Nevada"/>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27126" y="3066256"/>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New Mexico"/>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51906" y="4179094"/>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Colorad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20975" y="3247231"/>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Kansa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88544" y="3515518"/>
            <a:ext cx="10064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Nebraska"/>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614738" y="2992305"/>
            <a:ext cx="6953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Wyomi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620963" y="2747963"/>
            <a:ext cx="738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Iowa"/>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311130" y="2914650"/>
            <a:ext cx="8286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Missouri"/>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46600" y="3517901"/>
            <a:ext cx="7683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Arkansas"/>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77543" y="4103688"/>
            <a:ext cx="9699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Texas"/>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571903" y="4625975"/>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Louisiana"/>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561680" y="4653756"/>
            <a:ext cx="950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Kentucky"/>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59424" y="3559175"/>
            <a:ext cx="6524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West Virginia"/>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106498" y="3313113"/>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Illinois"/>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871244" y="3339172"/>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Indiana"/>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215731" y="3145631"/>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Ohio"/>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655648" y="2972593"/>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Hawaii"/>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70507" y="5437889"/>
            <a:ext cx="9382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081233"/>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Metering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For electric customers who generate their own electricity, net metering allows for the flow of electricity both to and from the customer – typically through a single, bi-directional meter. When a customer’s generation exceeds the customer’s use, electricity from the customer flows back to the grid, offsetting electricity consumed by the customer at a different time during the same billing cycle. In effect, the customer uses excess generation to offset electricity that the customer otherwise would have to purchase at the utility’s full retail rate. Net metering is required by law in most U.S. states, but state policies vary widely. </a:t>
            </a:r>
          </a:p>
        </p:txBody>
      </p:sp>
    </p:spTree>
    <p:extLst>
      <p:ext uri="{BB962C8B-B14F-4D97-AF65-F5344CB8AC3E}">
        <p14:creationId xmlns:p14="http://schemas.microsoft.com/office/powerpoint/2010/main" val="1690532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Text Box"/>
          <p:cNvSpPr txBox="1">
            <a:spLocks noChangeArrowheads="1"/>
          </p:cNvSpPr>
          <p:nvPr/>
        </p:nvSpPr>
        <p:spPr bwMode="auto">
          <a:xfrm>
            <a:off x="2514600" y="1143000"/>
            <a:ext cx="41068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65000"/>
              </a:spcBef>
              <a:spcAft>
                <a:spcPct val="25000"/>
              </a:spcAft>
            </a:pPr>
            <a:r>
              <a:rPr lang="en-US" sz="2800" b="1" i="1" dirty="0">
                <a:solidFill>
                  <a:prstClr val="black"/>
                </a:solidFill>
                <a:latin typeface="Tahoma" pitchFamily="-108" charset="0"/>
              </a:rPr>
              <a:t>Net </a:t>
            </a:r>
            <a:r>
              <a:rPr lang="en-US" sz="2800" b="1" i="1" dirty="0" smtClean="0">
                <a:solidFill>
                  <a:prstClr val="black"/>
                </a:solidFill>
                <a:latin typeface="Tahoma" pitchFamily="-108" charset="0"/>
              </a:rPr>
              <a:t>Metering</a:t>
            </a:r>
            <a:r>
              <a:rPr lang="en-US" sz="2800" b="1" i="1" dirty="0" smtClean="0">
                <a:solidFill>
                  <a:prstClr val="white"/>
                </a:solidFill>
                <a:latin typeface="Tahoma" pitchFamily="-108" charset="0"/>
              </a:rPr>
              <a:t>.</a:t>
            </a:r>
            <a:endParaRPr lang="en-US" sz="2800" b="1" i="1" dirty="0">
              <a:solidFill>
                <a:prstClr val="white"/>
              </a:solidFill>
              <a:latin typeface="Tahoma" pitchFamily="-108" charset="0"/>
            </a:endParaRPr>
          </a:p>
        </p:txBody>
      </p:sp>
      <p:sp>
        <p:nvSpPr>
          <p:cNvPr id="100" name="DSIRE Review Date Text Box"/>
          <p:cNvSpPr txBox="1">
            <a:spLocks noChangeArrowheads="1"/>
          </p:cNvSpPr>
          <p:nvPr/>
        </p:nvSpPr>
        <p:spPr bwMode="auto">
          <a:xfrm>
            <a:off x="2877198" y="1556543"/>
            <a:ext cx="33816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300" b="1" dirty="0">
                <a:solidFill>
                  <a:prstClr val="black"/>
                </a:solidFill>
                <a:latin typeface="Tahoma" pitchFamily="-108" charset="0"/>
              </a:rPr>
              <a:t>www.dsireusa.org / </a:t>
            </a:r>
            <a:r>
              <a:rPr lang="en-US" sz="1300" b="1" dirty="0" smtClean="0">
                <a:solidFill>
                  <a:prstClr val="black"/>
                </a:solidFill>
                <a:latin typeface="Tahoma" pitchFamily="-108" charset="0"/>
              </a:rPr>
              <a:t>July 2013</a:t>
            </a:r>
            <a:endParaRPr lang="en-US" sz="1300" b="1" dirty="0">
              <a:solidFill>
                <a:prstClr val="white"/>
              </a:solidFill>
              <a:latin typeface="Tahoma" pitchFamily="-108" charset="0"/>
            </a:endParaRPr>
          </a:p>
        </p:txBody>
      </p:sp>
      <p:sp>
        <p:nvSpPr>
          <p:cNvPr id="108" name="Summary Text Box"/>
          <p:cNvSpPr txBox="1">
            <a:spLocks noChangeArrowheads="1"/>
          </p:cNvSpPr>
          <p:nvPr/>
        </p:nvSpPr>
        <p:spPr bwMode="auto">
          <a:xfrm>
            <a:off x="6705600" y="4648200"/>
            <a:ext cx="2243468" cy="1446550"/>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a:defRPr/>
            </a:pPr>
            <a:r>
              <a:rPr lang="en-US" sz="2400" b="1" dirty="0">
                <a:solidFill>
                  <a:prstClr val="black"/>
                </a:solidFill>
                <a:latin typeface="Tahoma" pitchFamily="1" charset="0"/>
              </a:rPr>
              <a:t>43 </a:t>
            </a:r>
            <a:r>
              <a:rPr lang="en-US" sz="2400" b="1" dirty="0" smtClean="0">
                <a:solidFill>
                  <a:prstClr val="black"/>
                </a:solidFill>
                <a:latin typeface="Tahoma" pitchFamily="1" charset="0"/>
              </a:rPr>
              <a:t>states</a:t>
            </a:r>
            <a:r>
              <a:rPr lang="en-US" sz="2400" b="1" dirty="0" smtClean="0">
                <a:solidFill>
                  <a:srgbClr val="7F7F7F"/>
                </a:solidFill>
                <a:latin typeface="Tahoma" pitchFamily="1" charset="0"/>
              </a:rPr>
              <a:t>,</a:t>
            </a:r>
            <a:r>
              <a:rPr lang="en-US" sz="2400" b="1" dirty="0" smtClean="0">
                <a:solidFill>
                  <a:prstClr val="black"/>
                </a:solidFill>
                <a:latin typeface="Tahoma" pitchFamily="1" charset="0"/>
              </a:rPr>
              <a:t> </a:t>
            </a:r>
          </a:p>
          <a:p>
            <a:pPr algn="ctr">
              <a:defRPr/>
            </a:pPr>
            <a:r>
              <a:rPr lang="en-US" sz="1600" b="1" dirty="0" smtClean="0">
                <a:solidFill>
                  <a:prstClr val="black"/>
                </a:solidFill>
                <a:latin typeface="Tahoma" pitchFamily="1" charset="0"/>
              </a:rPr>
              <a:t>+ Washington DC </a:t>
            </a:r>
          </a:p>
          <a:p>
            <a:pPr algn="ctr">
              <a:defRPr/>
            </a:pPr>
            <a:r>
              <a:rPr lang="en-US" sz="1600" b="1" dirty="0" smtClean="0">
                <a:solidFill>
                  <a:prstClr val="black"/>
                </a:solidFill>
                <a:latin typeface="Tahoma" pitchFamily="1" charset="0"/>
              </a:rPr>
              <a:t>&amp; </a:t>
            </a:r>
            <a:r>
              <a:rPr lang="en-US" sz="1600" b="1" dirty="0">
                <a:solidFill>
                  <a:prstClr val="black"/>
                </a:solidFill>
                <a:latin typeface="Tahoma" pitchFamily="1" charset="0"/>
              </a:rPr>
              <a:t>4 </a:t>
            </a:r>
            <a:r>
              <a:rPr lang="en-US" sz="1600" b="1" dirty="0" err="1" smtClean="0">
                <a:solidFill>
                  <a:prstClr val="black"/>
                </a:solidFill>
                <a:latin typeface="Tahoma" pitchFamily="1" charset="0"/>
              </a:rPr>
              <a:t>territories</a:t>
            </a:r>
            <a:r>
              <a:rPr lang="en-US" sz="1600" b="1" dirty="0" err="1" smtClean="0">
                <a:solidFill>
                  <a:srgbClr val="7F7F7F"/>
                </a:solidFill>
                <a:latin typeface="Tahoma" pitchFamily="1" charset="0"/>
              </a:rPr>
              <a:t>,</a:t>
            </a:r>
            <a:r>
              <a:rPr lang="en-US" sz="1600" b="1" dirty="0" err="1" smtClean="0">
                <a:solidFill>
                  <a:prstClr val="black"/>
                </a:solidFill>
                <a:latin typeface="Tahoma" pitchFamily="1" charset="0"/>
              </a:rPr>
              <a:t>have</a:t>
            </a:r>
            <a:r>
              <a:rPr lang="en-US" sz="1600" b="1" dirty="0" smtClean="0">
                <a:solidFill>
                  <a:prstClr val="black"/>
                </a:solidFill>
                <a:latin typeface="Tahoma" pitchFamily="1" charset="0"/>
              </a:rPr>
              <a:t> </a:t>
            </a:r>
            <a:r>
              <a:rPr lang="en-US" sz="1600" b="1" dirty="0">
                <a:solidFill>
                  <a:prstClr val="black"/>
                </a:solidFill>
                <a:latin typeface="Tahoma" pitchFamily="1" charset="0"/>
              </a:rPr>
              <a:t>adopted a net metering </a:t>
            </a:r>
            <a:r>
              <a:rPr lang="en-US" sz="1600" b="1" dirty="0" smtClean="0">
                <a:solidFill>
                  <a:prstClr val="black"/>
                </a:solidFill>
                <a:latin typeface="Tahoma" pitchFamily="1" charset="0"/>
              </a:rPr>
              <a:t>policy</a:t>
            </a:r>
            <a:r>
              <a:rPr lang="en-US" sz="1600" b="1" dirty="0" smtClean="0">
                <a:solidFill>
                  <a:srgbClr val="7F7F7F"/>
                </a:solidFill>
                <a:latin typeface="Tahoma" pitchFamily="1" charset="0"/>
              </a:rPr>
              <a:t>.</a:t>
            </a:r>
            <a:endParaRPr lang="en-US" sz="1600" b="1" dirty="0">
              <a:solidFill>
                <a:srgbClr val="7F7F7F"/>
              </a:solidFill>
              <a:latin typeface="Tahoma" pitchFamily="1" charset="0"/>
            </a:endParaRPr>
          </a:p>
        </p:txBody>
      </p:sp>
      <p:pic>
        <p:nvPicPr>
          <p:cNvPr id="1027" name="Red Key---------------------------------------------------" descr="The following list contains the states that have adopted net metering policies, along with each state's individual system capacity limit in kilowatts.  For states with multiple capacity limits listed the limit generally varies by sector.  Many net metering policies only apply to certain utility types, these are noted." title="Red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62" y="5418509"/>
            <a:ext cx="11763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no limit, certain utility types only." title="Arizona"/>
          <p:cNvSpPr>
            <a:spLocks/>
          </p:cNvSpPr>
          <p:nvPr/>
        </p:nvSpPr>
        <p:spPr bwMode="auto">
          <a:xfrm>
            <a:off x="12112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52" name="Alaska" descr="Alaska, 25 kilowatt limit, policy applies only to certain utility types." title="Alaska"/>
          <p:cNvSpPr>
            <a:spLocks/>
          </p:cNvSpPr>
          <p:nvPr/>
        </p:nvSpPr>
        <p:spPr bwMode="auto">
          <a:xfrm>
            <a:off x="76200" y="45339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rgbClr val="C00000"/>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4" name="Arkansas" descr="Arkansas, 25 or 300 kilowatt limit, certain utility types only." title="Arkansas"/>
          <p:cNvSpPr>
            <a:spLocks/>
          </p:cNvSpPr>
          <p:nvPr/>
        </p:nvSpPr>
        <p:spPr bwMode="auto">
          <a:xfrm>
            <a:off x="4054475" y="38719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2" name="California" descr="California, 1000, or 5000  kilowatt limit, certain utility types only." title="California"/>
          <p:cNvGrpSpPr>
            <a:grpSpLocks/>
          </p:cNvGrpSpPr>
          <p:nvPr/>
        </p:nvGrpSpPr>
        <p:grpSpPr bwMode="auto">
          <a:xfrm>
            <a:off x="225425" y="2627313"/>
            <a:ext cx="1133475" cy="1711325"/>
            <a:chOff x="514" y="1479"/>
            <a:chExt cx="717" cy="1163"/>
          </a:xfrm>
          <a:solidFill>
            <a:srgbClr val="C00000"/>
          </a:solidFill>
        </p:grpSpPr>
        <p:sp>
          <p:nvSpPr>
            <p:cNvPr id="4183" name="California" descr="California, 1,000 kilowatt limit, certain utility types only."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098" name="Colorado" descr="Colorado, no limit, Colorado's cooperative and municipal utilities have a 10 and 25 kilowatt limit." title="Colorado"/>
          <p:cNvSpPr>
            <a:spLocks/>
          </p:cNvSpPr>
          <p:nvPr/>
        </p:nvSpPr>
        <p:spPr bwMode="auto">
          <a:xfrm>
            <a:off x="2112963" y="31146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4" name="Connecticut" descr="Connecticut, 2,000 kilowatt limit, certain utility types only." title="Connecticut"/>
          <p:cNvSpPr>
            <a:spLocks/>
          </p:cNvSpPr>
          <p:nvPr/>
        </p:nvSpPr>
        <p:spPr bwMode="auto">
          <a:xfrm>
            <a:off x="6664325" y="26241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Delaware" descr="Delaware, 25 or 2,000 kilowatt limit, Delaware's cooperative and municipal utilities have a 25 and 500 kilowatt limit." title="Delaware"/>
          <p:cNvSpPr>
            <a:spLocks/>
          </p:cNvSpPr>
          <p:nvPr/>
        </p:nvSpPr>
        <p:spPr bwMode="auto">
          <a:xfrm>
            <a:off x="6470650" y="30718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9" name="Florida" descr="Florida, 2000 kilowatt limit." title="Florida"/>
          <p:cNvGrpSpPr/>
          <p:nvPr/>
        </p:nvGrpSpPr>
        <p:grpSpPr>
          <a:xfrm>
            <a:off x="5105400" y="4651375"/>
            <a:ext cx="1235075" cy="987425"/>
            <a:chOff x="5638800" y="4651375"/>
            <a:chExt cx="1235075" cy="987425"/>
          </a:xfrm>
          <a:solidFill>
            <a:srgbClr val="C00000"/>
          </a:solidFill>
        </p:grpSpPr>
        <p:sp>
          <p:nvSpPr>
            <p:cNvPr id="4152" name="Florida" descr="Florida, 2,000 kilowatt limit."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56" name="Georgia" descr="Georgia, 10 or 100 kilowatt limit." title="Georgia"/>
          <p:cNvSpPr>
            <a:spLocks/>
          </p:cNvSpPr>
          <p:nvPr/>
        </p:nvSpPr>
        <p:spPr bwMode="auto">
          <a:xfrm>
            <a:off x="5308600" y="40100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3" name="Hawaii" descr="Hawaii, 100 kilowatt limit. Kauai Island Utility Cooperative limited to 50 kilowatts. " title="Hawaii"/>
          <p:cNvGrpSpPr>
            <a:grpSpLocks/>
          </p:cNvGrpSpPr>
          <p:nvPr/>
        </p:nvGrpSpPr>
        <p:grpSpPr bwMode="auto">
          <a:xfrm>
            <a:off x="1143000" y="4813300"/>
            <a:ext cx="885825" cy="579438"/>
            <a:chOff x="1710" y="3401"/>
            <a:chExt cx="498" cy="349"/>
          </a:xfrm>
          <a:solidFill>
            <a:srgbClr val="C00000"/>
          </a:solidFill>
        </p:grpSpPr>
        <p:sp>
          <p:nvSpPr>
            <p:cNvPr id="4207" name="Hawaii" descr="Hawaii, 50 or 100 kilowatt limit."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124" name="Illinois" descr="Illinois, 40 kilowatt limit, certain utility types only." title="Illinois"/>
          <p:cNvSpPr>
            <a:spLocks/>
          </p:cNvSpPr>
          <p:nvPr/>
        </p:nvSpPr>
        <p:spPr bwMode="auto">
          <a:xfrm>
            <a:off x="4437063" y="28892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4" name="Indiana" descr="Indiana, 1,000 kilowatt limit, certain utility types only." title="Indiana"/>
          <p:cNvSpPr>
            <a:spLocks/>
          </p:cNvSpPr>
          <p:nvPr/>
        </p:nvSpPr>
        <p:spPr bwMode="auto">
          <a:xfrm>
            <a:off x="4914900" y="29638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6" name="Iowa" descr="Iowa, 500 kilowatt limit, certain utility types only." title="Iowa"/>
          <p:cNvSpPr>
            <a:spLocks/>
          </p:cNvSpPr>
          <p:nvPr/>
        </p:nvSpPr>
        <p:spPr bwMode="auto">
          <a:xfrm>
            <a:off x="3770313" y="27606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9" name="Kentucky" descr="Kentucky, 30 kilowatt limit, certain utility types only." title="Kentucky"/>
          <p:cNvSpPr>
            <a:spLocks/>
          </p:cNvSpPr>
          <p:nvPr/>
        </p:nvSpPr>
        <p:spPr bwMode="auto">
          <a:xfrm>
            <a:off x="4762500" y="33829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077" name="Kansas" descr="Kansas, 25 or 200 kilowatt limit, certain utility types only." title="Kansas"/>
          <p:cNvSpPr>
            <a:spLocks/>
          </p:cNvSpPr>
          <p:nvPr/>
        </p:nvSpPr>
        <p:spPr bwMode="auto">
          <a:xfrm>
            <a:off x="3046413" y="33353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3" name="Louisiana" descr="Louisiana, 25 or 300 kilowatt limit." title="Louisiana"/>
          <p:cNvSpPr>
            <a:spLocks/>
          </p:cNvSpPr>
          <p:nvPr/>
        </p:nvSpPr>
        <p:spPr bwMode="auto">
          <a:xfrm>
            <a:off x="4159250" y="44434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0" name="Maine" descr="Maine, 660 kilowatt limit, Maine's cooperatives and municipal utilities have a 100 kilowatt limit." title="Maine"/>
          <p:cNvSpPr>
            <a:spLocks/>
          </p:cNvSpPr>
          <p:nvPr/>
        </p:nvSpPr>
        <p:spPr bwMode="auto">
          <a:xfrm>
            <a:off x="6815138" y="17018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8" name="Maryland" descr="Maryland, 2,000 kilowatt limit." title="Maryland"/>
          <p:cNvSpPr>
            <a:spLocks/>
          </p:cNvSpPr>
          <p:nvPr/>
        </p:nvSpPr>
        <p:spPr bwMode="auto">
          <a:xfrm>
            <a:off x="5997575" y="30988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6" name="Massachusetts" descr="Massachusetts, 60, 1000, 2000, or 10000 kilowatt limit, certain utility types only." title="Massachusetts"/>
          <p:cNvSpPr>
            <a:spLocks/>
          </p:cNvSpPr>
          <p:nvPr/>
        </p:nvSpPr>
        <p:spPr bwMode="auto">
          <a:xfrm>
            <a:off x="6656388" y="24653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22" name="Michigan" descr="Michigan, 150 kilowatt limit. certain utility types only." title="Michigan"/>
          <p:cNvGrpSpPr/>
          <p:nvPr/>
        </p:nvGrpSpPr>
        <p:grpSpPr>
          <a:xfrm>
            <a:off x="4500563" y="2028825"/>
            <a:ext cx="1035050" cy="965200"/>
            <a:chOff x="5033963" y="2028825"/>
            <a:chExt cx="1035050" cy="965200"/>
          </a:xfrm>
          <a:solidFill>
            <a:srgbClr val="C00000"/>
          </a:solidFill>
        </p:grpSpPr>
        <p:sp>
          <p:nvSpPr>
            <p:cNvPr id="4144" name="Michigan" descr="Michigan, 150 kilowatt limit, certain utility types only."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8" name="Minnesota" descr="Minnesota, 40 kilowatt limit." title="Minnesota"/>
          <p:cNvSpPr>
            <a:spLocks/>
          </p:cNvSpPr>
          <p:nvPr/>
        </p:nvSpPr>
        <p:spPr bwMode="auto">
          <a:xfrm>
            <a:off x="3687763" y="18542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9" name="Missouri" descr="Missouri, 100 kilowatt limit." title="Missouri"/>
          <p:cNvSpPr>
            <a:spLocks/>
          </p:cNvSpPr>
          <p:nvPr/>
        </p:nvSpPr>
        <p:spPr bwMode="auto">
          <a:xfrm>
            <a:off x="3887788" y="32289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0" name="Montana" descr="Montana, 50 kilowatt limit, certain utility types only." title="Montana"/>
          <p:cNvSpPr>
            <a:spLocks/>
          </p:cNvSpPr>
          <p:nvPr/>
        </p:nvSpPr>
        <p:spPr bwMode="auto">
          <a:xfrm>
            <a:off x="1511300" y="17494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1" name="Nebraska" descr="Nebraska, 25 kilowatt limit." title="Nebraska"/>
          <p:cNvSpPr>
            <a:spLocks/>
          </p:cNvSpPr>
          <p:nvPr/>
        </p:nvSpPr>
        <p:spPr bwMode="auto">
          <a:xfrm>
            <a:off x="2825750" y="2843213"/>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1" name="Nevada" descr="Nevada, 1,000 kilowatt limit, certain utility types only." title="Nevada"/>
          <p:cNvSpPr>
            <a:spLocks/>
          </p:cNvSpPr>
          <p:nvPr/>
        </p:nvSpPr>
        <p:spPr bwMode="auto">
          <a:xfrm>
            <a:off x="728663" y="27479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1" name="New Hampshire" descr="New Hampshire, 1,000 kilowatt limit." title="New Hampshire"/>
          <p:cNvSpPr>
            <a:spLocks/>
          </p:cNvSpPr>
          <p:nvPr/>
        </p:nvSpPr>
        <p:spPr bwMode="auto">
          <a:xfrm>
            <a:off x="6731000" y="20986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1" name="New Jersey" descr="New Jersey, no limit, certain utility types only." title="New Jersey"/>
          <p:cNvSpPr>
            <a:spLocks/>
          </p:cNvSpPr>
          <p:nvPr/>
        </p:nvSpPr>
        <p:spPr bwMode="auto">
          <a:xfrm>
            <a:off x="6497638" y="2814638"/>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0" name="New Mexico" descr="New Mexico, 80,000, certain utility types only." title="New Mexico"/>
          <p:cNvSpPr>
            <a:spLocks/>
          </p:cNvSpPr>
          <p:nvPr/>
        </p:nvSpPr>
        <p:spPr bwMode="auto">
          <a:xfrm>
            <a:off x="2005013" y="37576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2" name="New York" descr="New York, 10 to 2,000 kilowatt limit, certain utility types only." title="New York"/>
          <p:cNvSpPr>
            <a:spLocks/>
          </p:cNvSpPr>
          <p:nvPr/>
        </p:nvSpPr>
        <p:spPr bwMode="auto">
          <a:xfrm>
            <a:off x="5881688" y="22082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61" name="North Carolina" descr="North Carolina, 1,000 kilowatt limit, certain utility types only." title="North Carolina"/>
          <p:cNvSpPr>
            <a:spLocks/>
          </p:cNvSpPr>
          <p:nvPr/>
        </p:nvSpPr>
        <p:spPr bwMode="auto">
          <a:xfrm>
            <a:off x="5484813" y="35988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0" name="North Dakota" descr="North Dakota, 100 kilowatt limit, certain utility types only." title="North Dakota"/>
          <p:cNvSpPr>
            <a:spLocks/>
          </p:cNvSpPr>
          <p:nvPr/>
        </p:nvSpPr>
        <p:spPr bwMode="auto">
          <a:xfrm>
            <a:off x="2873375"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9" name="Ohio" descr="Ohio, no limit, certain utility types only." title="Ohio"/>
          <p:cNvSpPr>
            <a:spLocks/>
          </p:cNvSpPr>
          <p:nvPr/>
        </p:nvSpPr>
        <p:spPr bwMode="auto">
          <a:xfrm>
            <a:off x="5267325" y="28495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5" name="Oklahoma" descr="Oklahoma, 100 kilowatt limit, certain utility types only." title="Oklahoma"/>
          <p:cNvSpPr>
            <a:spLocks/>
          </p:cNvSpPr>
          <p:nvPr/>
        </p:nvSpPr>
        <p:spPr bwMode="auto">
          <a:xfrm>
            <a:off x="2917825" y="38131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3" name="Oregon" descr="Oregon, 25 or 2,000 kilowatt limit, Oregon's cooperative and municipal utilities have a 10 and 25 kilowatt limit." title="Oregon"/>
          <p:cNvSpPr>
            <a:spLocks/>
          </p:cNvSpPr>
          <p:nvPr/>
        </p:nvSpPr>
        <p:spPr bwMode="auto">
          <a:xfrm>
            <a:off x="312738" y="19875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1" name="Pennsylvania" descr="Pennsylvania, 50 or 5,000 kilowatt limit, certain utility types only." title="Pennsylvania"/>
          <p:cNvSpPr>
            <a:spLocks/>
          </p:cNvSpPr>
          <p:nvPr/>
        </p:nvSpPr>
        <p:spPr bwMode="auto">
          <a:xfrm>
            <a:off x="5794375" y="27305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6" name="Rhode Island" descr="Rhode Island, 5000 kilowatt limit, certain utilities types only." title="Rhode Island"/>
          <p:cNvGrpSpPr/>
          <p:nvPr/>
        </p:nvGrpSpPr>
        <p:grpSpPr>
          <a:xfrm>
            <a:off x="6873875" y="2616200"/>
            <a:ext cx="190500" cy="127000"/>
            <a:chOff x="7407275" y="2616200"/>
            <a:chExt cx="190500" cy="127000"/>
          </a:xfrm>
          <a:solidFill>
            <a:srgbClr val="C00000"/>
          </a:solidFill>
        </p:grpSpPr>
        <p:sp>
          <p:nvSpPr>
            <p:cNvPr id="2064" name="Rhode Island" descr="Rhode Island, 5,000 kilowatt limit, certain utility types only."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18" name="Utah" descr="Utah, 25 or 2,000 kilowatt limit, certain utility types only." title="Utah"/>
          <p:cNvSpPr>
            <a:spLocks/>
          </p:cNvSpPr>
          <p:nvPr/>
        </p:nvSpPr>
        <p:spPr bwMode="auto">
          <a:xfrm>
            <a:off x="1446213" y="28749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5" name="Vermont" descr="Vermont, 20, 500 or 2200 kilowatt limit." title="Vermont"/>
          <p:cNvSpPr>
            <a:spLocks/>
          </p:cNvSpPr>
          <p:nvPr/>
        </p:nvSpPr>
        <p:spPr bwMode="auto">
          <a:xfrm>
            <a:off x="6557963" y="21590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7" name="Virginia" descr="Virginia, 20 or 500 kilowatts, certain utility types only. " title="Virginia"/>
          <p:cNvGrpSpPr/>
          <p:nvPr/>
        </p:nvGrpSpPr>
        <p:grpSpPr>
          <a:xfrm>
            <a:off x="5530850" y="3200400"/>
            <a:ext cx="1073150" cy="566738"/>
            <a:chOff x="6064250" y="3200400"/>
            <a:chExt cx="1073150" cy="566738"/>
          </a:xfrm>
          <a:solidFill>
            <a:srgbClr val="C00000"/>
          </a:solidFill>
        </p:grpSpPr>
        <p:sp>
          <p:nvSpPr>
            <p:cNvPr id="4115" name="Virginia" descr="Virginia, 20 or 500 kilowatt limit, certain utility types only."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grpSp>
        <p:nvGrpSpPr>
          <p:cNvPr id="12" name="Washington" descr="Washington, 100 kilowatt limit." title="Washington"/>
          <p:cNvGrpSpPr/>
          <p:nvPr/>
        </p:nvGrpSpPr>
        <p:grpSpPr>
          <a:xfrm>
            <a:off x="522288" y="1600200"/>
            <a:ext cx="904875" cy="598488"/>
            <a:chOff x="1055688" y="1600200"/>
            <a:chExt cx="904875" cy="598488"/>
          </a:xfrm>
          <a:solidFill>
            <a:srgbClr val="C00000"/>
          </a:solidFill>
        </p:grpSpPr>
        <p:sp>
          <p:nvSpPr>
            <p:cNvPr id="2071" name="Washington" descr="Washington, 100 kilowatt limit."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grpSp>
        <p:nvGrpSpPr>
          <p:cNvPr id="14" name="Washington DC"/>
          <p:cNvGrpSpPr/>
          <p:nvPr/>
        </p:nvGrpSpPr>
        <p:grpSpPr>
          <a:xfrm>
            <a:off x="6343650" y="3263900"/>
            <a:ext cx="777875" cy="319566"/>
            <a:chOff x="6343650" y="3263900"/>
            <a:chExt cx="777875" cy="319566"/>
          </a:xfrm>
        </p:grpSpPr>
        <p:sp>
          <p:nvSpPr>
            <p:cNvPr id="92" name="Line (no alt text)"/>
            <p:cNvSpPr>
              <a:spLocks noChangeShapeType="1"/>
            </p:cNvSpPr>
            <p:nvPr/>
          </p:nvSpPr>
          <p:spPr bwMode="auto">
            <a:xfrm flipH="1" flipV="1">
              <a:off x="6343650" y="3263900"/>
              <a:ext cx="457200" cy="152400"/>
            </a:xfrm>
            <a:prstGeom prst="line">
              <a:avLst/>
            </a:prstGeom>
            <a:noFill/>
            <a:ln w="9525">
              <a:solidFill>
                <a:schemeClr val="tx1"/>
              </a:solidFill>
              <a:round/>
              <a:headEnd/>
              <a:tailEnd/>
            </a:ln>
          </p:spPr>
          <p:txBody>
            <a:bodyPr>
              <a:spAutoFit/>
            </a:bodyPr>
            <a:lstStyle/>
            <a:p>
              <a:pPr fontAlgn="base">
                <a:spcBef>
                  <a:spcPct val="0"/>
                </a:spcBef>
                <a:spcAft>
                  <a:spcPct val="0"/>
                </a:spcAft>
              </a:pPr>
              <a:endParaRPr lang="en-US">
                <a:solidFill>
                  <a:prstClr val="black"/>
                </a:solidFill>
                <a:latin typeface="Arial" charset="0"/>
                <a:cs typeface="Arial" charset="0"/>
              </a:endParaRPr>
            </a:p>
          </p:txBody>
        </p:sp>
        <p:sp>
          <p:nvSpPr>
            <p:cNvPr id="97" name="Washington DC" descr="Washington D C, 1,000 kilowatt limit." title="Washington DC"/>
            <p:cNvSpPr>
              <a:spLocks noChangeArrowheads="1"/>
            </p:cNvSpPr>
            <p:nvPr/>
          </p:nvSpPr>
          <p:spPr bwMode="auto">
            <a:xfrm>
              <a:off x="6790509" y="3328854"/>
              <a:ext cx="228600" cy="228600"/>
            </a:xfrm>
            <a:prstGeom prst="ellipse">
              <a:avLst/>
            </a:prstGeom>
            <a:solidFill>
              <a:srgbClr val="C00000"/>
            </a:solidFill>
            <a:ln w="6350" algn="ctr">
              <a:solidFill>
                <a:schemeClr val="tx1"/>
              </a:solidFill>
              <a:round/>
              <a:headEnd/>
              <a:tailEnd/>
            </a:ln>
          </p:spPr>
          <p:txBody>
            <a:bodyPr/>
            <a:lstStyle/>
            <a:p>
              <a:pPr algn="ctr" eaLnBrk="0" fontAlgn="base" hangingPunct="0">
                <a:spcBef>
                  <a:spcPct val="50000"/>
                </a:spcBef>
                <a:spcAft>
                  <a:spcPct val="0"/>
                </a:spcAft>
              </a:pPr>
              <a:endParaRPr lang="en-US">
                <a:solidFill>
                  <a:prstClr val="black"/>
                </a:solidFill>
                <a:latin typeface="Arial" charset="0"/>
                <a:cs typeface="Arial" charset="0"/>
              </a:endParaRPr>
            </a:p>
          </p:txBody>
        </p:sp>
        <p:pic>
          <p:nvPicPr>
            <p:cNvPr id="1037" name="Text (no 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334229"/>
              <a:ext cx="3778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9" name="West Virgiinia" descr="West Virginia, 25, 50, 500 or 2,000 kilowatt limit." title="West Virginia"/>
          <p:cNvSpPr>
            <a:spLocks/>
          </p:cNvSpPr>
          <p:nvPr/>
        </p:nvSpPr>
        <p:spPr bwMode="auto">
          <a:xfrm>
            <a:off x="5630863" y="30670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4" name="Wisconsin" descr="Wisconsin, 20 or 100 kilowatt limit, certain utility types only." title="Wisconsin"/>
          <p:cNvSpPr>
            <a:spLocks/>
          </p:cNvSpPr>
          <p:nvPr/>
        </p:nvSpPr>
        <p:spPr bwMode="auto">
          <a:xfrm>
            <a:off x="4213225" y="22113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3" name="Wyoming" descr="Wyoming, 25 kilowatt limit, certain utility types only." title="Wyoming"/>
          <p:cNvSpPr>
            <a:spLocks/>
          </p:cNvSpPr>
          <p:nvPr/>
        </p:nvSpPr>
        <p:spPr bwMode="auto">
          <a:xfrm>
            <a:off x="1933575" y="24558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40" name="US Territories ID" descr="American Samoa: 30 kilowatt limit. &#10;Guam, 25 or 100 kilowatt limit.&#10;Puerto Rico: 25 or 100 kilowatt limit.&#10;US Virgin Islands: 20 or 1000 or 5000  kilowatt limit." title="Territories 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5561" y="5126683"/>
            <a:ext cx="11652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Orange Key--------------------------------------------" descr="The following state have voluntary utility net metering programs, but not state sponsored net metering policies." title="Orange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62" y="5685317"/>
            <a:ext cx="25781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 name="Idaho" descr="Idaho," title="Idaho"/>
          <p:cNvSpPr>
            <a:spLocks/>
          </p:cNvSpPr>
          <p:nvPr/>
        </p:nvSpPr>
        <p:spPr bwMode="auto">
          <a:xfrm>
            <a:off x="12112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12" name="South Carolina" descr="South Carolina," title="South Carolina"/>
          <p:cNvSpPr>
            <a:spLocks/>
          </p:cNvSpPr>
          <p:nvPr/>
        </p:nvSpPr>
        <p:spPr bwMode="auto">
          <a:xfrm>
            <a:off x="5624513" y="39465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accent3"/>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6" name="Texas" descr="Texas." title="Texas"/>
          <p:cNvSpPr>
            <a:spLocks/>
          </p:cNvSpPr>
          <p:nvPr/>
        </p:nvSpPr>
        <p:spPr bwMode="auto">
          <a:xfrm>
            <a:off x="2355850" y="38989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accent3"/>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101" name="Alabama" title="Alabama"/>
          <p:cNvSpPr>
            <a:spLocks/>
          </p:cNvSpPr>
          <p:nvPr/>
        </p:nvSpPr>
        <p:spPr bwMode="auto">
          <a:xfrm>
            <a:off x="4948238" y="40544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0" name="Mississippi" title="Mississippi"/>
          <p:cNvSpPr>
            <a:spLocks/>
          </p:cNvSpPr>
          <p:nvPr/>
        </p:nvSpPr>
        <p:spPr bwMode="auto">
          <a:xfrm>
            <a:off x="4521200" y="40925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2" name="South Dakota" title="South Dakota"/>
          <p:cNvSpPr>
            <a:spLocks/>
          </p:cNvSpPr>
          <p:nvPr/>
        </p:nvSpPr>
        <p:spPr bwMode="auto">
          <a:xfrm>
            <a:off x="2846388" y="23780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6" name="Tennessee" title="Tennessee"/>
          <p:cNvSpPr>
            <a:spLocks/>
          </p:cNvSpPr>
          <p:nvPr/>
        </p:nvSpPr>
        <p:spPr bwMode="auto">
          <a:xfrm>
            <a:off x="46609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2" name="Bottom Note"/>
          <p:cNvSpPr txBox="1">
            <a:spLocks noChangeArrowheads="1"/>
          </p:cNvSpPr>
          <p:nvPr/>
        </p:nvSpPr>
        <p:spPr bwMode="auto">
          <a:xfrm>
            <a:off x="247501" y="6248400"/>
            <a:ext cx="863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000" i="1" dirty="0">
                <a:solidFill>
                  <a:prstClr val="black"/>
                </a:solidFill>
                <a:latin typeface="Calibri" pitchFamily="-108" charset="0"/>
              </a:rPr>
              <a:t>Note: Numbers indicate individual system capacity limit in </a:t>
            </a:r>
            <a:r>
              <a:rPr lang="en-US" sz="1000" i="1" dirty="0" smtClean="0">
                <a:solidFill>
                  <a:prstClr val="black"/>
                </a:solidFill>
                <a:latin typeface="Calibri" pitchFamily="-108" charset="0"/>
              </a:rPr>
              <a:t>kilowatts. </a:t>
            </a:r>
            <a:r>
              <a:rPr lang="en-US" sz="1000" i="1" dirty="0">
                <a:solidFill>
                  <a:prstClr val="black"/>
                </a:solidFill>
                <a:latin typeface="Calibri" pitchFamily="-108" charset="0"/>
              </a:rPr>
              <a:t>Some limits vary by customer type, technology and/or application. Other limits might also apply. </a:t>
            </a:r>
            <a:br>
              <a:rPr lang="en-US" sz="1000" i="1" dirty="0">
                <a:solidFill>
                  <a:prstClr val="black"/>
                </a:solidFill>
                <a:latin typeface="Calibri" pitchFamily="-108" charset="0"/>
              </a:rPr>
            </a:br>
            <a:r>
              <a:rPr lang="en-US" sz="1000" i="1" dirty="0">
                <a:solidFill>
                  <a:prstClr val="black"/>
                </a:solidFill>
                <a:latin typeface="Calibri" pitchFamily="-108" charset="0"/>
              </a:rPr>
              <a:t>          This map generally does not address statutory changes  until administrative rules have  been adopted to implement such changes. </a:t>
            </a:r>
          </a:p>
        </p:txBody>
      </p:sp>
      <p:sp>
        <p:nvSpPr>
          <p:cNvPr id="2055" name="Washington D.C. Actual (no alt text)" title="Washington D.C."/>
          <p:cNvSpPr>
            <a:spLocks/>
          </p:cNvSpPr>
          <p:nvPr/>
        </p:nvSpPr>
        <p:spPr bwMode="auto">
          <a:xfrm>
            <a:off x="6327775"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29" name="Asterisk Bo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4" y="5715778"/>
            <a:ext cx="5913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Yellow Box overlays"/>
          <p:cNvGrpSpPr/>
          <p:nvPr/>
        </p:nvGrpSpPr>
        <p:grpSpPr>
          <a:xfrm>
            <a:off x="158261" y="4687228"/>
            <a:ext cx="2594464" cy="832509"/>
            <a:chOff x="158261" y="4687228"/>
            <a:chExt cx="2594464" cy="832509"/>
          </a:xfrm>
        </p:grpSpPr>
        <p:pic>
          <p:nvPicPr>
            <p:cNvPr id="1030" name="Alas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61" y="4687228"/>
              <a:ext cx="7445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awai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105400"/>
              <a:ext cx="6953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VT Bo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3592" y="1548865"/>
            <a:ext cx="1431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NH B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3899" y="1793875"/>
            <a:ext cx="85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MA Bo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2046767"/>
            <a:ext cx="20542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RI 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736" y="2263332"/>
            <a:ext cx="884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T Box"/>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4496" y="2502198"/>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NY Box"/>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9814" y="2743200"/>
            <a:ext cx="227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A Box"/>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65654" y="3001930"/>
            <a:ext cx="166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DE Box"/>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5385" y="3460899"/>
            <a:ext cx="15430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MD Box"/>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4674" y="3820849"/>
            <a:ext cx="86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WV Box"/>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41410" y="4038600"/>
            <a:ext cx="174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DC Box"/>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7854" y="4291013"/>
            <a:ext cx="841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WA Bo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4830" y="1694656"/>
            <a:ext cx="738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R Box"/>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906" y="2242861"/>
            <a:ext cx="1231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NV Box"/>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2225" y="2969179"/>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UT Box"/>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58912" y="3263900"/>
            <a:ext cx="1182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CO Box"/>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33661" y="3538649"/>
            <a:ext cx="12382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NM Box"/>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10932" y="4283075"/>
            <a:ext cx="1049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Wyoming Box"/>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84609" y="2692400"/>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MT Box"/>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47850" y="2010329"/>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ND Box"/>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22038" y="2073828"/>
            <a:ext cx="811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NE Box"/>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10951" y="3000467"/>
            <a:ext cx="622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 name="KS Box"/>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68490" y="3476219"/>
            <a:ext cx="103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Oklahoma Box"/>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88506" y="3946525"/>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Louisiana Box"/>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54475" y="4625975"/>
            <a:ext cx="8715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MO Box"/>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87019" y="3562441"/>
            <a:ext cx="731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Iowa Box"/>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850794" y="2910590"/>
            <a:ext cx="7064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Minnesota Box"/>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00326" y="2077003"/>
            <a:ext cx="6397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Wisconsin Box"/>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004560" y="24257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ME Box"/>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21783" y="1198563"/>
            <a:ext cx="106045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MI Box"/>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892674" y="2659856"/>
            <a:ext cx="785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Illinois Box"/>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67692" y="3109913"/>
            <a:ext cx="658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Indiana Box"/>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754599" y="3351213"/>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Kentucky Box"/>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873883" y="3648186"/>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Virginia Box"/>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732463" y="3387725"/>
            <a:ext cx="1049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North Carolina Box"/>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878388" y="3756025"/>
            <a:ext cx="938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Georgia Box"/>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216967" y="428128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Florida Box"/>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712618" y="4924425"/>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Arkansas Box"/>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963932" y="4127503"/>
            <a:ext cx="981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OH Box"/>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057775" y="30607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AZ Box"/>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158950" y="4025214"/>
            <a:ext cx="1103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NJ Box"/>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388612" y="3233849"/>
            <a:ext cx="1096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California Box"/>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2834" y="3557454"/>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333966" y="5322573"/>
            <a:ext cx="126841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467596"/>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Environment</a:t>
            </a:r>
            <a:endParaRPr lang="en-US" dirty="0"/>
          </a:p>
        </p:txBody>
      </p:sp>
      <p:sp>
        <p:nvSpPr>
          <p:cNvPr id="4" name="TextBox 3"/>
          <p:cNvSpPr txBox="1"/>
          <p:nvPr/>
        </p:nvSpPr>
        <p:spPr>
          <a:xfrm>
            <a:off x="457200" y="1371600"/>
            <a:ext cx="8229600" cy="369332"/>
          </a:xfrm>
          <a:prstGeom prst="rect">
            <a:avLst/>
          </a:prstGeom>
          <a:solidFill>
            <a:schemeClr val="accent1">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solidFill>
            <a:schemeClr val="accent2">
              <a:lumMod val="20000"/>
              <a:lumOff val="80000"/>
            </a:schemeClr>
          </a:solidFill>
        </p:spPr>
        <p:txBody>
          <a:bodyPr>
            <a:normAutofit lnSpcReduction="10000"/>
          </a:bodyPr>
          <a:lstStyle/>
          <a:p>
            <a:pPr lvl="1">
              <a:lnSpc>
                <a:spcPct val="115000"/>
              </a:lnSpc>
              <a:spcBef>
                <a:spcPts val="0"/>
              </a:spcBef>
              <a:buSzTx/>
              <a:buFont typeface="Courier New"/>
              <a:buChar char="o"/>
            </a:pPr>
            <a:r>
              <a:rPr lang="en-US" sz="1800" dirty="0">
                <a:solidFill>
                  <a:srgbClr val="0079C1"/>
                </a:solidFill>
                <a:ea typeface="Calibri"/>
                <a:cs typeface="Times New Roman"/>
              </a:rPr>
              <a:t>Each state, and in many cases, each utility has a different policy for renewable energy, for interconnection, for tariffs, and for incentives.  This makes it costly for companies to replicate projects.</a:t>
            </a:r>
          </a:p>
          <a:p>
            <a:pPr lvl="1">
              <a:lnSpc>
                <a:spcPct val="115000"/>
              </a:lnSpc>
              <a:spcBef>
                <a:spcPts val="0"/>
              </a:spcBef>
              <a:buSzTx/>
              <a:buFont typeface="Courier New"/>
              <a:buChar char="o"/>
            </a:pPr>
            <a:r>
              <a:rPr lang="en-US" sz="1800" dirty="0">
                <a:solidFill>
                  <a:srgbClr val="0079C1"/>
                </a:solidFill>
                <a:ea typeface="Calibri"/>
                <a:cs typeface="Times New Roman"/>
              </a:rPr>
              <a:t>In places where the regulatory framework is more flexible, such as allowing third-party ownership of RE systems, or allowing for innovative partnerships and contracts, new models for renewable energy development have flourished.</a:t>
            </a:r>
          </a:p>
          <a:p>
            <a:pPr lvl="1">
              <a:lnSpc>
                <a:spcPct val="115000"/>
              </a:lnSpc>
              <a:spcBef>
                <a:spcPts val="0"/>
              </a:spcBef>
              <a:buSzTx/>
              <a:buFont typeface="Courier New"/>
              <a:buChar char="o"/>
            </a:pPr>
            <a:r>
              <a:rPr lang="en-US" sz="1800" dirty="0">
                <a:solidFill>
                  <a:srgbClr val="0079C1"/>
                </a:solidFill>
                <a:ea typeface="Calibri"/>
                <a:cs typeface="Times New Roman"/>
              </a:rPr>
              <a:t>Flexibility is different from no accountability.  In places with deregulation has gone too far, the electricity grid has experienced repeated blackouts and high prices.</a:t>
            </a:r>
          </a:p>
          <a:p>
            <a:pPr lvl="1">
              <a:lnSpc>
                <a:spcPct val="115000"/>
              </a:lnSpc>
              <a:spcBef>
                <a:spcPts val="0"/>
              </a:spcBef>
              <a:buSzTx/>
              <a:buFont typeface="Courier New"/>
              <a:buChar char="o"/>
            </a:pPr>
            <a:r>
              <a:rPr lang="en-US" sz="1800" dirty="0">
                <a:solidFill>
                  <a:srgbClr val="0079C1"/>
                </a:solidFill>
                <a:ea typeface="Calibri"/>
                <a:cs typeface="Times New Roman"/>
              </a:rPr>
              <a:t>Lessons Learned: </a:t>
            </a:r>
          </a:p>
          <a:p>
            <a:pPr lvl="2">
              <a:lnSpc>
                <a:spcPct val="115000"/>
              </a:lnSpc>
              <a:spcBef>
                <a:spcPts val="0"/>
              </a:spcBef>
              <a:buFont typeface="Wingdings"/>
              <a:buChar char=""/>
            </a:pPr>
            <a:r>
              <a:rPr lang="en-US" sz="1800" dirty="0">
                <a:solidFill>
                  <a:srgbClr val="0079C1"/>
                </a:solidFill>
                <a:ea typeface="Calibri"/>
                <a:cs typeface="Times New Roman"/>
              </a:rPr>
              <a:t>Clear, consistent regulations and policies are important to investors and industry.</a:t>
            </a:r>
          </a:p>
          <a:p>
            <a:pPr lvl="2">
              <a:lnSpc>
                <a:spcPct val="115000"/>
              </a:lnSpc>
              <a:spcBef>
                <a:spcPts val="0"/>
              </a:spcBef>
              <a:buFont typeface="Wingdings"/>
              <a:buChar char=""/>
            </a:pPr>
            <a:r>
              <a:rPr lang="en-US" sz="1800" dirty="0">
                <a:solidFill>
                  <a:srgbClr val="0079C1"/>
                </a:solidFill>
                <a:ea typeface="Calibri"/>
                <a:cs typeface="Times New Roman"/>
              </a:rPr>
              <a:t>Regulatory flexibility can lead to innovative models for the RE market</a:t>
            </a:r>
          </a:p>
          <a:p>
            <a:pPr lvl="2">
              <a:lnSpc>
                <a:spcPct val="115000"/>
              </a:lnSpc>
              <a:spcBef>
                <a:spcPts val="0"/>
              </a:spcBef>
              <a:spcAft>
                <a:spcPts val="1000"/>
              </a:spcAft>
              <a:buFont typeface="Wingdings"/>
              <a:buChar char=""/>
            </a:pPr>
            <a:r>
              <a:rPr lang="en-US" sz="1800" dirty="0">
                <a:solidFill>
                  <a:srgbClr val="0079C1"/>
                </a:solidFill>
                <a:ea typeface="Calibri"/>
                <a:cs typeface="Times New Roman"/>
              </a:rPr>
              <a:t>All parties still need oversight and accountability in the sector.</a:t>
            </a:r>
          </a:p>
          <a:p>
            <a:pPr marL="0" lvl="0" indent="0">
              <a:spcBef>
                <a:spcPts val="0"/>
              </a:spcBef>
              <a:buNone/>
            </a:pPr>
            <a:endParaRPr lang="en-US" sz="1800" b="0" dirty="0">
              <a:solidFill>
                <a:srgbClr val="0079C1"/>
              </a:solidFill>
            </a:endParaRPr>
          </a:p>
          <a:p>
            <a:endParaRPr lang="en-US" dirty="0"/>
          </a:p>
        </p:txBody>
      </p:sp>
    </p:spTree>
    <p:extLst>
      <p:ext uri="{BB962C8B-B14F-4D97-AF65-F5344CB8AC3E}">
        <p14:creationId xmlns:p14="http://schemas.microsoft.com/office/powerpoint/2010/main" val="381747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Energy Regulatory Commission</a:t>
            </a:r>
            <a:endParaRPr lang="en-US" dirty="0"/>
          </a:p>
        </p:txBody>
      </p:sp>
      <p:sp>
        <p:nvSpPr>
          <p:cNvPr id="3" name="Content Placeholder 2"/>
          <p:cNvSpPr>
            <a:spLocks noGrp="1"/>
          </p:cNvSpPr>
          <p:nvPr>
            <p:ph idx="1"/>
          </p:nvPr>
        </p:nvSpPr>
        <p:spPr>
          <a:xfrm>
            <a:off x="457200" y="2209800"/>
            <a:ext cx="8229600" cy="4800600"/>
          </a:xfrm>
        </p:spPr>
        <p:txBody>
          <a:bodyPr>
            <a:normAutofit fontScale="77500" lnSpcReduction="20000"/>
          </a:bodyPr>
          <a:lstStyle/>
          <a:p>
            <a:pPr marL="0" indent="0">
              <a:buNone/>
            </a:pPr>
            <a:r>
              <a:rPr lang="en-US" dirty="0"/>
              <a:t>The use of renewable energy resources to generate electricity has the potential to be a cost-effective means not only to reduce greenhouse gas emissions, but also to diversify the fuels used to generate electricity. The Commission will continue to pursue market reforms to allow all resources, including renewable energy resources, to compete in jurisdictional markets on a level playing field. These efforts could include amendments to market rules, the modification or creation of ancillary services and related policies, or the implementation of operational tools that support the reliable integration of renewable resources. By implementing these or other reforms, the Commission's actions have the potential to increase the amount of electricity being produced from renewable energy resources.</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83" y="900508"/>
            <a:ext cx="3784318" cy="1233092"/>
          </a:xfrm>
          <a:prstGeom prst="rect">
            <a:avLst/>
          </a:prstGeom>
          <a:ln>
            <a:noFill/>
          </a:ln>
          <a:effectLst>
            <a:softEdge rad="112500"/>
          </a:effectLst>
        </p:spPr>
      </p:pic>
    </p:spTree>
    <p:extLst>
      <p:ext uri="{BB962C8B-B14F-4D97-AF65-F5344CB8AC3E}">
        <p14:creationId xmlns:p14="http://schemas.microsoft.com/office/powerpoint/2010/main" val="246989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endParaRPr lang="en-US" dirty="0"/>
          </a:p>
        </p:txBody>
      </p:sp>
      <p:pic>
        <p:nvPicPr>
          <p:cNvPr id="1026" name="Picture 2" descr="C:\Users\vhealey\AppData\Local\Microsoft\Windows\Temporary Internet Files\Content.IE5\3UWEI8F3\MP900400619[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133600"/>
            <a:ext cx="3121152" cy="3121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914400"/>
            <a:ext cx="5181600" cy="5632311"/>
          </a:xfrm>
          <a:prstGeom prst="rect">
            <a:avLst/>
          </a:prstGeom>
          <a:solidFill>
            <a:schemeClr val="accent1">
              <a:lumMod val="20000"/>
              <a:lumOff val="80000"/>
            </a:schemeClr>
          </a:solidFill>
        </p:spPr>
        <p:txBody>
          <a:bodyPr wrap="square" rtlCol="0">
            <a:spAutoFit/>
          </a:bodyPr>
          <a:lstStyle/>
          <a:p>
            <a:pPr marL="342900" indent="-342900">
              <a:buAutoNum type="arabicPeriod"/>
            </a:pPr>
            <a:r>
              <a:rPr lang="en-US" dirty="0" smtClean="0"/>
              <a:t>Consider renewable energy targets with requirements for compliance</a:t>
            </a:r>
          </a:p>
          <a:p>
            <a:pPr marL="342900" indent="-342900">
              <a:buAutoNum type="arabicPeriod"/>
            </a:pPr>
            <a:r>
              <a:rPr lang="en-US" dirty="0"/>
              <a:t>Plan transmission in an integrated fashion considering both short-term and long-term needs, renewable resources, and current and future </a:t>
            </a:r>
            <a:r>
              <a:rPr lang="en-US" dirty="0" smtClean="0"/>
              <a:t>technologies</a:t>
            </a:r>
          </a:p>
          <a:p>
            <a:pPr marL="342900" indent="-342900">
              <a:buAutoNum type="arabicPeriod"/>
            </a:pPr>
            <a:r>
              <a:rPr lang="en-US" dirty="0"/>
              <a:t>Streamline interconnection access for distributed renewables, but ensure they meet technical and safety </a:t>
            </a:r>
            <a:r>
              <a:rPr lang="en-US" dirty="0" smtClean="0"/>
              <a:t>standards</a:t>
            </a:r>
          </a:p>
          <a:p>
            <a:pPr marL="342900" indent="-342900">
              <a:buAutoNum type="arabicPeriod"/>
            </a:pPr>
            <a:r>
              <a:rPr lang="en-US" dirty="0"/>
              <a:t>Provide net metering and other financial incentives to promote </a:t>
            </a:r>
            <a:r>
              <a:rPr lang="en-US" dirty="0" smtClean="0"/>
              <a:t>DG</a:t>
            </a:r>
          </a:p>
          <a:p>
            <a:pPr marL="342900" indent="-342900">
              <a:buAutoNum type="arabicPeriod"/>
            </a:pPr>
            <a:r>
              <a:rPr lang="en-US" dirty="0"/>
              <a:t>Consider training and certification requirements for providers and minimum equipment specifications for suppliers</a:t>
            </a:r>
            <a:r>
              <a:rPr lang="en-US" dirty="0" smtClean="0"/>
              <a:t>.</a:t>
            </a:r>
          </a:p>
          <a:p>
            <a:pPr marL="342900" indent="-342900">
              <a:buAutoNum type="arabicPeriod"/>
            </a:pPr>
            <a:r>
              <a:rPr lang="en-US" dirty="0" smtClean="0"/>
              <a:t>Look </a:t>
            </a:r>
            <a:r>
              <a:rPr lang="en-US" dirty="0"/>
              <a:t>for opportunities to connect existing RE systems to the grid as it extends to new areas.  Don’t strand these assets – promote their </a:t>
            </a:r>
            <a:r>
              <a:rPr lang="en-US" dirty="0" smtClean="0"/>
              <a:t>use</a:t>
            </a:r>
          </a:p>
          <a:p>
            <a:pPr marL="342900" indent="-342900">
              <a:buAutoNum type="arabicPeriod"/>
            </a:pPr>
            <a:r>
              <a:rPr lang="en-US" dirty="0"/>
              <a:t>Micro-grids or other innovative methods of using RE in conjunction with distributed generation can provide stronger, lower cost rural electrification.</a:t>
            </a:r>
          </a:p>
        </p:txBody>
      </p:sp>
    </p:spTree>
    <p:extLst>
      <p:ext uri="{BB962C8B-B14F-4D97-AF65-F5344CB8AC3E}">
        <p14:creationId xmlns:p14="http://schemas.microsoft.com/office/powerpoint/2010/main" val="379982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5455" cy="1233811"/>
          </a:xfrm>
        </p:spPr>
        <p:txBody>
          <a:bodyPr>
            <a:noAutofit/>
          </a:bodyPr>
          <a:lstStyle/>
          <a:p>
            <a:r>
              <a:rPr lang="en-US" sz="3200" dirty="0" smtClean="0"/>
              <a:t>Quick poll of investors at BNEF 2013 Summit</a:t>
            </a:r>
            <a:endParaRPr lang="en-US" sz="3200" dirty="0"/>
          </a:p>
        </p:txBody>
      </p:sp>
      <p:sp>
        <p:nvSpPr>
          <p:cNvPr id="4" name="Slide Number Placeholder 3"/>
          <p:cNvSpPr>
            <a:spLocks noGrp="1"/>
          </p:cNvSpPr>
          <p:nvPr>
            <p:ph type="sldNum" sz="quarter" idx="4294967295"/>
          </p:nvPr>
        </p:nvSpPr>
        <p:spPr>
          <a:xfrm>
            <a:off x="8302654" y="895713"/>
            <a:ext cx="752610" cy="365125"/>
          </a:xfrm>
          <a:prstGeom prst="rect">
            <a:avLst/>
          </a:prstGeom>
        </p:spPr>
        <p:txBody>
          <a:bodyPr/>
          <a:lstStyle/>
          <a:p>
            <a:fld id="{46B1C8EC-C953-0241-8D57-3E579ACFEBCE}" type="slidenum">
              <a:rPr lang="en-US" smtClean="0"/>
              <a:pPr/>
              <a:t>2</a:t>
            </a:fld>
            <a:endParaRPr lang="en-US" dirty="0"/>
          </a:p>
        </p:txBody>
      </p:sp>
      <p:pic>
        <p:nvPicPr>
          <p:cNvPr id="21" name="Content Placeholder 20"/>
          <p:cNvPicPr>
            <a:picLocks noGrp="1" noChangeAspect="1"/>
          </p:cNvPicPr>
          <p:nvPr>
            <p:ph idx="1"/>
          </p:nvPr>
        </p:nvPicPr>
        <p:blipFill rotWithShape="1">
          <a:blip r:embed="rId3"/>
          <a:srcRect l="13732" t="7307" r="10535" b="7307"/>
          <a:stretch/>
        </p:blipFill>
        <p:spPr>
          <a:xfrm>
            <a:off x="1455772" y="1756150"/>
            <a:ext cx="6232456" cy="43700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673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rPr>
              <a:t>Clean Energy Solutions Center </a:t>
            </a:r>
            <a:br>
              <a:rPr lang="en-US" dirty="0" smtClean="0">
                <a:latin typeface="Arial" pitchFamily="34" charset="0"/>
              </a:rPr>
            </a:br>
            <a:r>
              <a:rPr lang="en-US" sz="2000" dirty="0" smtClean="0">
                <a:latin typeface="Arial" pitchFamily="34" charset="0"/>
              </a:rPr>
              <a:t> </a:t>
            </a:r>
            <a:r>
              <a:rPr lang="en-US" dirty="0" smtClean="0">
                <a:latin typeface="Arial" pitchFamily="34" charset="0"/>
              </a:rPr>
              <a:t>http://www.CleanEnergySolutions.org</a:t>
            </a:r>
            <a:endParaRPr lang="en-US" dirty="0"/>
          </a:p>
        </p:txBody>
      </p:sp>
      <p:sp>
        <p:nvSpPr>
          <p:cNvPr id="4" name="Date Placeholder 3"/>
          <p:cNvSpPr>
            <a:spLocks noGrp="1"/>
          </p:cNvSpPr>
          <p:nvPr>
            <p:ph type="dt" sz="half" idx="10"/>
          </p:nvPr>
        </p:nvSpPr>
        <p:spPr/>
        <p:txBody>
          <a:bodyPr/>
          <a:lstStyle/>
          <a:p>
            <a:fld id="{76DFB412-1BA3-A548-8896-3FD911281956}" type="datetime1">
              <a:rPr lang="en-US" smtClean="0">
                <a:solidFill>
                  <a:prstClr val="black">
                    <a:tint val="75000"/>
                  </a:prstClr>
                </a:solidFill>
              </a:rPr>
              <a:pPr/>
              <a:t>10/9/2013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B1C8EC-C953-0241-8D57-3E579ACFEBCE}" type="slidenum">
              <a:rPr lang="en-US" smtClean="0">
                <a:solidFill>
                  <a:prstClr val="white"/>
                </a:solidFill>
              </a:rPr>
              <a:pPr/>
              <a:t>20</a:t>
            </a:fld>
            <a:endParaRPr lang="en-US" dirty="0">
              <a:solidFill>
                <a:prstClr val="white"/>
              </a:solidFill>
            </a:endParaRPr>
          </a:p>
        </p:txBody>
      </p:sp>
      <p:graphicFrame>
        <p:nvGraphicFramePr>
          <p:cNvPr id="6" name="Content Placeholder 5"/>
          <p:cNvGraphicFramePr>
            <a:graphicFrameLocks noGrp="1"/>
          </p:cNvGraphicFramePr>
          <p:nvPr>
            <p:ph idx="1"/>
          </p:nvPr>
        </p:nvGraphicFramePr>
        <p:xfrm>
          <a:off x="464948" y="1635071"/>
          <a:ext cx="8353587" cy="459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2012GlobalGrowth.jpg"/>
          <p:cNvPicPr>
            <a:picLocks noChangeAspect="1"/>
          </p:cNvPicPr>
          <p:nvPr/>
        </p:nvPicPr>
        <p:blipFill>
          <a:blip r:embed="rId8" cstate="print"/>
          <a:srcRect/>
          <a:stretch>
            <a:fillRect/>
          </a:stretch>
        </p:blipFill>
        <p:spPr>
          <a:xfrm>
            <a:off x="5594888" y="3782638"/>
            <a:ext cx="3344141" cy="2408910"/>
          </a:xfrm>
          <a:prstGeom prst="rect">
            <a:avLst/>
          </a:prstGeom>
        </p:spPr>
      </p:pic>
    </p:spTree>
    <p:extLst>
      <p:ext uri="{BB962C8B-B14F-4D97-AF65-F5344CB8AC3E}">
        <p14:creationId xmlns:p14="http://schemas.microsoft.com/office/powerpoint/2010/main" val="1002624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an Expert: Our Experts in Action</a:t>
            </a:r>
            <a:endParaRPr lang="en-US" dirty="0"/>
          </a:p>
        </p:txBody>
      </p:sp>
      <p:sp>
        <p:nvSpPr>
          <p:cNvPr id="4" name="Date Placeholder 3"/>
          <p:cNvSpPr>
            <a:spLocks noGrp="1"/>
          </p:cNvSpPr>
          <p:nvPr>
            <p:ph type="dt" sz="half" idx="10"/>
          </p:nvPr>
        </p:nvSpPr>
        <p:spPr/>
        <p:txBody>
          <a:bodyPr/>
          <a:lstStyle/>
          <a:p>
            <a:fld id="{76DFB412-1BA3-A548-8896-3FD911281956}" type="datetime1">
              <a:rPr lang="en-US" smtClean="0">
                <a:solidFill>
                  <a:prstClr val="black">
                    <a:tint val="75000"/>
                  </a:prstClr>
                </a:solidFill>
              </a:rPr>
              <a:pPr/>
              <a:t>10/9/2013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B1C8EC-C953-0241-8D57-3E579ACFEBCE}" type="slidenum">
              <a:rPr lang="en-US" smtClean="0">
                <a:solidFill>
                  <a:prstClr val="white"/>
                </a:solidFill>
              </a:rPr>
              <a:pPr/>
              <a:t>21</a:t>
            </a:fld>
            <a:endParaRPr lang="en-US" dirty="0">
              <a:solidFill>
                <a:prstClr val="white"/>
              </a:solidFill>
            </a:endParaRPr>
          </a:p>
        </p:txBody>
      </p:sp>
      <p:pic>
        <p:nvPicPr>
          <p:cNvPr id="6" name="Picture 5" descr="experts01-385.jpg"/>
          <p:cNvPicPr>
            <a:picLocks noChangeAspect="1"/>
          </p:cNvPicPr>
          <p:nvPr/>
        </p:nvPicPr>
        <p:blipFill>
          <a:blip r:embed="rId3" cstate="print"/>
          <a:srcRect/>
          <a:stretch>
            <a:fillRect/>
          </a:stretch>
        </p:blipFill>
        <p:spPr>
          <a:xfrm>
            <a:off x="4750230" y="2588215"/>
            <a:ext cx="4342834" cy="2588227"/>
          </a:xfrm>
          <a:prstGeom prst="rect">
            <a:avLst/>
          </a:prstGeom>
        </p:spPr>
      </p:pic>
      <p:pic>
        <p:nvPicPr>
          <p:cNvPr id="4098" name="Picture 2"/>
          <p:cNvPicPr>
            <a:picLocks noGrp="1" noChangeAspect="1" noChangeArrowheads="1"/>
          </p:cNvPicPr>
          <p:nvPr>
            <p:ph idx="1"/>
          </p:nvPr>
        </p:nvPicPr>
        <p:blipFill>
          <a:blip r:embed="rId4" cstate="print"/>
          <a:srcRect/>
          <a:stretch>
            <a:fillRect/>
          </a:stretch>
        </p:blipFill>
        <p:spPr bwMode="auto">
          <a:xfrm>
            <a:off x="387459" y="1712566"/>
            <a:ext cx="8411143" cy="824641"/>
          </a:xfrm>
          <a:prstGeom prst="rect">
            <a:avLst/>
          </a:prstGeom>
          <a:noFill/>
          <a:ln w="9525">
            <a:noFill/>
            <a:miter lim="800000"/>
            <a:headEnd/>
            <a:tailEnd/>
          </a:ln>
        </p:spPr>
      </p:pic>
      <p:sp>
        <p:nvSpPr>
          <p:cNvPr id="8" name="TextBox 7"/>
          <p:cNvSpPr txBox="1"/>
          <p:nvPr/>
        </p:nvSpPr>
        <p:spPr>
          <a:xfrm>
            <a:off x="271224" y="2766445"/>
            <a:ext cx="4495287" cy="3570208"/>
          </a:xfrm>
          <a:prstGeom prst="rect">
            <a:avLst/>
          </a:prstGeom>
          <a:noFill/>
        </p:spPr>
        <p:txBody>
          <a:bodyPr wrap="square" rtlCol="0">
            <a:spAutoFit/>
          </a:bodyPr>
          <a:lstStyle/>
          <a:p>
            <a:pPr defTabSz="457200"/>
            <a:r>
              <a:rPr lang="en-US" sz="1600" dirty="0" smtClean="0">
                <a:solidFill>
                  <a:srgbClr val="1F497D"/>
                </a:solidFill>
              </a:rPr>
              <a:t>We connect you to a global network of energy experts for personalized attention and quick response technical assistance on </a:t>
            </a:r>
            <a:r>
              <a:rPr lang="en-US" sz="1600" b="1" dirty="0" smtClean="0">
                <a:solidFill>
                  <a:srgbClr val="1F497D"/>
                </a:solidFill>
              </a:rPr>
              <a:t>strategies, regulations, standards, financial incentives, and deployment programs</a:t>
            </a:r>
            <a:r>
              <a:rPr lang="en-US" sz="1600" dirty="0" smtClean="0">
                <a:solidFill>
                  <a:srgbClr val="1F497D"/>
                </a:solidFill>
              </a:rPr>
              <a:t> for a broad range of clean energy sectors and technologies including: </a:t>
            </a:r>
          </a:p>
          <a:p>
            <a:pPr lvl="2" defTabSz="457200">
              <a:buFont typeface="Wingdings" pitchFamily="2" charset="2"/>
              <a:buChar char="Ø"/>
            </a:pPr>
            <a:r>
              <a:rPr lang="en-US" sz="1600" dirty="0" smtClean="0">
                <a:solidFill>
                  <a:srgbClr val="1F497D"/>
                </a:solidFill>
              </a:rPr>
              <a:t>Energy Access</a:t>
            </a:r>
          </a:p>
          <a:p>
            <a:pPr lvl="2" defTabSz="457200">
              <a:buFont typeface="Wingdings" pitchFamily="2" charset="2"/>
              <a:buChar char="Ø"/>
            </a:pPr>
            <a:r>
              <a:rPr lang="en-US" sz="1600" dirty="0" smtClean="0">
                <a:solidFill>
                  <a:srgbClr val="1F497D"/>
                </a:solidFill>
              </a:rPr>
              <a:t>Energy Efficiency</a:t>
            </a:r>
          </a:p>
          <a:p>
            <a:pPr lvl="2" defTabSz="457200">
              <a:buFont typeface="Wingdings" pitchFamily="2" charset="2"/>
              <a:buChar char="Ø"/>
            </a:pPr>
            <a:r>
              <a:rPr lang="en-US" sz="1600" dirty="0" smtClean="0">
                <a:solidFill>
                  <a:srgbClr val="1F497D"/>
                </a:solidFill>
              </a:rPr>
              <a:t>Renewable Energy</a:t>
            </a:r>
          </a:p>
          <a:p>
            <a:pPr lvl="2" defTabSz="457200">
              <a:buFont typeface="Wingdings" pitchFamily="2" charset="2"/>
              <a:buChar char="Ø"/>
            </a:pPr>
            <a:r>
              <a:rPr lang="en-US" sz="1600" dirty="0" smtClean="0">
                <a:solidFill>
                  <a:srgbClr val="1F497D"/>
                </a:solidFill>
              </a:rPr>
              <a:t>Smart Grid</a:t>
            </a:r>
          </a:p>
          <a:p>
            <a:pPr lvl="2" defTabSz="457200">
              <a:buFont typeface="Wingdings" pitchFamily="2" charset="2"/>
              <a:buChar char="Ø"/>
            </a:pPr>
            <a:r>
              <a:rPr lang="en-US" sz="1600" dirty="0" smtClean="0">
                <a:solidFill>
                  <a:srgbClr val="1F497D"/>
                </a:solidFill>
              </a:rPr>
              <a:t>Transportation</a:t>
            </a:r>
          </a:p>
          <a:p>
            <a:pPr lvl="2" defTabSz="457200">
              <a:buFont typeface="Wingdings" pitchFamily="2" charset="2"/>
              <a:buChar char="Ø"/>
            </a:pPr>
            <a:r>
              <a:rPr lang="en-US" sz="1600" dirty="0" smtClean="0">
                <a:solidFill>
                  <a:srgbClr val="1F497D"/>
                </a:solidFill>
              </a:rPr>
              <a:t>Utilities </a:t>
            </a:r>
          </a:p>
          <a:p>
            <a:pPr defTabSz="457200"/>
            <a:endParaRPr lang="en-US" dirty="0">
              <a:solidFill>
                <a:prstClr val="black"/>
              </a:solidFill>
            </a:endParaRPr>
          </a:p>
        </p:txBody>
      </p:sp>
      <p:sp>
        <p:nvSpPr>
          <p:cNvPr id="9" name="TextBox 8"/>
          <p:cNvSpPr txBox="1"/>
          <p:nvPr/>
        </p:nvSpPr>
        <p:spPr>
          <a:xfrm>
            <a:off x="4386020" y="5245632"/>
            <a:ext cx="4757980" cy="1415772"/>
          </a:xfrm>
          <a:prstGeom prst="rect">
            <a:avLst/>
          </a:prstGeom>
          <a:noFill/>
        </p:spPr>
        <p:txBody>
          <a:bodyPr wrap="square" rtlCol="0">
            <a:spAutoFit/>
          </a:bodyPr>
          <a:lstStyle/>
          <a:p>
            <a:pPr defTabSz="457200"/>
            <a:r>
              <a:rPr lang="en-US" sz="1600" b="1" dirty="0" smtClean="0">
                <a:solidFill>
                  <a:srgbClr val="1F497D"/>
                </a:solidFill>
              </a:rPr>
              <a:t>Requesting Assistance: </a:t>
            </a:r>
          </a:p>
          <a:p>
            <a:pPr defTabSz="457200"/>
            <a:endParaRPr lang="en-US" sz="1200" dirty="0" smtClean="0">
              <a:solidFill>
                <a:srgbClr val="1F497D"/>
              </a:solidFill>
            </a:endParaRPr>
          </a:p>
          <a:p>
            <a:pPr defTabSz="457200"/>
            <a:r>
              <a:rPr lang="en-US" sz="1600" dirty="0" smtClean="0">
                <a:solidFill>
                  <a:srgbClr val="1F497D"/>
                </a:solidFill>
              </a:rPr>
              <a:t>Register on </a:t>
            </a:r>
            <a:r>
              <a:rPr lang="en-US" sz="1600" dirty="0" smtClean="0">
                <a:solidFill>
                  <a:srgbClr val="1F497D"/>
                </a:solidFill>
                <a:hlinkClick r:id="rId5"/>
              </a:rPr>
              <a:t>http://cleanenergysolutions.org/expert</a:t>
            </a:r>
            <a:endParaRPr lang="en-US" sz="1600" dirty="0" smtClean="0">
              <a:solidFill>
                <a:srgbClr val="1F497D"/>
              </a:solidFill>
            </a:endParaRPr>
          </a:p>
          <a:p>
            <a:pPr defTabSz="457200"/>
            <a:endParaRPr lang="en-US" sz="1200" dirty="0" smtClean="0">
              <a:solidFill>
                <a:srgbClr val="1F497D"/>
              </a:solidFill>
            </a:endParaRPr>
          </a:p>
          <a:p>
            <a:pPr defTabSz="457200"/>
            <a:endParaRPr lang="en-US" sz="1200" dirty="0" smtClean="0">
              <a:solidFill>
                <a:srgbClr val="1F497D"/>
              </a:solidFill>
            </a:endParaRPr>
          </a:p>
          <a:p>
            <a:pPr defTabSz="457200"/>
            <a:endParaRPr lang="en-US" dirty="0">
              <a:solidFill>
                <a:prstClr val="black"/>
              </a:solidFill>
            </a:endParaRPr>
          </a:p>
        </p:txBody>
      </p:sp>
      <p:pic>
        <p:nvPicPr>
          <p:cNvPr id="10" name="Picture 9" descr="ren21_logo.jpg"/>
          <p:cNvPicPr>
            <a:picLocks noChangeAspect="1"/>
          </p:cNvPicPr>
          <p:nvPr/>
        </p:nvPicPr>
        <p:blipFill>
          <a:blip r:embed="rId6"/>
          <a:stretch>
            <a:fillRect/>
          </a:stretch>
        </p:blipFill>
        <p:spPr>
          <a:xfrm>
            <a:off x="4081988" y="6140524"/>
            <a:ext cx="1913184" cy="55188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4616524"/>
            <a:ext cx="1174676" cy="1174676"/>
          </a:xfrm>
          <a:prstGeom prst="rect">
            <a:avLst/>
          </a:prstGeom>
        </p:spPr>
      </p:pic>
    </p:spTree>
    <p:extLst>
      <p:ext uri="{BB962C8B-B14F-4D97-AF65-F5344CB8AC3E}">
        <p14:creationId xmlns:p14="http://schemas.microsoft.com/office/powerpoint/2010/main" val="1707686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Bloomberg New Energy Finance: Policy &amp; Market Briefings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4376" y="1755775"/>
            <a:ext cx="5855248" cy="4370388"/>
          </a:xfrm>
        </p:spPr>
      </p:pic>
      <p:sp>
        <p:nvSpPr>
          <p:cNvPr id="4" name="Slide Number Placeholder 3"/>
          <p:cNvSpPr>
            <a:spLocks noGrp="1"/>
          </p:cNvSpPr>
          <p:nvPr>
            <p:ph type="sldNum" sz="quarter" idx="12"/>
          </p:nvPr>
        </p:nvSpPr>
        <p:spPr/>
        <p:txBody>
          <a:bodyPr/>
          <a:lstStyle/>
          <a:p>
            <a:fld id="{46B1C8EC-C953-0241-8D57-3E579ACFEBCE}"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77807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43200" y="3276600"/>
            <a:ext cx="6248400" cy="762000"/>
          </a:xfrm>
        </p:spPr>
        <p:txBody>
          <a:bodyPr/>
          <a:lstStyle/>
          <a:p>
            <a:r>
              <a:rPr lang="en-US" dirty="0" smtClean="0"/>
              <a:t>Thank you</a:t>
            </a:r>
          </a:p>
          <a:p>
            <a:endParaRPr lang="en-US" dirty="0" smtClean="0"/>
          </a:p>
          <a:p>
            <a:r>
              <a:rPr lang="en-US" sz="3200" dirty="0" smtClean="0"/>
              <a:t>Victoria Healey</a:t>
            </a:r>
          </a:p>
          <a:p>
            <a:r>
              <a:rPr lang="en-US" sz="2800" b="0" dirty="0" smtClean="0"/>
              <a:t>Victoria.Healey@nrel.gov</a:t>
            </a:r>
          </a:p>
          <a:p>
            <a:endParaRPr lang="en-US" dirty="0"/>
          </a:p>
        </p:txBody>
      </p:sp>
    </p:spTree>
    <p:extLst>
      <p:ext uri="{BB962C8B-B14F-4D97-AF65-F5344CB8AC3E}">
        <p14:creationId xmlns:p14="http://schemas.microsoft.com/office/powerpoint/2010/main" val="320181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bit of history: PURPA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Federal </a:t>
            </a:r>
            <a:r>
              <a:rPr lang="en-US" dirty="0"/>
              <a:t>Public Utilities Regulatory Policies Act (PURPA) of 1978 created </a:t>
            </a:r>
            <a:r>
              <a:rPr lang="en-US" dirty="0" smtClean="0"/>
              <a:t>new </a:t>
            </a:r>
            <a:r>
              <a:rPr lang="en-US" dirty="0"/>
              <a:t>class of non-utility generators that produced electricity specifically from renewable resources</a:t>
            </a:r>
            <a:r>
              <a:rPr lang="en-US" dirty="0" smtClean="0"/>
              <a:t>.</a:t>
            </a:r>
          </a:p>
          <a:p>
            <a:r>
              <a:rPr lang="en-US" dirty="0"/>
              <a:t> Utilities </a:t>
            </a:r>
            <a:r>
              <a:rPr lang="en-US" dirty="0" smtClean="0"/>
              <a:t>required </a:t>
            </a:r>
            <a:r>
              <a:rPr lang="en-US" dirty="0"/>
              <a:t>to purchase electricity from qualifying facilities under long-term contract at prices set by the </a:t>
            </a:r>
            <a:r>
              <a:rPr lang="en-US" dirty="0" smtClean="0"/>
              <a:t>state</a:t>
            </a:r>
            <a:endParaRPr lang="en-US" dirty="0"/>
          </a:p>
          <a:p>
            <a:r>
              <a:rPr lang="en-US" dirty="0"/>
              <a:t>Electricity deregulation in the 1990s created greater opportunity for independent power producers (IPPs) to get involved in the generation </a:t>
            </a:r>
            <a:r>
              <a:rPr lang="en-US" dirty="0" smtClean="0"/>
              <a:t>business</a:t>
            </a:r>
          </a:p>
          <a:p>
            <a:r>
              <a:rPr lang="en-US" dirty="0"/>
              <a:t>IPPs frequently sell the power from their plants under long-term </a:t>
            </a:r>
            <a:r>
              <a:rPr lang="en-US" dirty="0" smtClean="0"/>
              <a:t>power </a:t>
            </a:r>
            <a:r>
              <a:rPr lang="en-US" dirty="0"/>
              <a:t>purchase agreement (</a:t>
            </a:r>
            <a:r>
              <a:rPr lang="en-US" dirty="0" smtClean="0"/>
              <a:t>PPA) contracts</a:t>
            </a:r>
          </a:p>
          <a:p>
            <a:endParaRPr lang="en-US" dirty="0" smtClean="0"/>
          </a:p>
          <a:p>
            <a:endParaRPr lang="en-US" dirty="0"/>
          </a:p>
        </p:txBody>
      </p:sp>
    </p:spTree>
    <p:extLst>
      <p:ext uri="{BB962C8B-B14F-4D97-AF65-F5344CB8AC3E}">
        <p14:creationId xmlns:p14="http://schemas.microsoft.com/office/powerpoint/2010/main" val="257306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Autofit/>
          </a:bodyPr>
          <a:lstStyle/>
          <a:p>
            <a:r>
              <a:rPr lang="en-US" sz="3000" dirty="0" smtClean="0"/>
              <a:t>What attracts investors?</a:t>
            </a:r>
            <a:endParaRPr lang="en-US" sz="3000" dirty="0"/>
          </a:p>
        </p:txBody>
      </p:sp>
      <p:sp>
        <p:nvSpPr>
          <p:cNvPr id="3" name="Content Placeholder 2"/>
          <p:cNvSpPr>
            <a:spLocks noGrp="1"/>
          </p:cNvSpPr>
          <p:nvPr>
            <p:ph idx="1"/>
          </p:nvPr>
        </p:nvSpPr>
        <p:spPr>
          <a:xfrm>
            <a:off x="457200" y="990600"/>
            <a:ext cx="8229600" cy="4800600"/>
          </a:xfrm>
        </p:spPr>
        <p:txBody>
          <a:bodyPr>
            <a:normAutofit lnSpcReduction="10000"/>
          </a:bodyPr>
          <a:lstStyle/>
          <a:p>
            <a:r>
              <a:rPr lang="en-US" dirty="0" smtClean="0"/>
              <a:t>Predictability</a:t>
            </a:r>
          </a:p>
          <a:p>
            <a:r>
              <a:rPr lang="en-US" dirty="0" smtClean="0"/>
              <a:t>Coherent energy policy with clear direction</a:t>
            </a:r>
          </a:p>
          <a:p>
            <a:r>
              <a:rPr lang="en-US" dirty="0" smtClean="0"/>
              <a:t>Regional strategy – markets that extend across borders</a:t>
            </a:r>
          </a:p>
          <a:p>
            <a:r>
              <a:rPr lang="en-US" dirty="0" smtClean="0"/>
              <a:t>Appropriate  governance structures</a:t>
            </a:r>
          </a:p>
          <a:p>
            <a:pPr lvl="1"/>
            <a:r>
              <a:rPr lang="en-US" dirty="0" smtClean="0"/>
              <a:t>Competition body</a:t>
            </a:r>
          </a:p>
          <a:p>
            <a:pPr lvl="1"/>
            <a:r>
              <a:rPr lang="en-US" dirty="0" smtClean="0"/>
              <a:t>Assigned regulatory body</a:t>
            </a:r>
          </a:p>
          <a:p>
            <a:pPr lvl="1"/>
            <a:r>
              <a:rPr lang="en-US" dirty="0" smtClean="0"/>
              <a:t>Consumer representation</a:t>
            </a:r>
          </a:p>
          <a:p>
            <a:r>
              <a:rPr lang="en-US" dirty="0" smtClean="0"/>
              <a:t>Bankable, such as feed-in tariffs</a:t>
            </a:r>
            <a:endParaRPr lang="en-US" dirty="0"/>
          </a:p>
        </p:txBody>
      </p:sp>
    </p:spTree>
    <p:extLst>
      <p:ext uri="{BB962C8B-B14F-4D97-AF65-F5344CB8AC3E}">
        <p14:creationId xmlns:p14="http://schemas.microsoft.com/office/powerpoint/2010/main" val="39921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19050149"/>
              </p:ext>
            </p:extLst>
          </p:nvPr>
        </p:nvGraphicFramePr>
        <p:xfrm>
          <a:off x="457200" y="1066804"/>
          <a:ext cx="6400800" cy="4343395"/>
        </p:xfrm>
        <a:graphic>
          <a:graphicData uri="http://schemas.openxmlformats.org/drawingml/2006/table">
            <a:tbl>
              <a:tblPr>
                <a:tableStyleId>{C083E6E3-FA7D-4D7B-A595-EF9225AFEA82}</a:tableStyleId>
              </a:tblPr>
              <a:tblGrid>
                <a:gridCol w="2104372"/>
                <a:gridCol w="4296428"/>
              </a:tblGrid>
              <a:tr h="389676">
                <a:tc>
                  <a:txBody>
                    <a:bodyPr/>
                    <a:lstStyle/>
                    <a:p>
                      <a:pPr algn="l" fontAlgn="b"/>
                      <a:r>
                        <a:rPr lang="en-US" sz="1800" b="1" u="none" strike="noStrike" dirty="0"/>
                        <a:t>Country</a:t>
                      </a:r>
                      <a:endParaRPr lang="en-US" sz="1800" b="1" i="0" u="none" strike="noStrike" dirty="0">
                        <a:latin typeface="Verdana" pitchFamily="34" charset="0"/>
                      </a:endParaRPr>
                    </a:p>
                  </a:txBody>
                  <a:tcPr marL="9525" marR="9525" marT="9525" marB="0" anchor="b"/>
                </a:tc>
                <a:tc>
                  <a:txBody>
                    <a:bodyPr/>
                    <a:lstStyle/>
                    <a:p>
                      <a:pPr algn="ctr" fontAlgn="b"/>
                      <a:r>
                        <a:rPr lang="en-US" sz="1800" b="1" u="none" strike="noStrike" dirty="0"/>
                        <a:t>% </a:t>
                      </a:r>
                      <a:r>
                        <a:rPr lang="en-US" sz="1800" b="1" u="none" strike="noStrike" dirty="0" smtClean="0"/>
                        <a:t>Renewable Generation (2010)</a:t>
                      </a:r>
                      <a:endParaRPr lang="en-US" sz="1800" b="1" i="0" u="none" strike="noStrike" dirty="0">
                        <a:latin typeface="Verdana" pitchFamily="34" charset="0"/>
                      </a:endParaRPr>
                    </a:p>
                  </a:txBody>
                  <a:tcPr marL="9525" marR="9525" marT="9525" marB="0" anchor="b"/>
                </a:tc>
              </a:tr>
              <a:tr h="359429">
                <a:tc>
                  <a:txBody>
                    <a:bodyPr/>
                    <a:lstStyle/>
                    <a:p>
                      <a:pPr algn="l" fontAlgn="b"/>
                      <a:r>
                        <a:rPr lang="en-US" sz="1800" u="none" strike="noStrike" dirty="0"/>
                        <a:t>Australia</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8%</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China</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19%</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Denmark</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34%</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Germany</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18%</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India</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15%</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a:t>Ireland</a:t>
                      </a:r>
                      <a:endParaRPr lang="en-US" sz="1800" b="1" i="0" u="none" strike="noStrike">
                        <a:latin typeface="Verdana" pitchFamily="34" charset="0"/>
                      </a:endParaRPr>
                    </a:p>
                  </a:txBody>
                  <a:tcPr marL="9525" marR="9525" marT="9525" marB="0" anchor="b"/>
                </a:tc>
                <a:tc>
                  <a:txBody>
                    <a:bodyPr/>
                    <a:lstStyle/>
                    <a:p>
                      <a:pPr algn="ctr" fontAlgn="b"/>
                      <a:r>
                        <a:rPr lang="en-US" sz="1800" u="none" strike="noStrike" dirty="0"/>
                        <a:t>13%</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a:t>Mexico</a:t>
                      </a:r>
                      <a:endParaRPr lang="en-US" sz="1800" b="1" i="0" u="none" strike="noStrike">
                        <a:latin typeface="Verdana" pitchFamily="34" charset="0"/>
                      </a:endParaRPr>
                    </a:p>
                  </a:txBody>
                  <a:tcPr marL="9525" marR="9525" marT="9525" marB="0" anchor="b"/>
                </a:tc>
                <a:tc>
                  <a:txBody>
                    <a:bodyPr/>
                    <a:lstStyle/>
                    <a:p>
                      <a:pPr algn="ctr" fontAlgn="b"/>
                      <a:r>
                        <a:rPr lang="en-US" sz="1800" u="none" strike="noStrike" dirty="0"/>
                        <a:t>18%</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Spain</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34%</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Thailand</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8%</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United Kingdom</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7%</a:t>
                      </a:r>
                      <a:endParaRPr lang="en-US" sz="1800" b="0" i="0" u="none" strike="noStrike" dirty="0">
                        <a:latin typeface="Verdana" pitchFamily="34" charset="0"/>
                      </a:endParaRPr>
                    </a:p>
                  </a:txBody>
                  <a:tcPr marL="9525" marR="9525" marT="9525" marB="0" anchor="b"/>
                </a:tc>
              </a:tr>
              <a:tr h="359429">
                <a:tc>
                  <a:txBody>
                    <a:bodyPr/>
                    <a:lstStyle/>
                    <a:p>
                      <a:pPr algn="l" fontAlgn="b"/>
                      <a:r>
                        <a:rPr lang="en-US" sz="1800" u="none" strike="noStrike" dirty="0"/>
                        <a:t>United States</a:t>
                      </a:r>
                      <a:endParaRPr lang="en-US" sz="1800" b="1" i="0" u="none" strike="noStrike" dirty="0">
                        <a:latin typeface="Verdana" pitchFamily="34" charset="0"/>
                      </a:endParaRPr>
                    </a:p>
                  </a:txBody>
                  <a:tcPr marL="9525" marR="9525" marT="9525" marB="0" anchor="b"/>
                </a:tc>
                <a:tc>
                  <a:txBody>
                    <a:bodyPr/>
                    <a:lstStyle/>
                    <a:p>
                      <a:pPr algn="ctr" fontAlgn="b"/>
                      <a:r>
                        <a:rPr lang="en-US" sz="1800" u="none" strike="noStrike" dirty="0"/>
                        <a:t>11%</a:t>
                      </a:r>
                      <a:endParaRPr lang="en-US" sz="1800" b="0" i="0" u="none" strike="noStrike" dirty="0">
                        <a:latin typeface="Verdana" pitchFamily="34" charset="0"/>
                      </a:endParaRPr>
                    </a:p>
                  </a:txBody>
                  <a:tcPr marL="9525" marR="9525" marT="9525" marB="0" anchor="b"/>
                </a:tc>
              </a:tr>
            </a:tbl>
          </a:graphicData>
        </a:graphic>
      </p:graphicFrame>
      <p:sp>
        <p:nvSpPr>
          <p:cNvPr id="2" name="Title 1"/>
          <p:cNvSpPr>
            <a:spLocks noGrp="1"/>
          </p:cNvSpPr>
          <p:nvPr>
            <p:ph type="title"/>
          </p:nvPr>
        </p:nvSpPr>
        <p:spPr>
          <a:xfrm>
            <a:off x="457200" y="25400"/>
            <a:ext cx="8863584" cy="676656"/>
          </a:xfrm>
        </p:spPr>
        <p:txBody>
          <a:bodyPr>
            <a:noAutofit/>
          </a:bodyPr>
          <a:lstStyle/>
          <a:p>
            <a:r>
              <a:rPr lang="en-US" sz="3200" dirty="0" smtClean="0"/>
              <a:t>RE has achieved varying degrees of penetration</a:t>
            </a:r>
            <a:endParaRPr lang="en-US" sz="3200" dirty="0"/>
          </a:p>
        </p:txBody>
      </p:sp>
      <p:sp>
        <p:nvSpPr>
          <p:cNvPr id="3" name="Content Placeholder 2"/>
          <p:cNvSpPr>
            <a:spLocks noGrp="1"/>
          </p:cNvSpPr>
          <p:nvPr>
            <p:ph idx="1"/>
          </p:nvPr>
        </p:nvSpPr>
        <p:spPr>
          <a:xfrm>
            <a:off x="457200" y="5486400"/>
            <a:ext cx="6400800" cy="1524000"/>
          </a:xfrm>
        </p:spPr>
        <p:txBody>
          <a:bodyPr/>
          <a:lstStyle/>
          <a:p>
            <a:pPr marL="0" indent="0">
              <a:buNone/>
            </a:pPr>
            <a:r>
              <a:rPr lang="en-US" sz="900" dirty="0" smtClean="0"/>
              <a:t>Source</a:t>
            </a:r>
            <a:r>
              <a:rPr lang="en-US" sz="900" dirty="0"/>
              <a:t>: U.S. EIA, International Energy </a:t>
            </a:r>
            <a:r>
              <a:rPr lang="en-US" sz="900" dirty="0" smtClean="0"/>
              <a:t>Statistics</a:t>
            </a:r>
            <a:endParaRPr lang="en-US" sz="900" dirty="0"/>
          </a:p>
        </p:txBody>
      </p:sp>
      <p:cxnSp>
        <p:nvCxnSpPr>
          <p:cNvPr id="11" name="Straight Connector 10"/>
          <p:cNvCxnSpPr/>
          <p:nvPr/>
        </p:nvCxnSpPr>
        <p:spPr>
          <a:xfrm flipV="1">
            <a:off x="7391400" y="6858000"/>
            <a:ext cx="11430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6600" y="1828800"/>
            <a:ext cx="1447800" cy="830997"/>
          </a:xfrm>
          <a:prstGeom prst="rect">
            <a:avLst/>
          </a:prstGeom>
          <a:noFill/>
        </p:spPr>
        <p:txBody>
          <a:bodyPr wrap="square" rtlCol="0">
            <a:spAutoFit/>
          </a:bodyPr>
          <a:lstStyle/>
          <a:p>
            <a:r>
              <a:rPr lang="en-US" sz="1600" dirty="0" smtClean="0"/>
              <a:t>Highest penetration on annual basis</a:t>
            </a:r>
            <a:endParaRPr lang="en-US" sz="1600" dirty="0"/>
          </a:p>
        </p:txBody>
      </p:sp>
      <p:sp>
        <p:nvSpPr>
          <p:cNvPr id="4" name="Oval 3"/>
          <p:cNvSpPr/>
          <p:nvPr/>
        </p:nvSpPr>
        <p:spPr>
          <a:xfrm>
            <a:off x="4191000" y="50292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88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Overview</a:t>
            </a:r>
            <a:endParaRPr lang="en-US" sz="3200" dirty="0"/>
          </a:p>
        </p:txBody>
      </p:sp>
      <p:sp>
        <p:nvSpPr>
          <p:cNvPr id="3" name="Content Placeholder 2"/>
          <p:cNvSpPr>
            <a:spLocks noGrp="1"/>
          </p:cNvSpPr>
          <p:nvPr>
            <p:ph idx="1"/>
          </p:nvPr>
        </p:nvSpPr>
        <p:spPr>
          <a:xfrm>
            <a:off x="457200" y="1066800"/>
            <a:ext cx="8458200" cy="4800600"/>
          </a:xfrm>
        </p:spPr>
        <p:txBody>
          <a:bodyPr>
            <a:normAutofit fontScale="92500" lnSpcReduction="10000"/>
          </a:bodyPr>
          <a:lstStyle/>
          <a:p>
            <a:r>
              <a:rPr lang="en-US" dirty="0" smtClean="0"/>
              <a:t>U.S. Federal Policies</a:t>
            </a:r>
          </a:p>
          <a:p>
            <a:pPr lvl="1"/>
            <a:r>
              <a:rPr lang="en-US" dirty="0" smtClean="0"/>
              <a:t>Investment Tax Credit</a:t>
            </a:r>
          </a:p>
          <a:p>
            <a:pPr lvl="1"/>
            <a:r>
              <a:rPr lang="en-US" dirty="0" smtClean="0"/>
              <a:t>Production Tax Credit</a:t>
            </a:r>
          </a:p>
          <a:p>
            <a:pPr lvl="1"/>
            <a:r>
              <a:rPr lang="en-US" dirty="0" smtClean="0"/>
              <a:t>Impacts of Treasury 1603 cash grants </a:t>
            </a:r>
          </a:p>
          <a:p>
            <a:pPr lvl="2"/>
            <a:r>
              <a:rPr lang="en-US" dirty="0" smtClean="0"/>
              <a:t>Projects that began construction by end of 2013  </a:t>
            </a:r>
          </a:p>
          <a:p>
            <a:pPr lvl="2"/>
            <a:r>
              <a:rPr lang="en-US" dirty="0" smtClean="0"/>
              <a:t>Up to 30% of </a:t>
            </a:r>
          </a:p>
          <a:p>
            <a:r>
              <a:rPr lang="en-US" dirty="0" smtClean="0"/>
              <a:t>State Policies</a:t>
            </a:r>
          </a:p>
          <a:p>
            <a:pPr lvl="1"/>
            <a:r>
              <a:rPr lang="en-US" dirty="0" smtClean="0"/>
              <a:t>Renewable Portfolio Standards</a:t>
            </a:r>
          </a:p>
          <a:p>
            <a:pPr lvl="1"/>
            <a:r>
              <a:rPr lang="en-US" dirty="0" smtClean="0"/>
              <a:t>Interconnection</a:t>
            </a:r>
          </a:p>
          <a:p>
            <a:pPr lvl="1"/>
            <a:r>
              <a:rPr lang="en-US" dirty="0" smtClean="0"/>
              <a:t>Net Metering</a:t>
            </a:r>
          </a:p>
          <a:p>
            <a:pPr lvl="1"/>
            <a:r>
              <a:rPr lang="en-US" dirty="0" smtClean="0"/>
              <a:t>Power Purchase Agreements</a:t>
            </a:r>
          </a:p>
          <a:p>
            <a:pPr marL="457200" lvl="1" indent="0">
              <a:buNone/>
            </a:pPr>
            <a:endParaRPr lang="en-US" dirty="0"/>
          </a:p>
        </p:txBody>
      </p:sp>
    </p:spTree>
    <p:extLst>
      <p:ext uri="{BB962C8B-B14F-4D97-AF65-F5344CB8AC3E}">
        <p14:creationId xmlns:p14="http://schemas.microsoft.com/office/powerpoint/2010/main" val="141023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 Tax Credit</a:t>
            </a:r>
            <a:endParaRPr lang="en-US" dirty="0"/>
          </a:p>
        </p:txBody>
      </p:sp>
      <p:pic>
        <p:nvPicPr>
          <p:cNvPr id="4" name="Content Placeholder 3" descr="solar.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485900"/>
            <a:ext cx="3429000" cy="4572000"/>
          </a:xfrm>
          <a:prstGeom prst="rect">
            <a:avLst/>
          </a:prstGeom>
        </p:spPr>
      </p:pic>
      <p:sp>
        <p:nvSpPr>
          <p:cNvPr id="5" name="TextBox 4"/>
          <p:cNvSpPr txBox="1"/>
          <p:nvPr/>
        </p:nvSpPr>
        <p:spPr>
          <a:xfrm>
            <a:off x="4800600" y="1447800"/>
            <a:ext cx="38100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30% for solar, fuel cells, small wind and PTC-eligible technologies;* </a:t>
            </a:r>
          </a:p>
          <a:p>
            <a:pPr marL="285750" indent="-285750">
              <a:buFont typeface="Arial" panose="020B0604020202020204" pitchFamily="34" charset="0"/>
              <a:buChar char="•"/>
            </a:pPr>
            <a:r>
              <a:rPr lang="en-US" sz="2800" dirty="0"/>
              <a:t>10% for geothermal, </a:t>
            </a:r>
            <a:r>
              <a:rPr lang="en-US" sz="2800" dirty="0" smtClean="0"/>
              <a:t>micro-turbines </a:t>
            </a:r>
            <a:r>
              <a:rPr lang="en-US" sz="2800" dirty="0"/>
              <a:t>and </a:t>
            </a:r>
            <a:r>
              <a:rPr lang="en-US" sz="2800" dirty="0" smtClean="0"/>
              <a:t>CHP</a:t>
            </a:r>
          </a:p>
          <a:p>
            <a:pPr marL="285750" indent="-285750">
              <a:buFont typeface="Arial" panose="020B0604020202020204" pitchFamily="34" charset="0"/>
              <a:buChar char="•"/>
            </a:pPr>
            <a:r>
              <a:rPr lang="en-US" sz="2800" dirty="0"/>
              <a:t> eligible systems placed in service on or before December 31, 2016</a:t>
            </a:r>
          </a:p>
        </p:txBody>
      </p:sp>
    </p:spTree>
    <p:extLst>
      <p:ext uri="{BB962C8B-B14F-4D97-AF65-F5344CB8AC3E}">
        <p14:creationId xmlns:p14="http://schemas.microsoft.com/office/powerpoint/2010/main" val="59587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 Energy Production Tax Credit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485702"/>
            <a:ext cx="3426249" cy="457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0935" y="1752600"/>
            <a:ext cx="4839210" cy="4247317"/>
          </a:xfrm>
          <a:prstGeom prst="rect">
            <a:avLst/>
          </a:prstGeom>
          <a:noFill/>
        </p:spPr>
        <p:txBody>
          <a:bodyPr wrap="none" rtlCol="0">
            <a:spAutoFit/>
          </a:bodyPr>
          <a:lstStyle/>
          <a:p>
            <a:pPr marL="285750" indent="-285750">
              <a:buFont typeface="Arial" panose="020B0604020202020204" pitchFamily="34" charset="0"/>
              <a:buChar char="•"/>
            </a:pPr>
            <a:r>
              <a:rPr lang="en-US" dirty="0"/>
              <a:t>2.3¢/kWh for wind, geothermal, </a:t>
            </a:r>
            <a:endParaRPr lang="en-US" dirty="0" smtClean="0"/>
          </a:p>
          <a:p>
            <a:r>
              <a:rPr lang="en-US" dirty="0" smtClean="0"/>
              <a:t>closed-loop </a:t>
            </a:r>
            <a:r>
              <a:rPr lang="en-US" dirty="0"/>
              <a:t>biomass; 1.1¢/kWh </a:t>
            </a:r>
            <a:r>
              <a:rPr lang="en-US" dirty="0" smtClean="0"/>
              <a:t>for other eligible </a:t>
            </a:r>
          </a:p>
          <a:p>
            <a:r>
              <a:rPr lang="en-US" dirty="0" smtClean="0"/>
              <a:t>technologies</a:t>
            </a:r>
            <a:r>
              <a:rPr lang="en-US" dirty="0"/>
              <a:t>. Generally applies to first </a:t>
            </a:r>
            <a:endParaRPr lang="en-US" dirty="0" smtClean="0"/>
          </a:p>
          <a:p>
            <a:r>
              <a:rPr lang="en-US" dirty="0" smtClean="0"/>
              <a:t>10 </a:t>
            </a:r>
            <a:r>
              <a:rPr lang="en-US" dirty="0"/>
              <a:t>years of </a:t>
            </a:r>
            <a:r>
              <a:rPr lang="en-US" dirty="0" smtClean="0"/>
              <a:t>operation</a:t>
            </a:r>
          </a:p>
          <a:p>
            <a:endParaRPr lang="en-US" dirty="0"/>
          </a:p>
          <a:p>
            <a:pPr marL="285750" indent="-285750">
              <a:buFont typeface="Arial" panose="020B0604020202020204" pitchFamily="34" charset="0"/>
              <a:buChar char="•"/>
            </a:pPr>
            <a:r>
              <a:rPr lang="en-US" dirty="0" smtClean="0"/>
              <a:t>Begin construction by 31 Dec 13</a:t>
            </a:r>
          </a:p>
          <a:p>
            <a:pPr marL="285750" indent="-285750">
              <a:buFont typeface="Arial" panose="020B0604020202020204" pitchFamily="34" charset="0"/>
              <a:buChar char="•"/>
            </a:pPr>
            <a:r>
              <a:rPr lang="en-US" dirty="0" smtClean="0"/>
              <a:t>Uncertainty of return of PTC drives</a:t>
            </a:r>
          </a:p>
          <a:p>
            <a:r>
              <a:rPr lang="en-US" dirty="0" smtClean="0"/>
              <a:t> investment volatility</a:t>
            </a:r>
          </a:p>
          <a:p>
            <a:pPr marL="285750" indent="-285750">
              <a:buFont typeface="Arial" panose="020B0604020202020204" pitchFamily="34" charset="0"/>
              <a:buChar char="•"/>
            </a:pPr>
            <a:r>
              <a:rPr lang="en-US" dirty="0" smtClean="0"/>
              <a:t>Power purchase agreement negotiations are</a:t>
            </a:r>
          </a:p>
          <a:p>
            <a:r>
              <a:rPr lang="en-US" dirty="0" smtClean="0"/>
              <a:t>impacted by PTC renewal uncertainty</a:t>
            </a:r>
          </a:p>
          <a:p>
            <a:pPr marL="285750" indent="-285750">
              <a:buFont typeface="Arial" panose="020B0604020202020204" pitchFamily="34" charset="0"/>
              <a:buChar char="•"/>
            </a:pPr>
            <a:r>
              <a:rPr lang="en-US" dirty="0" smtClean="0"/>
              <a:t>Example: Wind industry sees a “boom-bust” </a:t>
            </a:r>
          </a:p>
          <a:p>
            <a:r>
              <a:rPr lang="en-US" dirty="0" smtClean="0"/>
              <a:t>cycle in investment . Detrimental as ramp-up  and</a:t>
            </a:r>
          </a:p>
          <a:p>
            <a:r>
              <a:rPr lang="en-US" dirty="0" smtClean="0"/>
              <a:t>ramp down costs are high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222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Highs and Lows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6734" y="914400"/>
            <a:ext cx="5058465" cy="5244252"/>
          </a:xfrm>
        </p:spPr>
      </p:pic>
    </p:spTree>
    <p:extLst>
      <p:ext uri="{BB962C8B-B14F-4D97-AF65-F5344CB8AC3E}">
        <p14:creationId xmlns:p14="http://schemas.microsoft.com/office/powerpoint/2010/main" val="138365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 TX Ireland slides">
  <a:themeElements>
    <a:clrScheme name="NREL">
      <a:dk1>
        <a:srgbClr val="FFFFFF"/>
      </a:dk1>
      <a:lt1>
        <a:srgbClr val="0079C1"/>
      </a:lt1>
      <a:dk2>
        <a:srgbClr val="00A4E4"/>
      </a:dk2>
      <a:lt2>
        <a:srgbClr val="F6A01A"/>
      </a:lt2>
      <a:accent1>
        <a:srgbClr val="FFC425"/>
      </a:accent1>
      <a:accent2>
        <a:srgbClr val="5E9732"/>
      </a:accent2>
      <a:accent3>
        <a:srgbClr val="8DC63F"/>
      </a:accent3>
      <a:accent4>
        <a:srgbClr val="933C06"/>
      </a:accent4>
      <a:accent5>
        <a:srgbClr val="D9531E"/>
      </a:accent5>
      <a:accent6>
        <a:srgbClr val="6A737B"/>
      </a:accent6>
      <a:hlink>
        <a:srgbClr val="CFD4D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es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es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SIRE Main Map Template 5-10">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 TX Ireland slides</Template>
  <TotalTime>8883</TotalTime>
  <Words>2638</Words>
  <Application>Microsoft Office PowerPoint</Application>
  <PresentationFormat>On-screen Show (4:3)</PresentationFormat>
  <Paragraphs>223</Paragraphs>
  <Slides>23</Slides>
  <Notes>20</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CO TX Ireland slides</vt:lpstr>
      <vt:lpstr>solar-map</vt:lpstr>
      <vt:lpstr>1_solar-map</vt:lpstr>
      <vt:lpstr>cesc_template</vt:lpstr>
      <vt:lpstr>1_cesc_template</vt:lpstr>
      <vt:lpstr>DSIRE Main Map Template 5-10</vt:lpstr>
      <vt:lpstr>PowerPoint Presentation</vt:lpstr>
      <vt:lpstr>Quick poll of investors at BNEF 2013 Summit</vt:lpstr>
      <vt:lpstr>A bit of history: PURPA</vt:lpstr>
      <vt:lpstr>What attracts investors?</vt:lpstr>
      <vt:lpstr>RE has achieved varying degrees of penetration</vt:lpstr>
      <vt:lpstr>Overview</vt:lpstr>
      <vt:lpstr>Investment Tax Credit</vt:lpstr>
      <vt:lpstr>Renewable Energy Production Tax Credit</vt:lpstr>
      <vt:lpstr>PTC Highs and Lows</vt:lpstr>
      <vt:lpstr>Impacts of the Treasury 1603 Program</vt:lpstr>
      <vt:lpstr>Renewable Portfolio Standards</vt:lpstr>
      <vt:lpstr>PowerPoint Presentation</vt:lpstr>
      <vt:lpstr>Interconnection </vt:lpstr>
      <vt:lpstr>PowerPoint Presentation</vt:lpstr>
      <vt:lpstr>Net Metering</vt:lpstr>
      <vt:lpstr>PowerPoint Presentation</vt:lpstr>
      <vt:lpstr>Regulatory Environment</vt:lpstr>
      <vt:lpstr>Federal Energy Regulatory Commission</vt:lpstr>
      <vt:lpstr>Lessons Learned</vt:lpstr>
      <vt:lpstr>Clean Energy Solutions Center   http://www.CleanEnergySolutions.org</vt:lpstr>
      <vt:lpstr>Ask an Expert: Our Experts in Action</vt:lpstr>
      <vt:lpstr>Bloomberg New Energy Finance: Policy &amp; Market Briefings</vt:lpstr>
      <vt:lpstr>PowerPoint Presentation</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Heeter</dc:creator>
  <cp:lastModifiedBy>vhealey</cp:lastModifiedBy>
  <cp:revision>227</cp:revision>
  <dcterms:created xsi:type="dcterms:W3CDTF">2011-12-29T17:01:11Z</dcterms:created>
  <dcterms:modified xsi:type="dcterms:W3CDTF">2013-10-09T11:10:23Z</dcterms:modified>
</cp:coreProperties>
</file>