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56" r:id="rId2"/>
    <p:sldId id="277" r:id="rId3"/>
    <p:sldId id="264" r:id="rId4"/>
    <p:sldId id="262" r:id="rId5"/>
    <p:sldId id="275" r:id="rId6"/>
    <p:sldId id="284" r:id="rId7"/>
    <p:sldId id="280" r:id="rId8"/>
    <p:sldId id="283" r:id="rId9"/>
    <p:sldId id="270" r:id="rId10"/>
    <p:sldId id="271" r:id="rId11"/>
    <p:sldId id="282" r:id="rId12"/>
    <p:sldId id="285" r:id="rId13"/>
    <p:sldId id="281" r:id="rId14"/>
    <p:sldId id="258" r:id="rId15"/>
  </p:sldIdLst>
  <p:sldSz cx="9144000" cy="6858000" type="screen4x3"/>
  <p:notesSz cx="6797675" cy="9928225"/>
  <p:defaultTextStyle>
    <a:defPPr>
      <a:defRPr lang="es-ES"/>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enélope Ramírez González" initials="PRG"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10346A"/>
    <a:srgbClr val="FFC000"/>
    <a:srgbClr val="C6D9F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24" autoAdjust="0"/>
    <p:restoredTop sz="94660"/>
  </p:normalViewPr>
  <p:slideViewPr>
    <p:cSldViewPr>
      <p:cViewPr>
        <p:scale>
          <a:sx n="41" d="100"/>
          <a:sy n="41" d="100"/>
        </p:scale>
        <p:origin x="-2400" y="-68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0D219DBE-034E-4673-92E6-3098507050E9}" type="datetimeFigureOut">
              <a:rPr lang="fr-FR" smtClean="0"/>
              <a:pPr/>
              <a:t>27/07/2016</a:t>
            </a:fld>
            <a:endParaRPr lang="fr-FR"/>
          </a:p>
        </p:txBody>
      </p:sp>
      <p:sp>
        <p:nvSpPr>
          <p:cNvPr id="4" name="Espace réservé du pied de page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17A0AA19-AF0C-4996-BD18-631F1974A31F}" type="slidenum">
              <a:rPr lang="fr-FR" smtClean="0"/>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344B54FA-C51F-47C4-8E00-35C06957E309}" type="datetimeFigureOut">
              <a:rPr lang="fr-FR" smtClean="0"/>
              <a:pPr/>
              <a:t>27/07/2016</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450" y="4716463"/>
            <a:ext cx="5438775" cy="4467225"/>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53DF60B3-C766-49BC-9F17-AC78243449DC}"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25000" lnSpcReduction="20000"/>
          </a:bodyPr>
          <a:lstStyle/>
          <a:p>
            <a:pPr lvl="1" algn="just">
              <a:buFont typeface="Wingdings" pitchFamily="2" charset="2"/>
              <a:buChar char="ü"/>
            </a:pPr>
            <a:r>
              <a:rPr lang="x-none" sz="8800" smtClean="0"/>
              <a:t>La Société Nigérienne d’Electricité (NIGELEC) ;</a:t>
            </a:r>
            <a:endParaRPr lang="fr-FR" sz="8800" dirty="0" smtClean="0"/>
          </a:p>
          <a:p>
            <a:pPr lvl="1" algn="just">
              <a:buFont typeface="Wingdings" pitchFamily="2" charset="2"/>
              <a:buChar char="ü"/>
            </a:pPr>
            <a:r>
              <a:rPr lang="x-none" sz="8800" smtClean="0"/>
              <a:t>La Société Nigérienne de Charbon d’Anou Araren (SONICHAR</a:t>
            </a:r>
            <a:r>
              <a:rPr lang="fr-FR" sz="8800" dirty="0" smtClean="0"/>
              <a:t>);</a:t>
            </a:r>
          </a:p>
          <a:p>
            <a:pPr lvl="1" algn="just">
              <a:buFont typeface="Wingdings" pitchFamily="2" charset="2"/>
              <a:buChar char="ü"/>
            </a:pPr>
            <a:r>
              <a:rPr lang="x-none" sz="8800" smtClean="0"/>
              <a:t>L’Agence Nigérienne de Promotion de l’Electrification en milieu Rural (ANPER</a:t>
            </a:r>
            <a:r>
              <a:rPr lang="fr-FR" sz="8800" dirty="0" smtClean="0"/>
              <a:t>);</a:t>
            </a:r>
          </a:p>
          <a:p>
            <a:pPr lvl="1" algn="just">
              <a:buFont typeface="Wingdings" pitchFamily="2" charset="2"/>
              <a:buChar char="ü"/>
            </a:pPr>
            <a:r>
              <a:rPr lang="x-none" sz="8800" smtClean="0"/>
              <a:t>La Compagnie Minière et Energétique du Niger (CMEN) </a:t>
            </a:r>
            <a:endParaRPr lang="fr-FR" sz="8800" dirty="0" smtClean="0"/>
          </a:p>
          <a:p>
            <a:pPr lvl="1" algn="just">
              <a:buFont typeface="Wingdings" pitchFamily="2" charset="2"/>
              <a:buChar char="ü"/>
            </a:pPr>
            <a:r>
              <a:rPr lang="x-none" sz="8800" smtClean="0"/>
              <a:t>L’Autorité de Régulation du Secteur de l'Energie (ARSE): </a:t>
            </a:r>
            <a:r>
              <a:rPr lang="fr-FR" sz="8800" dirty="0" smtClean="0"/>
              <a:t> </a:t>
            </a:r>
          </a:p>
          <a:p>
            <a:pPr lvl="1" algn="just">
              <a:buFont typeface="Wingdings" pitchFamily="2" charset="2"/>
              <a:buChar char="ü"/>
            </a:pPr>
            <a:r>
              <a:rPr lang="fr-FR" sz="8800" dirty="0" smtClean="0"/>
              <a:t>L’Institut National de la Statistique (INS) ;  </a:t>
            </a:r>
          </a:p>
          <a:p>
            <a:pPr lvl="1" algn="just">
              <a:buFont typeface="Wingdings" pitchFamily="2" charset="2"/>
              <a:buChar char="ü"/>
            </a:pPr>
            <a:r>
              <a:rPr lang="x-none" sz="8800" smtClean="0"/>
              <a:t>Le Centre National d’Energie Solaire (CNES) </a:t>
            </a:r>
            <a:endParaRPr lang="fr-FR" sz="8800" dirty="0" smtClean="0"/>
          </a:p>
          <a:p>
            <a:pPr lvl="1" algn="just">
              <a:buFont typeface="Wingdings" pitchFamily="2" charset="2"/>
              <a:buChar char="ü"/>
            </a:pPr>
            <a:r>
              <a:rPr lang="x-none" sz="8800" smtClean="0"/>
              <a:t>L'Agence du Barrage de Kandadji (ABK) </a:t>
            </a:r>
            <a:r>
              <a:rPr lang="fr-FR" sz="9600" dirty="0" smtClean="0"/>
              <a:t>;</a:t>
            </a:r>
            <a:endParaRPr lang="fr-FR" dirty="0"/>
          </a:p>
        </p:txBody>
      </p:sp>
      <p:sp>
        <p:nvSpPr>
          <p:cNvPr id="4" name="Espace réservé du numéro de diapositive 3"/>
          <p:cNvSpPr>
            <a:spLocks noGrp="1"/>
          </p:cNvSpPr>
          <p:nvPr>
            <p:ph type="sldNum" sz="quarter" idx="10"/>
          </p:nvPr>
        </p:nvSpPr>
        <p:spPr/>
        <p:txBody>
          <a:bodyPr/>
          <a:lstStyle/>
          <a:p>
            <a:fld id="{53DF60B3-C766-49BC-9F17-AC78243449DC}" type="slidenum">
              <a:rPr lang="fr-FR" smtClean="0"/>
              <a:pPr/>
              <a:t>5</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pPr>
              <a:defRPr/>
            </a:pPr>
            <a:fld id="{BF32E39F-CE6D-4D17-8325-F0D7C002D922}" type="datetimeFigureOut">
              <a:rPr lang="es-ES" smtClean="0"/>
              <a:pPr>
                <a:defRPr/>
              </a:pPr>
              <a:t>27/07/2016</a:t>
            </a:fld>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872A8652-6F6E-471A-A006-0BDBF3E4D5A3}" type="slidenum">
              <a:rPr lang="es-ES" smtClean="0"/>
              <a:pPr>
                <a:defRPr/>
              </a:pPr>
              <a:t>‹N°›</a:t>
            </a:fld>
            <a:endParaRPr lang="es-E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pPr>
              <a:defRPr/>
            </a:pPr>
            <a:fld id="{6818084C-1AA3-4A42-B0C6-BFF1FB754D2E}" type="datetimeFigureOut">
              <a:rPr lang="es-ES" smtClean="0"/>
              <a:pPr>
                <a:defRPr/>
              </a:pPr>
              <a:t>27/07/2016</a:t>
            </a:fld>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AB0F8187-26B4-422E-A305-81D51F1C7609}" type="slidenum">
              <a:rPr lang="es-ES" smtClean="0"/>
              <a:pPr>
                <a:defRPr/>
              </a:pPr>
              <a:t>‹N°›</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pPr>
              <a:defRPr/>
            </a:pPr>
            <a:fld id="{2AAE5D2E-CA98-492F-B83C-6ABF7392468B}" type="datetimeFigureOut">
              <a:rPr lang="es-ES" smtClean="0"/>
              <a:pPr>
                <a:defRPr/>
              </a:pPr>
              <a:t>27/07/2016</a:t>
            </a:fld>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40A801CD-0084-4D23-BFCE-4940F0239F54}" type="slidenum">
              <a:rPr lang="es-ES" smtClean="0"/>
              <a:pPr>
                <a:defRPr/>
              </a:pPr>
              <a:t>‹N°›</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pPr>
              <a:defRPr/>
            </a:pPr>
            <a:fld id="{016659A6-A6D3-4CF5-9EF0-AA8E1969A061}" type="datetimeFigureOut">
              <a:rPr lang="es-ES" smtClean="0"/>
              <a:pPr>
                <a:defRPr/>
              </a:pPr>
              <a:t>27/07/2016</a:t>
            </a:fld>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BAF9146A-E842-43BA-AC64-5E2D94A19C1A}" type="slidenum">
              <a:rPr lang="es-ES" smtClean="0"/>
              <a:pPr>
                <a:defRPr/>
              </a:pPr>
              <a:t>‹N°›</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pPr>
              <a:defRPr/>
            </a:pPr>
            <a:fld id="{6D93C377-9C76-4B54-B68E-616686485C71}" type="datetimeFigureOut">
              <a:rPr lang="es-ES" smtClean="0"/>
              <a:pPr>
                <a:defRPr/>
              </a:pPr>
              <a:t>27/07/2016</a:t>
            </a:fld>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17255D43-C6A3-4E0F-B552-F07BCDEF2D9C}" type="slidenum">
              <a:rPr lang="es-ES" smtClean="0"/>
              <a:pPr>
                <a:defRPr/>
              </a:pPr>
              <a:t>‹N°›</a:t>
            </a:fld>
            <a:endParaRPr lang="es-E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pPr>
              <a:defRPr/>
            </a:pPr>
            <a:fld id="{21F8C9EE-2780-4F42-9AD9-AC4E45F4066F}" type="datetimeFigureOut">
              <a:rPr lang="es-ES" smtClean="0"/>
              <a:pPr>
                <a:defRPr/>
              </a:pPr>
              <a:t>27/07/2016</a:t>
            </a:fld>
            <a:endParaRPr lang="es-ES"/>
          </a:p>
        </p:txBody>
      </p:sp>
      <p:sp>
        <p:nvSpPr>
          <p:cNvPr id="6" name="Footer Placeholder 5"/>
          <p:cNvSpPr>
            <a:spLocks noGrp="1"/>
          </p:cNvSpPr>
          <p:nvPr>
            <p:ph type="ftr" sz="quarter" idx="11"/>
          </p:nvPr>
        </p:nvSpPr>
        <p:spPr/>
        <p:txBody>
          <a:bodyPr/>
          <a:lstStyle/>
          <a:p>
            <a:pPr>
              <a:defRPr/>
            </a:pPr>
            <a:endParaRPr lang="es-ES"/>
          </a:p>
        </p:txBody>
      </p:sp>
      <p:sp>
        <p:nvSpPr>
          <p:cNvPr id="7" name="Slide Number Placeholder 6"/>
          <p:cNvSpPr>
            <a:spLocks noGrp="1"/>
          </p:cNvSpPr>
          <p:nvPr>
            <p:ph type="sldNum" sz="quarter" idx="12"/>
          </p:nvPr>
        </p:nvSpPr>
        <p:spPr/>
        <p:txBody>
          <a:bodyPr/>
          <a:lstStyle/>
          <a:p>
            <a:pPr>
              <a:defRPr/>
            </a:pPr>
            <a:fld id="{F6878493-A777-49D2-B969-645E13ECFBBE}" type="slidenum">
              <a:rPr lang="es-ES" smtClean="0"/>
              <a:pPr>
                <a:defRPr/>
              </a:pPr>
              <a:t>‹N°›</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pPr>
              <a:defRPr/>
            </a:pPr>
            <a:fld id="{AC6162EB-31E9-4BCD-9664-49F5B37702A1}" type="datetimeFigureOut">
              <a:rPr lang="es-ES" smtClean="0"/>
              <a:pPr>
                <a:defRPr/>
              </a:pPr>
              <a:t>27/07/2016</a:t>
            </a:fld>
            <a:endParaRPr lang="es-ES"/>
          </a:p>
        </p:txBody>
      </p:sp>
      <p:sp>
        <p:nvSpPr>
          <p:cNvPr id="8" name="Footer Placeholder 7"/>
          <p:cNvSpPr>
            <a:spLocks noGrp="1"/>
          </p:cNvSpPr>
          <p:nvPr>
            <p:ph type="ftr" sz="quarter" idx="11"/>
          </p:nvPr>
        </p:nvSpPr>
        <p:spPr/>
        <p:txBody>
          <a:bodyPr/>
          <a:lstStyle/>
          <a:p>
            <a:pPr>
              <a:defRPr/>
            </a:pPr>
            <a:endParaRPr lang="es-ES"/>
          </a:p>
        </p:txBody>
      </p:sp>
      <p:sp>
        <p:nvSpPr>
          <p:cNvPr id="9" name="Slide Number Placeholder 8"/>
          <p:cNvSpPr>
            <a:spLocks noGrp="1"/>
          </p:cNvSpPr>
          <p:nvPr>
            <p:ph type="sldNum" sz="quarter" idx="12"/>
          </p:nvPr>
        </p:nvSpPr>
        <p:spPr/>
        <p:txBody>
          <a:bodyPr/>
          <a:lstStyle/>
          <a:p>
            <a:pPr>
              <a:defRPr/>
            </a:pPr>
            <a:fld id="{7E0B9BF6-C038-423C-9410-3DC09613ADDD}" type="slidenum">
              <a:rPr lang="es-ES" smtClean="0"/>
              <a:pPr>
                <a:defRPr/>
              </a:pPr>
              <a:t>‹N°›</a:t>
            </a:fld>
            <a:endParaRPr lang="es-E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pPr>
              <a:defRPr/>
            </a:pPr>
            <a:fld id="{15E0D142-53F1-41D7-9575-0199C0DCE707}" type="datetimeFigureOut">
              <a:rPr lang="es-ES" smtClean="0"/>
              <a:pPr>
                <a:defRPr/>
              </a:pPr>
              <a:t>27/07/2016</a:t>
            </a:fld>
            <a:endParaRPr lang="es-ES"/>
          </a:p>
        </p:txBody>
      </p:sp>
      <p:sp>
        <p:nvSpPr>
          <p:cNvPr id="4" name="Footer Placeholder 3"/>
          <p:cNvSpPr>
            <a:spLocks noGrp="1"/>
          </p:cNvSpPr>
          <p:nvPr>
            <p:ph type="ftr" sz="quarter" idx="11"/>
          </p:nvPr>
        </p:nvSpPr>
        <p:spPr/>
        <p:txBody>
          <a:bodyPr/>
          <a:lstStyle/>
          <a:p>
            <a:pPr>
              <a:defRPr/>
            </a:pPr>
            <a:endParaRPr lang="es-ES"/>
          </a:p>
        </p:txBody>
      </p:sp>
      <p:sp>
        <p:nvSpPr>
          <p:cNvPr id="5" name="Slide Number Placeholder 4"/>
          <p:cNvSpPr>
            <a:spLocks noGrp="1"/>
          </p:cNvSpPr>
          <p:nvPr>
            <p:ph type="sldNum" sz="quarter" idx="12"/>
          </p:nvPr>
        </p:nvSpPr>
        <p:spPr/>
        <p:txBody>
          <a:bodyPr/>
          <a:lstStyle/>
          <a:p>
            <a:pPr>
              <a:defRPr/>
            </a:pPr>
            <a:fld id="{B77E018D-E1CB-405B-AE11-1F6741D75FF5}" type="slidenum">
              <a:rPr lang="es-ES" smtClean="0"/>
              <a:pPr>
                <a:defRPr/>
              </a:pPr>
              <a:t>‹N°›</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F3085F04-C9C5-48FB-BB2F-0A045144AEBC}" type="datetimeFigureOut">
              <a:rPr lang="es-ES" smtClean="0"/>
              <a:pPr>
                <a:defRPr/>
              </a:pPr>
              <a:t>27/07/2016</a:t>
            </a:fld>
            <a:endParaRPr lang="es-ES"/>
          </a:p>
        </p:txBody>
      </p:sp>
      <p:sp>
        <p:nvSpPr>
          <p:cNvPr id="3" name="Footer Placeholder 2"/>
          <p:cNvSpPr>
            <a:spLocks noGrp="1"/>
          </p:cNvSpPr>
          <p:nvPr>
            <p:ph type="ftr" sz="quarter" idx="11"/>
          </p:nvPr>
        </p:nvSpPr>
        <p:spPr/>
        <p:txBody>
          <a:bodyPr/>
          <a:lstStyle/>
          <a:p>
            <a:pPr>
              <a:defRPr/>
            </a:pPr>
            <a:endParaRPr lang="es-ES"/>
          </a:p>
        </p:txBody>
      </p:sp>
      <p:sp>
        <p:nvSpPr>
          <p:cNvPr id="4" name="Slide Number Placeholder 3"/>
          <p:cNvSpPr>
            <a:spLocks noGrp="1"/>
          </p:cNvSpPr>
          <p:nvPr>
            <p:ph type="sldNum" sz="quarter" idx="12"/>
          </p:nvPr>
        </p:nvSpPr>
        <p:spPr/>
        <p:txBody>
          <a:bodyPr/>
          <a:lstStyle/>
          <a:p>
            <a:pPr>
              <a:defRPr/>
            </a:pPr>
            <a:fld id="{A1A2B840-9B9F-4745-89FF-7F3AD8E3B4AB}" type="slidenum">
              <a:rPr lang="es-ES" smtClean="0"/>
              <a:pPr>
                <a:defRPr/>
              </a:pPr>
              <a:t>‹N°›</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pPr>
              <a:defRPr/>
            </a:pPr>
            <a:fld id="{5F26D165-E975-417C-81FF-3C44C59C828F}" type="datetimeFigureOut">
              <a:rPr lang="es-ES" smtClean="0"/>
              <a:pPr>
                <a:defRPr/>
              </a:pPr>
              <a:t>27/07/2016</a:t>
            </a:fld>
            <a:endParaRPr lang="es-ES"/>
          </a:p>
        </p:txBody>
      </p:sp>
      <p:sp>
        <p:nvSpPr>
          <p:cNvPr id="6" name="Footer Placeholder 5"/>
          <p:cNvSpPr>
            <a:spLocks noGrp="1"/>
          </p:cNvSpPr>
          <p:nvPr>
            <p:ph type="ftr" sz="quarter" idx="11"/>
          </p:nvPr>
        </p:nvSpPr>
        <p:spPr/>
        <p:txBody>
          <a:bodyPr/>
          <a:lstStyle/>
          <a:p>
            <a:pPr>
              <a:defRPr/>
            </a:pPr>
            <a:endParaRPr lang="es-ES"/>
          </a:p>
        </p:txBody>
      </p:sp>
      <p:sp>
        <p:nvSpPr>
          <p:cNvPr id="7" name="Slide Number Placeholder 6"/>
          <p:cNvSpPr>
            <a:spLocks noGrp="1"/>
          </p:cNvSpPr>
          <p:nvPr>
            <p:ph type="sldNum" sz="quarter" idx="12"/>
          </p:nvPr>
        </p:nvSpPr>
        <p:spPr/>
        <p:txBody>
          <a:bodyPr/>
          <a:lstStyle/>
          <a:p>
            <a:pPr>
              <a:defRPr/>
            </a:pPr>
            <a:fld id="{8D8DF2C4-1EC2-4778-9B20-C758D1E34F0F}" type="slidenum">
              <a:rPr lang="es-ES" smtClean="0"/>
              <a:pPr>
                <a:defRPr/>
              </a:pPr>
              <a:t>‹N°›</a:t>
            </a:fld>
            <a:endParaRPr lang="es-E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pPr>
              <a:defRPr/>
            </a:pPr>
            <a:fld id="{DF8BF298-A6BE-41E3-B091-53378234C93F}" type="datetimeFigureOut">
              <a:rPr lang="es-ES" smtClean="0"/>
              <a:pPr>
                <a:defRPr/>
              </a:pPr>
              <a:t>27/07/2016</a:t>
            </a:fld>
            <a:endParaRPr lang="es-ES"/>
          </a:p>
        </p:txBody>
      </p:sp>
      <p:sp>
        <p:nvSpPr>
          <p:cNvPr id="6" name="Footer Placeholder 5"/>
          <p:cNvSpPr>
            <a:spLocks noGrp="1"/>
          </p:cNvSpPr>
          <p:nvPr>
            <p:ph type="ftr" sz="quarter" idx="11"/>
          </p:nvPr>
        </p:nvSpPr>
        <p:spPr/>
        <p:txBody>
          <a:bodyPr/>
          <a:lstStyle/>
          <a:p>
            <a:pPr>
              <a:defRPr/>
            </a:pPr>
            <a:endParaRPr lang="es-ES"/>
          </a:p>
        </p:txBody>
      </p:sp>
      <p:sp>
        <p:nvSpPr>
          <p:cNvPr id="7" name="Slide Number Placeholder 6"/>
          <p:cNvSpPr>
            <a:spLocks noGrp="1"/>
          </p:cNvSpPr>
          <p:nvPr>
            <p:ph type="sldNum" sz="quarter" idx="12"/>
          </p:nvPr>
        </p:nvSpPr>
        <p:spPr/>
        <p:txBody>
          <a:bodyPr/>
          <a:lstStyle/>
          <a:p>
            <a:pPr>
              <a:defRPr/>
            </a:pPr>
            <a:fld id="{E4683FF5-0852-4CB9-B35C-921B11EE13FF}" type="slidenum">
              <a:rPr lang="es-ES" smtClean="0"/>
              <a:pPr>
                <a:defRPr/>
              </a:pPr>
              <a:t>‹N°›</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pPr>
              <a:defRPr/>
            </a:pPr>
            <a:fld id="{3A4EFFF9-6A8E-4401-9400-A1AA95FC13C4}" type="datetimeFigureOut">
              <a:rPr lang="es-ES" smtClean="0"/>
              <a:pPr>
                <a:defRPr/>
              </a:pPr>
              <a:t>27/07/2016</a:t>
            </a:fld>
            <a:endParaRPr lang="es-E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defRPr/>
            </a:pPr>
            <a:endParaRPr lang="es-E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pPr>
              <a:defRPr/>
            </a:pPr>
            <a:fld id="{864112B1-9832-45C8-ADAA-2D8F54533CEF}" type="slidenum">
              <a:rPr lang="es-ES" smtClean="0"/>
              <a:pPr>
                <a:defRPr/>
              </a:pPr>
              <a:t>‹N°›</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adamoumarou@yahoo.fr" TargetMode="External"/><Relationship Id="rId7" Type="http://schemas.openxmlformats.org/officeDocument/2006/relationships/image" Target="../media/image5.jpeg"/><Relationship Id="rId2" Type="http://schemas.openxmlformats.org/officeDocument/2006/relationships/hyperlink" Target="mailto:amadka2000@yahoo.fr" TargetMode="External"/><Relationship Id="rId1" Type="http://schemas.openxmlformats.org/officeDocument/2006/relationships/slideLayout" Target="../slideLayouts/slideLayout2.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6 Rectángulo"/>
          <p:cNvSpPr>
            <a:spLocks noChangeArrowheads="1"/>
          </p:cNvSpPr>
          <p:nvPr/>
        </p:nvSpPr>
        <p:spPr bwMode="auto">
          <a:xfrm>
            <a:off x="590657" y="404664"/>
            <a:ext cx="7962756" cy="147732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s-ES" altLang="es-ES" sz="1000" dirty="0">
              <a:solidFill>
                <a:srgbClr val="C6D9F1"/>
              </a:solidFill>
            </a:endParaRPr>
          </a:p>
          <a:p>
            <a:pPr algn="ctr" eaLnBrk="1" hangingPunct="1">
              <a:spcBef>
                <a:spcPct val="0"/>
              </a:spcBef>
              <a:buNone/>
            </a:pPr>
            <a:r>
              <a:rPr lang="en-GB" altLang="es-ES" sz="2000" b="1" i="1" dirty="0"/>
              <a:t>Atelier de Validation </a:t>
            </a:r>
            <a:r>
              <a:rPr lang="en-GB" altLang="es-ES" sz="2000" b="1" i="1" dirty="0" smtClean="0"/>
              <a:t>Regional </a:t>
            </a:r>
            <a:r>
              <a:rPr lang="en-GB" altLang="es-ES" sz="2000" b="1" i="1" dirty="0"/>
              <a:t>sur l’Utilisation des </a:t>
            </a:r>
            <a:endParaRPr lang="en-GB" altLang="es-ES" sz="2000" b="1" i="1" dirty="0" smtClean="0"/>
          </a:p>
          <a:p>
            <a:pPr algn="ctr" eaLnBrk="1" hangingPunct="1">
              <a:spcBef>
                <a:spcPct val="0"/>
              </a:spcBef>
              <a:buNone/>
            </a:pPr>
            <a:r>
              <a:rPr lang="en-GB" altLang="es-ES" sz="2000" b="1" i="1" dirty="0" smtClean="0"/>
              <a:t>Systèmes </a:t>
            </a:r>
            <a:r>
              <a:rPr lang="en-GB" altLang="es-ES" sz="2000" b="1" i="1" dirty="0"/>
              <a:t>d’Informations Géographiques (SIG) dans le secteur de l’énergie</a:t>
            </a:r>
          </a:p>
          <a:p>
            <a:pPr algn="ctr" eaLnBrk="1" hangingPunct="1">
              <a:spcBef>
                <a:spcPct val="0"/>
              </a:spcBef>
              <a:buNone/>
            </a:pPr>
            <a:r>
              <a:rPr lang="en-GB" altLang="es-ES" sz="2000" b="1" i="1" dirty="0" smtClean="0"/>
              <a:t>Juillet 26-28, 2016</a:t>
            </a:r>
            <a:endParaRPr lang="en-GB" altLang="es-ES" sz="2000" b="1" i="1" dirty="0"/>
          </a:p>
          <a:p>
            <a:pPr algn="ctr" eaLnBrk="1" hangingPunct="1">
              <a:spcBef>
                <a:spcPct val="0"/>
              </a:spcBef>
              <a:buNone/>
            </a:pPr>
            <a:r>
              <a:rPr lang="en-GB" altLang="es-ES" sz="2000" b="1" i="1" dirty="0"/>
              <a:t>Dakar, </a:t>
            </a:r>
            <a:r>
              <a:rPr lang="en-GB" altLang="es-ES" sz="2000" b="1" i="1" dirty="0" smtClean="0"/>
              <a:t>Senegal</a:t>
            </a:r>
            <a:endParaRPr lang="es-ES" altLang="es-ES" sz="2000" b="1" i="1" dirty="0"/>
          </a:p>
        </p:txBody>
      </p:sp>
      <p:sp>
        <p:nvSpPr>
          <p:cNvPr id="21" name="1 Título"/>
          <p:cNvSpPr txBox="1">
            <a:spLocks/>
          </p:cNvSpPr>
          <p:nvPr/>
        </p:nvSpPr>
        <p:spPr bwMode="auto">
          <a:xfrm>
            <a:off x="539552" y="1916832"/>
            <a:ext cx="7962756" cy="1512168"/>
          </a:xfrm>
          <a:prstGeom prst="rect">
            <a:avLst/>
          </a:prstGeom>
          <a:ln>
            <a:no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normAutofit lnSpcReduction="10000"/>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fontAlgn="auto">
              <a:lnSpc>
                <a:spcPct val="80000"/>
              </a:lnSpc>
              <a:spcAft>
                <a:spcPts val="0"/>
              </a:spcAft>
              <a:defRPr/>
            </a:pPr>
            <a:r>
              <a:rPr lang="fr-FR" sz="3500" b="1" dirty="0" smtClean="0">
                <a:solidFill>
                  <a:srgbClr val="10346A"/>
                </a:solidFill>
                <a:cs typeface="Arial" pitchFamily="34" charset="0"/>
              </a:rPr>
              <a:t>PLANIFICATION DE L’ENERGIE ET DE L’ELECTRIFICATION RURALE </a:t>
            </a:r>
            <a:r>
              <a:rPr lang="es-ES" sz="3500" b="1" dirty="0" smtClean="0">
                <a:cs typeface="Arial" pitchFamily="34" charset="0"/>
              </a:rPr>
              <a:t>(NIGER</a:t>
            </a:r>
            <a:r>
              <a:rPr lang="pt-PT" sz="3500" b="1" dirty="0" smtClean="0">
                <a:cs typeface="Arial" pitchFamily="34" charset="0"/>
              </a:rPr>
              <a:t>)</a:t>
            </a:r>
            <a:r>
              <a:rPr lang="es-ES" b="1" dirty="0">
                <a:solidFill>
                  <a:srgbClr val="10346A"/>
                </a:solidFill>
                <a:cs typeface="Arial" pitchFamily="34" charset="0"/>
              </a:rPr>
              <a:t/>
            </a:r>
            <a:br>
              <a:rPr lang="es-ES" b="1" dirty="0">
                <a:solidFill>
                  <a:srgbClr val="10346A"/>
                </a:solidFill>
                <a:cs typeface="Arial" pitchFamily="34" charset="0"/>
              </a:rPr>
            </a:br>
            <a:endParaRPr lang="es-ES" sz="2000" b="1" dirty="0">
              <a:solidFill>
                <a:srgbClr val="FFFF00"/>
              </a:solidFill>
              <a:cs typeface="Arial" pitchFamily="34" charset="0"/>
            </a:endParaRPr>
          </a:p>
        </p:txBody>
      </p:sp>
      <p:grpSp>
        <p:nvGrpSpPr>
          <p:cNvPr id="14" name="Group 13"/>
          <p:cNvGrpSpPr/>
          <p:nvPr/>
        </p:nvGrpSpPr>
        <p:grpSpPr>
          <a:xfrm>
            <a:off x="755576" y="6017386"/>
            <a:ext cx="7992888" cy="626627"/>
            <a:chOff x="395536" y="6017386"/>
            <a:chExt cx="7992888" cy="626627"/>
          </a:xfrm>
        </p:grpSpPr>
        <p:pic>
          <p:nvPicPr>
            <p:cNvPr id="15" name="Picture 14" descr="ACP PROGRAMME-01.jpg"/>
            <p:cNvPicPr>
              <a:picLocks noChangeAspect="1"/>
            </p:cNvPicPr>
            <p:nvPr/>
          </p:nvPicPr>
          <p:blipFill>
            <a:blip r:embed="rId2" cstate="print"/>
            <a:stretch>
              <a:fillRect/>
            </a:stretch>
          </p:blipFill>
          <p:spPr>
            <a:xfrm>
              <a:off x="395536" y="6017386"/>
              <a:ext cx="598412" cy="587602"/>
            </a:xfrm>
            <a:prstGeom prst="rect">
              <a:avLst/>
            </a:prstGeom>
          </p:spPr>
        </p:pic>
        <p:pic>
          <p:nvPicPr>
            <p:cNvPr id="16" name="Picture 15" descr="EU-01.jpg"/>
            <p:cNvPicPr>
              <a:picLocks noChangeAspect="1"/>
            </p:cNvPicPr>
            <p:nvPr/>
          </p:nvPicPr>
          <p:blipFill>
            <a:blip r:embed="rId3" cstate="print"/>
            <a:stretch>
              <a:fillRect/>
            </a:stretch>
          </p:blipFill>
          <p:spPr>
            <a:xfrm>
              <a:off x="971600" y="6021288"/>
              <a:ext cx="758278" cy="603271"/>
            </a:xfrm>
            <a:prstGeom prst="rect">
              <a:avLst/>
            </a:prstGeom>
          </p:spPr>
        </p:pic>
        <p:pic>
          <p:nvPicPr>
            <p:cNvPr id="17" name="Picture 16" descr="ACP-01.jpg"/>
            <p:cNvPicPr>
              <a:picLocks noChangeAspect="1"/>
            </p:cNvPicPr>
            <p:nvPr/>
          </p:nvPicPr>
          <p:blipFill>
            <a:blip r:embed="rId4" cstate="print"/>
            <a:stretch>
              <a:fillRect/>
            </a:stretch>
          </p:blipFill>
          <p:spPr>
            <a:xfrm>
              <a:off x="1691680" y="6021288"/>
              <a:ext cx="648072" cy="451895"/>
            </a:xfrm>
            <a:prstGeom prst="rect">
              <a:avLst/>
            </a:prstGeom>
          </p:spPr>
        </p:pic>
        <p:pic>
          <p:nvPicPr>
            <p:cNvPr id="18" name="Picture 17" descr="ECREEE.jpg"/>
            <p:cNvPicPr>
              <a:picLocks noChangeAspect="1"/>
            </p:cNvPicPr>
            <p:nvPr/>
          </p:nvPicPr>
          <p:blipFill>
            <a:blip r:embed="rId5" cstate="print"/>
            <a:stretch>
              <a:fillRect/>
            </a:stretch>
          </p:blipFill>
          <p:spPr>
            <a:xfrm>
              <a:off x="4139952" y="6093296"/>
              <a:ext cx="504056" cy="504056"/>
            </a:xfrm>
            <a:prstGeom prst="rect">
              <a:avLst/>
            </a:prstGeom>
          </p:spPr>
        </p:pic>
        <p:pic>
          <p:nvPicPr>
            <p:cNvPr id="19" name="Picture 18" descr="Noveltis-01.jpg"/>
            <p:cNvPicPr>
              <a:picLocks noChangeAspect="1"/>
            </p:cNvPicPr>
            <p:nvPr/>
          </p:nvPicPr>
          <p:blipFill>
            <a:blip r:embed="rId6" cstate="print"/>
            <a:stretch>
              <a:fillRect/>
            </a:stretch>
          </p:blipFill>
          <p:spPr>
            <a:xfrm>
              <a:off x="4716016" y="6309320"/>
              <a:ext cx="936104" cy="334693"/>
            </a:xfrm>
            <a:prstGeom prst="rect">
              <a:avLst/>
            </a:prstGeom>
          </p:spPr>
        </p:pic>
        <p:pic>
          <p:nvPicPr>
            <p:cNvPr id="20" name="Picture 19" descr="KNUST-01.jpg"/>
            <p:cNvPicPr>
              <a:picLocks noChangeAspect="1"/>
            </p:cNvPicPr>
            <p:nvPr/>
          </p:nvPicPr>
          <p:blipFill>
            <a:blip r:embed="rId7" cstate="print"/>
            <a:stretch>
              <a:fillRect/>
            </a:stretch>
          </p:blipFill>
          <p:spPr>
            <a:xfrm>
              <a:off x="5724128" y="6237312"/>
              <a:ext cx="620779" cy="364211"/>
            </a:xfrm>
            <a:prstGeom prst="rect">
              <a:avLst/>
            </a:prstGeom>
          </p:spPr>
        </p:pic>
        <p:pic>
          <p:nvPicPr>
            <p:cNvPr id="28" name="Picture 27" descr="MTIE-01.jpg"/>
            <p:cNvPicPr>
              <a:picLocks noChangeAspect="1"/>
            </p:cNvPicPr>
            <p:nvPr/>
          </p:nvPicPr>
          <p:blipFill>
            <a:blip r:embed="rId8" cstate="print"/>
            <a:stretch>
              <a:fillRect/>
            </a:stretch>
          </p:blipFill>
          <p:spPr>
            <a:xfrm>
              <a:off x="6372200" y="6381328"/>
              <a:ext cx="1104908" cy="243420"/>
            </a:xfrm>
            <a:prstGeom prst="rect">
              <a:avLst/>
            </a:prstGeom>
          </p:spPr>
        </p:pic>
        <p:pic>
          <p:nvPicPr>
            <p:cNvPr id="29" name="Picture 28"/>
            <p:cNvPicPr/>
            <p:nvPr/>
          </p:nvPicPr>
          <p:blipFill>
            <a:blip r:embed="rId9" cstate="print">
              <a:extLst>
                <a:ext uri="{28A0092B-C50C-407E-A947-70E740481C1C}">
                  <a14:useLocalDpi xmlns="" xmlns:a14="http://schemas.microsoft.com/office/drawing/2010/main" val="0"/>
                </a:ext>
              </a:extLst>
            </a:blip>
            <a:stretch>
              <a:fillRect/>
            </a:stretch>
          </p:blipFill>
          <p:spPr>
            <a:xfrm>
              <a:off x="7524328" y="6309320"/>
              <a:ext cx="864096" cy="288032"/>
            </a:xfrm>
            <a:prstGeom prst="rect">
              <a:avLst/>
            </a:prstGeom>
          </p:spPr>
        </p:pic>
      </p:grpSp>
      <p:sp>
        <p:nvSpPr>
          <p:cNvPr id="13" name="1 Título"/>
          <p:cNvSpPr txBox="1">
            <a:spLocks/>
          </p:cNvSpPr>
          <p:nvPr/>
        </p:nvSpPr>
        <p:spPr bwMode="auto">
          <a:xfrm>
            <a:off x="395536" y="3429000"/>
            <a:ext cx="8748464" cy="1512167"/>
          </a:xfrm>
          <a:prstGeom prst="rect">
            <a:avLst/>
          </a:prstGeom>
          <a:ln>
            <a:no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normAutofit fontScale="25000" lnSpcReduction="20000"/>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fontAlgn="auto">
              <a:lnSpc>
                <a:spcPct val="90000"/>
              </a:lnSpc>
              <a:spcAft>
                <a:spcPts val="0"/>
              </a:spcAft>
              <a:defRPr/>
            </a:pPr>
            <a:r>
              <a:rPr lang="es-ES" b="1" dirty="0">
                <a:solidFill>
                  <a:srgbClr val="10346A"/>
                </a:solidFill>
                <a:cs typeface="Arial" pitchFamily="34" charset="0"/>
              </a:rPr>
              <a:t/>
            </a:r>
            <a:br>
              <a:rPr lang="es-ES" b="1" dirty="0">
                <a:solidFill>
                  <a:srgbClr val="10346A"/>
                </a:solidFill>
                <a:cs typeface="Arial" pitchFamily="34" charset="0"/>
              </a:rPr>
            </a:br>
            <a:r>
              <a:rPr lang="es-ES" b="1" dirty="0">
                <a:solidFill>
                  <a:srgbClr val="FFFF00"/>
                </a:solidFill>
                <a:cs typeface="Arial" pitchFamily="34" charset="0"/>
              </a:rPr>
              <a:t/>
            </a:r>
            <a:br>
              <a:rPr lang="es-ES" b="1" dirty="0">
                <a:solidFill>
                  <a:srgbClr val="FFFF00"/>
                </a:solidFill>
                <a:cs typeface="Arial" pitchFamily="34" charset="0"/>
              </a:rPr>
            </a:br>
            <a:r>
              <a:rPr lang="es-ES" sz="8000" b="1" dirty="0" smtClean="0">
                <a:solidFill>
                  <a:srgbClr val="10346A"/>
                </a:solidFill>
                <a:cs typeface="Arial" pitchFamily="34" charset="0"/>
              </a:rPr>
              <a:t>AMDOU Soumana - Direction Générale de l’Energie/ SIE-</a:t>
            </a:r>
            <a:r>
              <a:rPr lang="es-ES" sz="8000" b="1" dirty="0" err="1" smtClean="0">
                <a:solidFill>
                  <a:srgbClr val="10346A"/>
                </a:solidFill>
                <a:cs typeface="Arial" pitchFamily="34" charset="0"/>
              </a:rPr>
              <a:t>Niger</a:t>
            </a:r>
            <a:endParaRPr lang="es-ES" sz="8000" b="1" dirty="0" smtClean="0">
              <a:solidFill>
                <a:srgbClr val="10346A"/>
              </a:solidFill>
              <a:cs typeface="Arial" pitchFamily="34" charset="0"/>
            </a:endParaRPr>
          </a:p>
          <a:p>
            <a:pPr algn="l" fontAlgn="auto">
              <a:lnSpc>
                <a:spcPct val="90000"/>
              </a:lnSpc>
              <a:spcAft>
                <a:spcPts val="0"/>
              </a:spcAft>
              <a:defRPr/>
            </a:pPr>
            <a:endParaRPr lang="es-ES" sz="8000" b="1" dirty="0" smtClean="0">
              <a:solidFill>
                <a:srgbClr val="10346A"/>
              </a:solidFill>
              <a:cs typeface="Arial" pitchFamily="34" charset="0"/>
            </a:endParaRPr>
          </a:p>
          <a:p>
            <a:pPr algn="l" fontAlgn="auto">
              <a:lnSpc>
                <a:spcPct val="90000"/>
              </a:lnSpc>
              <a:spcAft>
                <a:spcPts val="0"/>
              </a:spcAft>
              <a:defRPr/>
            </a:pPr>
            <a:r>
              <a:rPr lang="es-ES" sz="8000" b="1" dirty="0" smtClean="0">
                <a:solidFill>
                  <a:srgbClr val="10346A"/>
                </a:solidFill>
                <a:cs typeface="Arial" pitchFamily="34" charset="0"/>
              </a:rPr>
              <a:t>OUMAROU Adamou </a:t>
            </a:r>
            <a:r>
              <a:rPr lang="es-ES" sz="8000" b="1" dirty="0" smtClean="0">
                <a:solidFill>
                  <a:srgbClr val="10346A"/>
                </a:solidFill>
                <a:cs typeface="Arial" pitchFamily="34" charset="0"/>
              </a:rPr>
              <a:t>Direction Générale de l’Energie/ </a:t>
            </a:r>
            <a:r>
              <a:rPr lang="es-ES" sz="8000" b="1" dirty="0" smtClean="0">
                <a:solidFill>
                  <a:srgbClr val="10346A"/>
                </a:solidFill>
                <a:cs typeface="Arial" pitchFamily="34" charset="0"/>
              </a:rPr>
              <a:t>SIE-</a:t>
            </a:r>
            <a:r>
              <a:rPr lang="es-ES" sz="8000" b="1" dirty="0" err="1" smtClean="0">
                <a:solidFill>
                  <a:srgbClr val="10346A"/>
                </a:solidFill>
                <a:cs typeface="Arial" pitchFamily="34" charset="0"/>
              </a:rPr>
              <a:t>Niger</a:t>
            </a:r>
            <a:endParaRPr lang="es-ES" sz="8000" b="1" dirty="0">
              <a:solidFill>
                <a:srgbClr val="10346A"/>
              </a:solidFill>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b="1" dirty="0" smtClean="0"/>
              <a:t>Système d’Information Energétique (SIE</a:t>
            </a:r>
            <a:r>
              <a:rPr lang="fr-FR" dirty="0" smtClean="0"/>
              <a:t>)</a:t>
            </a:r>
            <a:endParaRPr lang="fr-FR" dirty="0"/>
          </a:p>
        </p:txBody>
      </p:sp>
      <p:sp>
        <p:nvSpPr>
          <p:cNvPr id="3" name="Espace réservé du contenu 2"/>
          <p:cNvSpPr>
            <a:spLocks noGrp="1"/>
          </p:cNvSpPr>
          <p:nvPr>
            <p:ph idx="1"/>
          </p:nvPr>
        </p:nvSpPr>
        <p:spPr>
          <a:xfrm>
            <a:off x="457200" y="1556792"/>
            <a:ext cx="8686800" cy="4920208"/>
          </a:xfrm>
        </p:spPr>
        <p:txBody>
          <a:bodyPr>
            <a:normAutofit/>
          </a:bodyPr>
          <a:lstStyle/>
          <a:p>
            <a:r>
              <a:rPr lang="fr-FR" sz="2800" b="1" dirty="0" smtClean="0">
                <a:solidFill>
                  <a:srgbClr val="FF0000"/>
                </a:solidFill>
              </a:rPr>
              <a:t>Collecte des données</a:t>
            </a:r>
          </a:p>
          <a:p>
            <a:pPr>
              <a:buNone/>
            </a:pPr>
            <a:endParaRPr lang="fr-FR" sz="2800" dirty="0" smtClean="0"/>
          </a:p>
          <a:p>
            <a:pPr>
              <a:buNone/>
            </a:pPr>
            <a:r>
              <a:rPr lang="fr-FR" sz="2800" dirty="0" smtClean="0"/>
              <a:t>Trois piliers essentiels :</a:t>
            </a:r>
          </a:p>
          <a:p>
            <a:pPr>
              <a:buNone/>
            </a:pPr>
            <a:endParaRPr lang="fr-FR" sz="2800" dirty="0" smtClean="0"/>
          </a:p>
          <a:p>
            <a:pPr lvl="2">
              <a:buFont typeface="Wingdings" pitchFamily="2" charset="2"/>
              <a:buChar char="Ø"/>
            </a:pPr>
            <a:r>
              <a:rPr lang="fr-FR" sz="2600" dirty="0" smtClean="0"/>
              <a:t>; </a:t>
            </a:r>
            <a:r>
              <a:rPr lang="fr-FR" sz="2600" dirty="0" smtClean="0"/>
              <a:t>identification des sources d’informations </a:t>
            </a:r>
            <a:endParaRPr lang="fr-FR" sz="2600" dirty="0" smtClean="0"/>
          </a:p>
          <a:p>
            <a:pPr lvl="2">
              <a:buFont typeface="Wingdings" pitchFamily="2" charset="2"/>
              <a:buChar char="Ø"/>
            </a:pPr>
            <a:endParaRPr lang="fr-FR" sz="2600" dirty="0" smtClean="0"/>
          </a:p>
          <a:p>
            <a:pPr lvl="2">
              <a:buFont typeface="Wingdings" pitchFamily="2" charset="2"/>
              <a:buChar char="Ø"/>
            </a:pPr>
            <a:r>
              <a:rPr lang="fr-FR" sz="2600" dirty="0" smtClean="0"/>
              <a:t> identification des besoins d’informations à collecter;</a:t>
            </a:r>
          </a:p>
          <a:p>
            <a:pPr lvl="2">
              <a:buFont typeface="Wingdings" pitchFamily="2" charset="2"/>
              <a:buChar char="Ø"/>
            </a:pPr>
            <a:endParaRPr lang="fr-FR" sz="2600" dirty="0" smtClean="0"/>
          </a:p>
          <a:p>
            <a:pPr lvl="2">
              <a:buFont typeface="Wingdings" pitchFamily="2" charset="2"/>
              <a:buChar char="Ø"/>
            </a:pPr>
            <a:r>
              <a:rPr lang="fr-FR" sz="2600" dirty="0" smtClean="0"/>
              <a:t> mise en place d’une stratégie de collecte :</a:t>
            </a:r>
            <a:endParaRPr lang="fr-FR" dirty="0" smtClean="0"/>
          </a:p>
          <a:p>
            <a:pPr algn="just">
              <a:buNone/>
            </a:pP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33400"/>
            <a:ext cx="8229600" cy="735360"/>
          </a:xfrm>
        </p:spPr>
        <p:txBody>
          <a:bodyPr>
            <a:normAutofit/>
          </a:bodyPr>
          <a:lstStyle/>
          <a:p>
            <a:r>
              <a:rPr lang="fr-FR" sz="3200" b="1" dirty="0" smtClean="0"/>
              <a:t>Système d’Information Energétique (SIE)</a:t>
            </a:r>
            <a:endParaRPr lang="fr-FR" sz="3200" b="1" dirty="0"/>
          </a:p>
        </p:txBody>
      </p:sp>
      <p:sp>
        <p:nvSpPr>
          <p:cNvPr id="3" name="Espace réservé du contenu 2"/>
          <p:cNvSpPr>
            <a:spLocks noGrp="1"/>
          </p:cNvSpPr>
          <p:nvPr>
            <p:ph idx="1"/>
          </p:nvPr>
        </p:nvSpPr>
        <p:spPr>
          <a:xfrm>
            <a:off x="457200" y="1340768"/>
            <a:ext cx="8229600" cy="5136232"/>
          </a:xfrm>
        </p:spPr>
        <p:txBody>
          <a:bodyPr>
            <a:normAutofit/>
          </a:bodyPr>
          <a:lstStyle/>
          <a:p>
            <a:pPr algn="just">
              <a:buNone/>
            </a:pPr>
            <a:r>
              <a:rPr lang="fr-FR" sz="2800" b="1" dirty="0" smtClean="0">
                <a:solidFill>
                  <a:srgbClr val="FF0000"/>
                </a:solidFill>
              </a:rPr>
              <a:t>Collecte de données </a:t>
            </a:r>
            <a:r>
              <a:rPr lang="fr-FR" dirty="0" smtClean="0">
                <a:solidFill>
                  <a:srgbClr val="FF0000"/>
                </a:solidFill>
              </a:rPr>
              <a:t>:</a:t>
            </a:r>
          </a:p>
          <a:p>
            <a:pPr algn="just">
              <a:buNone/>
            </a:pPr>
            <a:r>
              <a:rPr lang="fr-FR" sz="1800" dirty="0" smtClean="0">
                <a:solidFill>
                  <a:srgbClr val="FF0000"/>
                </a:solidFill>
              </a:rPr>
              <a:t> </a:t>
            </a:r>
            <a:r>
              <a:rPr lang="fr-FR" b="1" dirty="0" smtClean="0"/>
              <a:t>Sources  de collecte des données;</a:t>
            </a:r>
          </a:p>
          <a:p>
            <a:pPr lvl="2" algn="just">
              <a:buFont typeface="Wingdings" pitchFamily="2" charset="2"/>
              <a:buChar char="Ø"/>
            </a:pPr>
            <a:r>
              <a:rPr lang="fr-FR" sz="2400" dirty="0" smtClean="0"/>
              <a:t>entreprises productrices ou distributrices de produits énergétiques commerciaux,</a:t>
            </a:r>
          </a:p>
          <a:p>
            <a:pPr lvl="2" algn="just">
              <a:buFont typeface="Wingdings" pitchFamily="2" charset="2"/>
              <a:buChar char="Ø"/>
            </a:pPr>
            <a:r>
              <a:rPr lang="fr-FR" sz="2400" dirty="0" smtClean="0"/>
              <a:t> entreprises et établissements de différents secteurs de consommation </a:t>
            </a:r>
            <a:r>
              <a:rPr lang="fr-FR" sz="2400" dirty="0" smtClean="0"/>
              <a:t>d’énergies;</a:t>
            </a:r>
            <a:endParaRPr lang="fr-FR" sz="2400" dirty="0" smtClean="0"/>
          </a:p>
          <a:p>
            <a:pPr lvl="2" algn="just">
              <a:buFont typeface="Wingdings" pitchFamily="2" charset="2"/>
              <a:buChar char="Ø"/>
            </a:pPr>
            <a:r>
              <a:rPr lang="fr-FR" sz="2400" dirty="0" smtClean="0"/>
              <a:t>Ministères (Agriculture, Environnement, Commerce, Industrie, Transport, etc ,Douane; INS );</a:t>
            </a:r>
          </a:p>
          <a:p>
            <a:pPr lvl="2" algn="just">
              <a:buFont typeface="Wingdings" pitchFamily="2" charset="2"/>
              <a:buChar char="Ø"/>
            </a:pPr>
            <a:r>
              <a:rPr lang="fr-FR" sz="2400" dirty="0" smtClean="0"/>
              <a:t>Organismes sous régionaux  (CEDEAO, UEMOA, MVS</a:t>
            </a:r>
            <a:r>
              <a:rPr lang="fr-FR" sz="2400" dirty="0" smtClean="0"/>
              <a:t>…),régionaux (UA,/AFREC</a:t>
            </a:r>
            <a:r>
              <a:rPr lang="fr-FR" sz="2400" dirty="0" smtClean="0"/>
              <a:t>…) et internationaux (FAO, PNUD, OIF, BM);</a:t>
            </a:r>
          </a:p>
          <a:p>
            <a:pPr lvl="2" algn="just">
              <a:buFont typeface="Wingdings" pitchFamily="2" charset="2"/>
              <a:buChar char="Ø"/>
            </a:pPr>
            <a:endParaRPr lang="fr-FR" sz="2400" dirty="0" smtClean="0"/>
          </a:p>
          <a:p>
            <a:pPr lvl="2" algn="just">
              <a:buFont typeface="Wingdings" pitchFamily="2" charset="2"/>
              <a:buChar char="Ø"/>
            </a:pPr>
            <a:endParaRPr lang="fr-FR" sz="2400" dirty="0" smtClean="0"/>
          </a:p>
          <a:p>
            <a:pPr lvl="2">
              <a:buFont typeface="Wingdings" pitchFamily="2" charset="2"/>
              <a:buChar char="Ø"/>
            </a:pPr>
            <a:endParaRPr lang="fr-FR" sz="24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33400"/>
            <a:ext cx="8229600" cy="879376"/>
          </a:xfrm>
        </p:spPr>
        <p:txBody>
          <a:bodyPr>
            <a:normAutofit fontScale="90000"/>
          </a:bodyPr>
          <a:lstStyle/>
          <a:p>
            <a:r>
              <a:rPr lang="fr-FR" sz="3600" b="1" dirty="0" smtClean="0"/>
              <a:t>Système d’Information Energétique (SIE</a:t>
            </a:r>
            <a:r>
              <a:rPr lang="fr-FR" dirty="0" smtClean="0"/>
              <a:t>)</a:t>
            </a:r>
            <a:endParaRPr lang="fr-FR" dirty="0"/>
          </a:p>
        </p:txBody>
      </p:sp>
      <p:sp>
        <p:nvSpPr>
          <p:cNvPr id="3" name="Espace réservé du contenu 2"/>
          <p:cNvSpPr>
            <a:spLocks noGrp="1"/>
          </p:cNvSpPr>
          <p:nvPr>
            <p:ph idx="1"/>
          </p:nvPr>
        </p:nvSpPr>
        <p:spPr/>
        <p:txBody>
          <a:bodyPr>
            <a:normAutofit/>
          </a:bodyPr>
          <a:lstStyle/>
          <a:p>
            <a:pPr algn="just">
              <a:buNone/>
            </a:pPr>
            <a:r>
              <a:rPr lang="fr-FR" sz="2800" b="1" dirty="0" smtClean="0">
                <a:solidFill>
                  <a:srgbClr val="FF0000"/>
                </a:solidFill>
              </a:rPr>
              <a:t>Collecte de données </a:t>
            </a:r>
            <a:r>
              <a:rPr lang="fr-FR" sz="2800" dirty="0" smtClean="0">
                <a:solidFill>
                  <a:srgbClr val="FF0000"/>
                </a:solidFill>
              </a:rPr>
              <a:t>:</a:t>
            </a:r>
          </a:p>
          <a:p>
            <a:pPr algn="just">
              <a:buNone/>
            </a:pPr>
            <a:r>
              <a:rPr lang="fr-FR" sz="2800" dirty="0" smtClean="0">
                <a:solidFill>
                  <a:srgbClr val="FF0000"/>
                </a:solidFill>
              </a:rPr>
              <a:t> </a:t>
            </a:r>
            <a:endParaRPr lang="fr-FR" sz="2800" dirty="0" smtClean="0">
              <a:solidFill>
                <a:srgbClr val="FF0000"/>
              </a:solidFill>
            </a:endParaRPr>
          </a:p>
          <a:p>
            <a:pPr algn="just">
              <a:buNone/>
            </a:pPr>
            <a:r>
              <a:rPr lang="fr-FR" sz="2800" b="1" dirty="0" smtClean="0"/>
              <a:t>Stratégie de collecte:</a:t>
            </a:r>
          </a:p>
          <a:p>
            <a:pPr algn="just">
              <a:buNone/>
            </a:pPr>
            <a:r>
              <a:rPr lang="fr-FR" b="1" dirty="0" smtClean="0"/>
              <a:t> </a:t>
            </a:r>
          </a:p>
          <a:p>
            <a:pPr lvl="2">
              <a:buFont typeface="Wingdings" pitchFamily="2" charset="2"/>
              <a:buChar char="Ø"/>
            </a:pPr>
            <a:r>
              <a:rPr lang="fr-FR" sz="2400" dirty="0" smtClean="0"/>
              <a:t>Elaboration et </a:t>
            </a:r>
            <a:r>
              <a:rPr lang="fr-FR" sz="2400" dirty="0" smtClean="0"/>
              <a:t>transmission </a:t>
            </a:r>
            <a:r>
              <a:rPr lang="fr-FR" sz="2400" dirty="0" smtClean="0"/>
              <a:t>des fiches de collecte;</a:t>
            </a:r>
          </a:p>
          <a:p>
            <a:pPr lvl="2">
              <a:buFont typeface="Wingdings" pitchFamily="2" charset="2"/>
              <a:buChar char="Ø"/>
            </a:pPr>
            <a:endParaRPr lang="fr-FR" sz="2400" dirty="0" smtClean="0"/>
          </a:p>
          <a:p>
            <a:pPr lvl="2">
              <a:buFont typeface="Wingdings" pitchFamily="2" charset="2"/>
              <a:buChar char="Ø"/>
            </a:pPr>
            <a:r>
              <a:rPr lang="fr-FR" sz="2400" dirty="0" smtClean="0"/>
              <a:t>Réception des fiches;</a:t>
            </a:r>
          </a:p>
          <a:p>
            <a:pPr lvl="2">
              <a:buFont typeface="Wingdings" pitchFamily="2" charset="2"/>
              <a:buChar char="Ø"/>
            </a:pPr>
            <a:endParaRPr lang="fr-FR" sz="2400" dirty="0" smtClean="0"/>
          </a:p>
          <a:p>
            <a:pPr lvl="2">
              <a:buFont typeface="Wingdings" pitchFamily="2" charset="2"/>
              <a:buChar char="Ø"/>
            </a:pPr>
            <a:r>
              <a:rPr lang="fr-FR" sz="2400" dirty="0" smtClean="0"/>
              <a:t>Traitement des </a:t>
            </a:r>
            <a:r>
              <a:rPr lang="fr-FR" sz="2400" dirty="0" smtClean="0"/>
              <a:t>données;</a:t>
            </a:r>
            <a:endParaRPr lang="fr-FR" sz="2400" dirty="0" smtClean="0">
              <a:solidFill>
                <a:srgbClr val="FF0000"/>
              </a:solidFill>
            </a:endParaRPr>
          </a:p>
          <a:p>
            <a:pPr lvl="1">
              <a:buFont typeface="Wingdings" pitchFamily="2" charset="2"/>
              <a:buChar char="Ø"/>
            </a:pPr>
            <a:endParaRPr lang="fr-FR" sz="30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764704"/>
            <a:ext cx="8229600" cy="990600"/>
          </a:xfrm>
        </p:spPr>
        <p:txBody>
          <a:bodyPr>
            <a:normAutofit/>
          </a:bodyPr>
          <a:lstStyle/>
          <a:p>
            <a:pPr algn="ctr"/>
            <a:r>
              <a:rPr lang="fr-FR" sz="3200" b="1" dirty="0" smtClean="0"/>
              <a:t>Système d’Information Energétique (SIE)</a:t>
            </a:r>
            <a:endParaRPr lang="fr-FR" sz="3200" b="1" dirty="0"/>
          </a:p>
        </p:txBody>
      </p:sp>
      <p:sp>
        <p:nvSpPr>
          <p:cNvPr id="3" name="Espace réservé du contenu 2"/>
          <p:cNvSpPr>
            <a:spLocks noGrp="1"/>
          </p:cNvSpPr>
          <p:nvPr>
            <p:ph idx="1"/>
          </p:nvPr>
        </p:nvSpPr>
        <p:spPr>
          <a:xfrm>
            <a:off x="457200" y="1556792"/>
            <a:ext cx="8435280" cy="4920208"/>
          </a:xfrm>
        </p:spPr>
        <p:txBody>
          <a:bodyPr>
            <a:normAutofit fontScale="32500" lnSpcReduction="20000"/>
          </a:bodyPr>
          <a:lstStyle/>
          <a:p>
            <a:pPr algn="just">
              <a:buNone/>
            </a:pPr>
            <a:endParaRPr lang="fr-FR" sz="5100" b="1" dirty="0" smtClean="0">
              <a:solidFill>
                <a:srgbClr val="FF0000"/>
              </a:solidFill>
            </a:endParaRPr>
          </a:p>
          <a:p>
            <a:pPr algn="just">
              <a:buNone/>
            </a:pPr>
            <a:r>
              <a:rPr lang="fr-FR" sz="8600" b="1" dirty="0" smtClean="0">
                <a:solidFill>
                  <a:srgbClr val="FF0000"/>
                </a:solidFill>
              </a:rPr>
              <a:t> Validation </a:t>
            </a:r>
            <a:r>
              <a:rPr lang="fr-FR" sz="8600" b="1" dirty="0" smtClean="0">
                <a:solidFill>
                  <a:srgbClr val="FF0000"/>
                </a:solidFill>
              </a:rPr>
              <a:t>des données:</a:t>
            </a:r>
          </a:p>
          <a:p>
            <a:pPr algn="just">
              <a:buNone/>
            </a:pPr>
            <a:endParaRPr lang="fr-FR" sz="3200" b="1" dirty="0" smtClean="0">
              <a:solidFill>
                <a:srgbClr val="FF0000"/>
              </a:solidFill>
            </a:endParaRPr>
          </a:p>
          <a:p>
            <a:pPr lvl="1" algn="just">
              <a:buFont typeface="Wingdings" pitchFamily="2" charset="2"/>
              <a:buChar char="Ø"/>
            </a:pPr>
            <a:r>
              <a:rPr lang="fr-FR" sz="8600" dirty="0" smtClean="0"/>
              <a:t>vérification de la cohérence des données;</a:t>
            </a:r>
          </a:p>
          <a:p>
            <a:pPr lvl="1" algn="just">
              <a:buFont typeface="Wingdings" pitchFamily="2" charset="2"/>
              <a:buChar char="Ø"/>
            </a:pPr>
            <a:endParaRPr lang="fr-FR" sz="8600" dirty="0" smtClean="0"/>
          </a:p>
          <a:p>
            <a:pPr lvl="1" algn="just">
              <a:buFont typeface="Wingdings" pitchFamily="2" charset="2"/>
              <a:buChar char="Ø"/>
            </a:pPr>
            <a:r>
              <a:rPr lang="fr-FR" sz="8600" dirty="0" smtClean="0"/>
              <a:t>Comparaison avec les données antérieures,</a:t>
            </a:r>
          </a:p>
          <a:p>
            <a:pPr lvl="1" algn="just">
              <a:buFont typeface="Wingdings" pitchFamily="2" charset="2"/>
              <a:buChar char="Ø"/>
            </a:pPr>
            <a:endParaRPr lang="fr-FR" sz="8600" dirty="0" smtClean="0"/>
          </a:p>
          <a:p>
            <a:pPr lvl="1" algn="just">
              <a:buFont typeface="Wingdings" pitchFamily="2" charset="2"/>
              <a:buChar char="Ø"/>
            </a:pPr>
            <a:r>
              <a:rPr lang="fr-FR" sz="8600" dirty="0" smtClean="0"/>
              <a:t> </a:t>
            </a:r>
            <a:r>
              <a:rPr lang="fr-FR" sz="8600" dirty="0" smtClean="0"/>
              <a:t>Rencontres </a:t>
            </a:r>
            <a:r>
              <a:rPr lang="fr-FR" sz="8600" dirty="0" smtClean="0"/>
              <a:t>sectorielles avec les points focaux;</a:t>
            </a:r>
          </a:p>
          <a:p>
            <a:pPr lvl="1" algn="just">
              <a:buFont typeface="Wingdings" pitchFamily="2" charset="2"/>
              <a:buChar char="Ø"/>
            </a:pPr>
            <a:endParaRPr lang="fr-FR" sz="8600" dirty="0" smtClean="0"/>
          </a:p>
          <a:p>
            <a:pPr lvl="1" algn="just">
              <a:buFont typeface="Wingdings" pitchFamily="2" charset="2"/>
              <a:buChar char="Ø"/>
            </a:pPr>
            <a:r>
              <a:rPr lang="fr-FR" sz="8600" dirty="0" smtClean="0"/>
              <a:t> organisation chaque année d’un atelier national de validation des travaux du SIE.</a:t>
            </a:r>
          </a:p>
          <a:p>
            <a:pPr lvl="1" algn="just">
              <a:buFont typeface="Wingdings" pitchFamily="2" charset="2"/>
              <a:buChar char="Ø"/>
            </a:pPr>
            <a:endParaRPr lang="fr-FR" sz="2800" dirty="0" smtClean="0"/>
          </a:p>
          <a:p>
            <a:pPr lvl="1" algn="just">
              <a:buFont typeface="Wingdings" pitchFamily="2" charset="2"/>
              <a:buChar char="Ø"/>
            </a:pPr>
            <a:endParaRPr lang="fr-FR" sz="2800" dirty="0" smtClean="0"/>
          </a:p>
          <a:p>
            <a:pPr lvl="1" algn="just">
              <a:buFont typeface="Wingdings" pitchFamily="2" charset="2"/>
              <a:buChar char="Ø"/>
            </a:pPr>
            <a:endParaRPr lang="fr-FR" sz="2800" dirty="0" smtClean="0"/>
          </a:p>
          <a:p>
            <a:pPr lvl="1" algn="just">
              <a:buFont typeface="Wingdings" pitchFamily="2" charset="2"/>
              <a:buChar char="Ø"/>
            </a:pPr>
            <a:endParaRPr lang="fr-FR" sz="2800" dirty="0" smtClean="0"/>
          </a:p>
          <a:p>
            <a:pPr algn="just">
              <a:buNone/>
            </a:pPr>
            <a:r>
              <a:rPr lang="fr-FR" sz="3200" b="1" dirty="0" smtClean="0">
                <a:solidFill>
                  <a:srgbClr val="FF0000"/>
                </a:solidFill>
              </a:rPr>
              <a:t> </a:t>
            </a:r>
            <a:endParaRPr lang="fr-FR"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Marcador de contenido"/>
          <p:cNvSpPr>
            <a:spLocks noGrp="1"/>
          </p:cNvSpPr>
          <p:nvPr>
            <p:ph idx="1"/>
          </p:nvPr>
        </p:nvSpPr>
        <p:spPr>
          <a:xfrm>
            <a:off x="457200" y="1484313"/>
            <a:ext cx="8229600" cy="2448743"/>
          </a:xfrm>
          <a:effectLst>
            <a:outerShdw blurRad="254000" dist="127000" dir="2700000" algn="tl" rotWithShape="0">
              <a:schemeClr val="tx2">
                <a:alpha val="50000"/>
              </a:schemeClr>
            </a:outerShdw>
          </a:effectLst>
        </p:spPr>
        <p:txBody>
          <a:bodyPr lIns="180000" tIns="180000" rIns="180000" bIns="180000" rtlCol="0">
            <a:normAutofit/>
          </a:bodyPr>
          <a:lstStyle/>
          <a:p>
            <a:pPr algn="ctr">
              <a:buNone/>
              <a:defRPr/>
            </a:pPr>
            <a:r>
              <a:rPr lang="es-ES" sz="4000" dirty="0" err="1" smtClean="0"/>
              <a:t>Merci</a:t>
            </a:r>
            <a:r>
              <a:rPr lang="es-ES" sz="4000" dirty="0" smtClean="0"/>
              <a:t> de </a:t>
            </a:r>
            <a:r>
              <a:rPr lang="es-ES" sz="4000" dirty="0" err="1" smtClean="0"/>
              <a:t>votre</a:t>
            </a:r>
            <a:r>
              <a:rPr lang="es-ES" sz="4000" dirty="0" smtClean="0"/>
              <a:t> </a:t>
            </a:r>
            <a:r>
              <a:rPr lang="es-ES" sz="4000" dirty="0" err="1" smtClean="0"/>
              <a:t>attention</a:t>
            </a:r>
            <a:endParaRPr lang="es-ES" sz="4000" dirty="0" smtClean="0"/>
          </a:p>
          <a:p>
            <a:pPr algn="ctr" eaLnBrk="1" fontAlgn="auto" hangingPunct="1">
              <a:spcAft>
                <a:spcPts val="0"/>
              </a:spcAft>
              <a:buFont typeface="Arial" pitchFamily="34" charset="0"/>
              <a:buNone/>
              <a:defRPr/>
            </a:pPr>
            <a:endParaRPr lang="es-ES_tradnl" sz="2400" b="1" dirty="0" smtClean="0">
              <a:solidFill>
                <a:schemeClr val="bg1"/>
              </a:solidFill>
            </a:endParaRPr>
          </a:p>
          <a:p>
            <a:pPr algn="ctr">
              <a:buNone/>
              <a:defRPr/>
            </a:pPr>
            <a:r>
              <a:rPr lang="es-ES_tradnl" b="1" dirty="0" smtClean="0"/>
              <a:t>AMADOU Soumana : </a:t>
            </a:r>
            <a:r>
              <a:rPr lang="es-ES_tradnl" b="1" dirty="0" smtClean="0">
                <a:hlinkClick r:id="rId2"/>
              </a:rPr>
              <a:t>amadka2000@yahoo.fr</a:t>
            </a:r>
            <a:endParaRPr lang="es-ES_tradnl" b="1" dirty="0" smtClean="0"/>
          </a:p>
          <a:p>
            <a:pPr algn="ctr">
              <a:buNone/>
              <a:defRPr/>
            </a:pPr>
            <a:r>
              <a:rPr lang="es-ES_tradnl" b="1" dirty="0" smtClean="0"/>
              <a:t>OUMAROU </a:t>
            </a:r>
            <a:r>
              <a:rPr lang="es-ES_tradnl" b="1" dirty="0" err="1" smtClean="0"/>
              <a:t>Adamou</a:t>
            </a:r>
            <a:r>
              <a:rPr lang="es-ES_tradnl" b="1" dirty="0" smtClean="0"/>
              <a:t>:  </a:t>
            </a:r>
            <a:r>
              <a:rPr lang="es-ES_tradnl" b="1" dirty="0" smtClean="0">
                <a:hlinkClick r:id="rId3"/>
              </a:rPr>
              <a:t>adamoumarou@yahoo.fr</a:t>
            </a:r>
            <a:endParaRPr lang="es-ES_tradnl" b="1" dirty="0" smtClean="0"/>
          </a:p>
          <a:p>
            <a:pPr algn="ctr">
              <a:buNone/>
              <a:defRPr/>
            </a:pPr>
            <a:endParaRPr lang="es-ES_tradnl" b="1" dirty="0"/>
          </a:p>
        </p:txBody>
      </p:sp>
      <p:grpSp>
        <p:nvGrpSpPr>
          <p:cNvPr id="14" name="Group 13"/>
          <p:cNvGrpSpPr/>
          <p:nvPr/>
        </p:nvGrpSpPr>
        <p:grpSpPr>
          <a:xfrm>
            <a:off x="755576" y="6017386"/>
            <a:ext cx="7992888" cy="626627"/>
            <a:chOff x="395536" y="6017386"/>
            <a:chExt cx="7992888" cy="626627"/>
          </a:xfrm>
        </p:grpSpPr>
        <p:pic>
          <p:nvPicPr>
            <p:cNvPr id="15" name="Picture 14" descr="ACP PROGRAMME-01.jpg"/>
            <p:cNvPicPr>
              <a:picLocks noChangeAspect="1"/>
            </p:cNvPicPr>
            <p:nvPr/>
          </p:nvPicPr>
          <p:blipFill>
            <a:blip r:embed="rId4" cstate="print"/>
            <a:stretch>
              <a:fillRect/>
            </a:stretch>
          </p:blipFill>
          <p:spPr>
            <a:xfrm>
              <a:off x="395536" y="6017386"/>
              <a:ext cx="598412" cy="587602"/>
            </a:xfrm>
            <a:prstGeom prst="rect">
              <a:avLst/>
            </a:prstGeom>
          </p:spPr>
        </p:pic>
        <p:pic>
          <p:nvPicPr>
            <p:cNvPr id="16" name="Picture 15" descr="EU-01.jpg"/>
            <p:cNvPicPr>
              <a:picLocks noChangeAspect="1"/>
            </p:cNvPicPr>
            <p:nvPr/>
          </p:nvPicPr>
          <p:blipFill>
            <a:blip r:embed="rId5" cstate="print"/>
            <a:stretch>
              <a:fillRect/>
            </a:stretch>
          </p:blipFill>
          <p:spPr>
            <a:xfrm>
              <a:off x="971600" y="6021288"/>
              <a:ext cx="758278" cy="603271"/>
            </a:xfrm>
            <a:prstGeom prst="rect">
              <a:avLst/>
            </a:prstGeom>
          </p:spPr>
        </p:pic>
        <p:pic>
          <p:nvPicPr>
            <p:cNvPr id="17" name="Picture 16" descr="ACP-01.jpg"/>
            <p:cNvPicPr>
              <a:picLocks noChangeAspect="1"/>
            </p:cNvPicPr>
            <p:nvPr/>
          </p:nvPicPr>
          <p:blipFill>
            <a:blip r:embed="rId6" cstate="print"/>
            <a:stretch>
              <a:fillRect/>
            </a:stretch>
          </p:blipFill>
          <p:spPr>
            <a:xfrm>
              <a:off x="1691680" y="6021288"/>
              <a:ext cx="648072" cy="451895"/>
            </a:xfrm>
            <a:prstGeom prst="rect">
              <a:avLst/>
            </a:prstGeom>
          </p:spPr>
        </p:pic>
        <p:pic>
          <p:nvPicPr>
            <p:cNvPr id="18" name="Picture 17" descr="ECREEE.jpg"/>
            <p:cNvPicPr>
              <a:picLocks noChangeAspect="1"/>
            </p:cNvPicPr>
            <p:nvPr/>
          </p:nvPicPr>
          <p:blipFill>
            <a:blip r:embed="rId7" cstate="print"/>
            <a:stretch>
              <a:fillRect/>
            </a:stretch>
          </p:blipFill>
          <p:spPr>
            <a:xfrm>
              <a:off x="4139952" y="6093296"/>
              <a:ext cx="504056" cy="504056"/>
            </a:xfrm>
            <a:prstGeom prst="rect">
              <a:avLst/>
            </a:prstGeom>
          </p:spPr>
        </p:pic>
        <p:pic>
          <p:nvPicPr>
            <p:cNvPr id="19" name="Picture 18" descr="Noveltis-01.jpg"/>
            <p:cNvPicPr>
              <a:picLocks noChangeAspect="1"/>
            </p:cNvPicPr>
            <p:nvPr/>
          </p:nvPicPr>
          <p:blipFill>
            <a:blip r:embed="rId8" cstate="print"/>
            <a:stretch>
              <a:fillRect/>
            </a:stretch>
          </p:blipFill>
          <p:spPr>
            <a:xfrm>
              <a:off x="4716016" y="6309320"/>
              <a:ext cx="936104" cy="334693"/>
            </a:xfrm>
            <a:prstGeom prst="rect">
              <a:avLst/>
            </a:prstGeom>
          </p:spPr>
        </p:pic>
        <p:pic>
          <p:nvPicPr>
            <p:cNvPr id="20" name="Picture 19" descr="KNUST-01.jpg"/>
            <p:cNvPicPr>
              <a:picLocks noChangeAspect="1"/>
            </p:cNvPicPr>
            <p:nvPr/>
          </p:nvPicPr>
          <p:blipFill>
            <a:blip r:embed="rId9" cstate="print"/>
            <a:stretch>
              <a:fillRect/>
            </a:stretch>
          </p:blipFill>
          <p:spPr>
            <a:xfrm>
              <a:off x="5724128" y="6237312"/>
              <a:ext cx="620779" cy="364211"/>
            </a:xfrm>
            <a:prstGeom prst="rect">
              <a:avLst/>
            </a:prstGeom>
          </p:spPr>
        </p:pic>
        <p:pic>
          <p:nvPicPr>
            <p:cNvPr id="26" name="Picture 25" descr="MTIE-01.jpg"/>
            <p:cNvPicPr>
              <a:picLocks noChangeAspect="1"/>
            </p:cNvPicPr>
            <p:nvPr/>
          </p:nvPicPr>
          <p:blipFill>
            <a:blip r:embed="rId10" cstate="print"/>
            <a:stretch>
              <a:fillRect/>
            </a:stretch>
          </p:blipFill>
          <p:spPr>
            <a:xfrm>
              <a:off x="6372200" y="6381328"/>
              <a:ext cx="1104908" cy="243420"/>
            </a:xfrm>
            <a:prstGeom prst="rect">
              <a:avLst/>
            </a:prstGeom>
          </p:spPr>
        </p:pic>
        <p:pic>
          <p:nvPicPr>
            <p:cNvPr id="27" name="Picture 26"/>
            <p:cNvPicPr/>
            <p:nvPr/>
          </p:nvPicPr>
          <p:blipFill>
            <a:blip r:embed="rId11" cstate="print">
              <a:extLst>
                <a:ext uri="{28A0092B-C50C-407E-A947-70E740481C1C}">
                  <a14:useLocalDpi xmlns="" xmlns:a14="http://schemas.microsoft.com/office/drawing/2010/main" val="0"/>
                </a:ext>
              </a:extLst>
            </a:blip>
            <a:stretch>
              <a:fillRect/>
            </a:stretch>
          </p:blipFill>
          <p:spPr>
            <a:xfrm>
              <a:off x="7524328" y="6309320"/>
              <a:ext cx="864096" cy="288032"/>
            </a:xfrm>
            <a:prstGeom prst="rect">
              <a:avLst/>
            </a:prstGeom>
          </p:spPr>
        </p:pic>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476672"/>
            <a:ext cx="8229600" cy="864096"/>
          </a:xfrm>
        </p:spPr>
        <p:txBody>
          <a:bodyPr>
            <a:normAutofit fontScale="90000"/>
          </a:bodyPr>
          <a:lstStyle/>
          <a:p>
            <a:pPr algn="ctr"/>
            <a:r>
              <a:rPr lang="fr-FR" sz="3600" b="1" dirty="0" smtClean="0"/>
              <a:t>PRESENTATION GENERALE DU NIGER</a:t>
            </a:r>
          </a:p>
        </p:txBody>
      </p:sp>
      <p:sp>
        <p:nvSpPr>
          <p:cNvPr id="3" name="Espace réservé du contenu 2"/>
          <p:cNvSpPr>
            <a:spLocks noGrp="1"/>
          </p:cNvSpPr>
          <p:nvPr>
            <p:ph sz="half" idx="1"/>
          </p:nvPr>
        </p:nvSpPr>
        <p:spPr>
          <a:xfrm>
            <a:off x="323528" y="1484784"/>
            <a:ext cx="4896544" cy="4906872"/>
          </a:xfrm>
        </p:spPr>
        <p:txBody>
          <a:bodyPr>
            <a:normAutofit/>
          </a:bodyPr>
          <a:lstStyle/>
          <a:p>
            <a:pPr marL="179388" eaLnBrk="0" hangingPunct="0">
              <a:spcBef>
                <a:spcPts val="600"/>
              </a:spcBef>
              <a:buFont typeface="Arial" charset="0"/>
              <a:buNone/>
            </a:pPr>
            <a:r>
              <a:rPr lang="en-GB" sz="2000" b="1" dirty="0" smtClean="0">
                <a:latin typeface="+mj-lt"/>
              </a:rPr>
              <a:t>Superficie</a:t>
            </a:r>
            <a:r>
              <a:rPr lang="en-GB" sz="2000" dirty="0" smtClean="0">
                <a:latin typeface="+mj-lt"/>
              </a:rPr>
              <a:t>:  1,267 millions de km2</a:t>
            </a:r>
          </a:p>
          <a:p>
            <a:pPr marL="179388" eaLnBrk="0" hangingPunct="0">
              <a:spcBef>
                <a:spcPts val="600"/>
              </a:spcBef>
              <a:buFont typeface="Arial" charset="0"/>
              <a:buNone/>
            </a:pPr>
            <a:r>
              <a:rPr lang="en-GB" sz="2000" b="1" dirty="0" smtClean="0">
                <a:latin typeface="+mj-lt"/>
              </a:rPr>
              <a:t> Population</a:t>
            </a:r>
            <a:r>
              <a:rPr lang="en-GB" sz="2000" dirty="0" smtClean="0">
                <a:latin typeface="+mj-lt"/>
              </a:rPr>
              <a:t>: </a:t>
            </a:r>
            <a:r>
              <a:rPr lang="oc-FR" sz="2000" dirty="0" smtClean="0">
                <a:latin typeface="+mj-lt"/>
              </a:rPr>
              <a:t>17.138 .077 hbts (2012)</a:t>
            </a:r>
            <a:endParaRPr lang="en-GB" sz="2000" dirty="0" smtClean="0">
              <a:latin typeface="+mj-lt"/>
            </a:endParaRPr>
          </a:p>
          <a:p>
            <a:pPr marL="179388" eaLnBrk="0" hangingPunct="0">
              <a:spcBef>
                <a:spcPts val="600"/>
              </a:spcBef>
              <a:buFont typeface="Arial" charset="0"/>
              <a:buNone/>
            </a:pPr>
            <a:r>
              <a:rPr lang="en-GB" sz="2000" b="1" dirty="0" smtClean="0">
                <a:latin typeface="+mj-lt"/>
              </a:rPr>
              <a:t>PIB par habitant</a:t>
            </a:r>
            <a:r>
              <a:rPr lang="en-GB" sz="2000" dirty="0" smtClean="0">
                <a:latin typeface="+mj-lt"/>
              </a:rPr>
              <a:t>: ~ 483 US$ (2014)</a:t>
            </a:r>
          </a:p>
          <a:p>
            <a:pPr marL="179388" eaLnBrk="0" hangingPunct="0">
              <a:spcBef>
                <a:spcPts val="600"/>
              </a:spcBef>
              <a:buFont typeface="Arial" charset="0"/>
              <a:buNone/>
            </a:pPr>
            <a:r>
              <a:rPr lang="en-GB" sz="2000" b="1" dirty="0" smtClean="0">
                <a:latin typeface="+mj-lt"/>
              </a:rPr>
              <a:t>Production </a:t>
            </a:r>
            <a:r>
              <a:rPr lang="fr-FR" sz="2000" b="1" dirty="0" smtClean="0">
                <a:latin typeface="+mj-lt"/>
              </a:rPr>
              <a:t>Electrique</a:t>
            </a:r>
            <a:r>
              <a:rPr lang="en-GB" sz="2000" dirty="0" smtClean="0">
                <a:latin typeface="+mj-lt"/>
              </a:rPr>
              <a:t>: 501,16 GWh  (2014),</a:t>
            </a:r>
          </a:p>
          <a:p>
            <a:pPr marL="179388" eaLnBrk="0" hangingPunct="0">
              <a:spcBef>
                <a:spcPts val="600"/>
              </a:spcBef>
              <a:buFont typeface="Arial" charset="0"/>
              <a:buNone/>
            </a:pPr>
            <a:r>
              <a:rPr lang="en-GB" sz="2000" b="1" dirty="0" smtClean="0">
                <a:latin typeface="+mj-lt"/>
              </a:rPr>
              <a:t>Importation d’électricité </a:t>
            </a:r>
            <a:r>
              <a:rPr lang="en-GB" sz="2000" dirty="0" smtClean="0">
                <a:latin typeface="+mj-lt"/>
              </a:rPr>
              <a:t>: 727 GWh (2014</a:t>
            </a:r>
            <a:r>
              <a:rPr lang="en-GB" sz="2000" dirty="0" smtClean="0">
                <a:latin typeface="+mj-lt"/>
              </a:rPr>
              <a:t>);</a:t>
            </a:r>
            <a:endParaRPr lang="en-GB" sz="2000" dirty="0" smtClean="0">
              <a:latin typeface="+mj-lt"/>
            </a:endParaRPr>
          </a:p>
          <a:p>
            <a:pPr marL="179388" eaLnBrk="0" hangingPunct="0">
              <a:spcBef>
                <a:spcPts val="600"/>
              </a:spcBef>
              <a:buFont typeface="Arial" charset="0"/>
              <a:buNone/>
            </a:pPr>
            <a:r>
              <a:rPr lang="en-GB" sz="2000" b="1" dirty="0" smtClean="0">
                <a:latin typeface="+mj-lt"/>
              </a:rPr>
              <a:t>Capacité Installée</a:t>
            </a:r>
            <a:r>
              <a:rPr lang="en-GB" sz="2000" dirty="0" smtClean="0">
                <a:latin typeface="+mj-lt"/>
              </a:rPr>
              <a:t>:  236 MW </a:t>
            </a:r>
            <a:r>
              <a:rPr lang="en-GB" sz="2000" dirty="0" err="1" smtClean="0">
                <a:latin typeface="+mj-lt"/>
              </a:rPr>
              <a:t>dont</a:t>
            </a:r>
            <a:r>
              <a:rPr lang="en-GB" sz="2000" dirty="0" smtClean="0">
                <a:latin typeface="+mj-lt"/>
              </a:rPr>
              <a:t> 4 MW de solaire  (2014)</a:t>
            </a:r>
          </a:p>
          <a:p>
            <a:pPr marL="179388" eaLnBrk="0" hangingPunct="0">
              <a:spcBef>
                <a:spcPts val="600"/>
              </a:spcBef>
              <a:buFont typeface="Arial" charset="0"/>
              <a:buNone/>
            </a:pPr>
            <a:r>
              <a:rPr lang="en-GB" sz="2000" b="1" dirty="0" smtClean="0">
                <a:latin typeface="+mj-lt"/>
              </a:rPr>
              <a:t>Accès à l’Electricité</a:t>
            </a:r>
            <a:r>
              <a:rPr lang="en-GB" sz="2000" dirty="0" smtClean="0">
                <a:latin typeface="+mj-lt"/>
              </a:rPr>
              <a:t>: 10%</a:t>
            </a:r>
          </a:p>
          <a:p>
            <a:pPr>
              <a:buNone/>
              <a:defRPr/>
            </a:pPr>
            <a:r>
              <a:rPr lang="fr-FR" sz="2000" b="1" dirty="0" smtClean="0"/>
              <a:t>Taux de croissance démographique</a:t>
            </a:r>
            <a:r>
              <a:rPr lang="fr-FR" sz="2000" dirty="0" smtClean="0"/>
              <a:t>: 3,9% (</a:t>
            </a:r>
            <a:r>
              <a:rPr lang="fr-FR" sz="2000" dirty="0" smtClean="0">
                <a:solidFill>
                  <a:srgbClr val="FF0000"/>
                </a:solidFill>
              </a:rPr>
              <a:t>RGPH 2012)</a:t>
            </a:r>
            <a:r>
              <a:rPr lang="fr-FR" sz="2000" dirty="0" smtClean="0"/>
              <a:t>;</a:t>
            </a:r>
          </a:p>
          <a:p>
            <a:endParaRPr lang="fr-FR" sz="2000" dirty="0"/>
          </a:p>
        </p:txBody>
      </p:sp>
      <p:pic>
        <p:nvPicPr>
          <p:cNvPr id="5" name="Picture 2"/>
          <p:cNvPicPr>
            <a:picLocks noGrp="1" noChangeAspect="1" noChangeArrowheads="1"/>
          </p:cNvPicPr>
          <p:nvPr>
            <p:ph sz="half" idx="2"/>
          </p:nvPr>
        </p:nvPicPr>
        <p:blipFill>
          <a:blip r:embed="rId2" cstate="print"/>
          <a:srcRect/>
          <a:stretch>
            <a:fillRect/>
          </a:stretch>
        </p:blipFill>
        <p:spPr>
          <a:xfrm>
            <a:off x="5224540" y="1772816"/>
            <a:ext cx="3919459" cy="3888432"/>
          </a:xfr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04664"/>
            <a:ext cx="8229600" cy="807368"/>
          </a:xfrm>
        </p:spPr>
        <p:txBody>
          <a:bodyPr>
            <a:normAutofit/>
          </a:bodyPr>
          <a:lstStyle/>
          <a:p>
            <a:pPr algn="ctr"/>
            <a:r>
              <a:rPr lang="fr-FR" altLang="zh-CN" sz="2800" b="1" dirty="0" smtClean="0"/>
              <a:t>SITUATION ENERGETIQUE (2014)</a:t>
            </a:r>
            <a:endParaRPr lang="es-ES" sz="2800" b="1" dirty="0"/>
          </a:p>
        </p:txBody>
      </p:sp>
      <p:sp>
        <p:nvSpPr>
          <p:cNvPr id="4" name="ZoneTexte 6"/>
          <p:cNvSpPr txBox="1">
            <a:spLocks noChangeArrowheads="1"/>
          </p:cNvSpPr>
          <p:nvPr/>
        </p:nvSpPr>
        <p:spPr bwMode="auto">
          <a:xfrm>
            <a:off x="179512" y="1340768"/>
            <a:ext cx="4896544" cy="4976108"/>
          </a:xfrm>
          <a:prstGeom prst="rect">
            <a:avLst/>
          </a:prstGeom>
          <a:noFill/>
          <a:ln w="9525">
            <a:noFill/>
            <a:miter lim="800000"/>
            <a:headEnd/>
            <a:tailEnd/>
          </a:ln>
        </p:spPr>
        <p:txBody>
          <a:bodyPr wrap="square">
            <a:spAutoFit/>
          </a:bodyPr>
          <a:lstStyle/>
          <a:p>
            <a:r>
              <a:rPr lang="fr-FR" sz="1600" b="1" dirty="0">
                <a:solidFill>
                  <a:srgbClr val="376092"/>
                </a:solidFill>
                <a:latin typeface="Bookman Old Style" pitchFamily="18" charset="0"/>
              </a:rPr>
              <a:t> </a:t>
            </a:r>
            <a:r>
              <a:rPr lang="fr-FR" b="1" dirty="0" smtClean="0">
                <a:latin typeface="Arial" pitchFamily="34" charset="0"/>
                <a:cs typeface="Arial" pitchFamily="34" charset="0"/>
              </a:rPr>
              <a:t>CONSOMMATION FINALE PAR TYPE D’ENERGIE</a:t>
            </a:r>
          </a:p>
          <a:p>
            <a:endParaRPr lang="fr-FR" sz="2000" dirty="0">
              <a:latin typeface="Arial" pitchFamily="34" charset="0"/>
              <a:cs typeface="Arial" pitchFamily="34" charset="0"/>
            </a:endParaRPr>
          </a:p>
          <a:p>
            <a:pPr algn="just"/>
            <a:r>
              <a:rPr lang="fr-FR" b="1" dirty="0" smtClean="0">
                <a:latin typeface="Bookman Old Style" pitchFamily="18" charset="0"/>
              </a:rPr>
              <a:t>Consommation finale totale d’énergie s’élève à environ 2789 </a:t>
            </a:r>
            <a:r>
              <a:rPr lang="fr-FR" b="1" dirty="0" err="1" smtClean="0">
                <a:latin typeface="Bookman Old Style" pitchFamily="18" charset="0"/>
              </a:rPr>
              <a:t>ktep</a:t>
            </a:r>
            <a:r>
              <a:rPr lang="fr-FR" b="1" dirty="0" smtClean="0">
                <a:latin typeface="Bookman Old Style" pitchFamily="18" charset="0"/>
              </a:rPr>
              <a:t>.</a:t>
            </a:r>
          </a:p>
          <a:p>
            <a:pPr algn="just"/>
            <a:endParaRPr lang="fr-FR" b="1" dirty="0" smtClean="0">
              <a:latin typeface="Bookman Old Style" pitchFamily="18" charset="0"/>
            </a:endParaRPr>
          </a:p>
          <a:p>
            <a:pPr algn="just"/>
            <a:r>
              <a:rPr lang="fr-FR" b="1" dirty="0" smtClean="0">
                <a:latin typeface="Bookman Old Style" pitchFamily="18" charset="0"/>
              </a:rPr>
              <a:t>Consommation </a:t>
            </a:r>
            <a:r>
              <a:rPr lang="fr-FR" b="1" dirty="0">
                <a:latin typeface="Bookman Old Style" pitchFamily="18" charset="0"/>
              </a:rPr>
              <a:t>caractérisée par une prédominance de la biomasse à hauteur de </a:t>
            </a:r>
            <a:r>
              <a:rPr lang="fr-FR" b="1" dirty="0" smtClean="0">
                <a:latin typeface="Bookman Old Style" pitchFamily="18" charset="0"/>
              </a:rPr>
              <a:t>78 </a:t>
            </a:r>
            <a:r>
              <a:rPr lang="fr-FR" b="1" dirty="0" smtClean="0">
                <a:latin typeface="Bookman Old Style" pitchFamily="18" charset="0"/>
              </a:rPr>
              <a:t>%.</a:t>
            </a:r>
          </a:p>
          <a:p>
            <a:pPr algn="just"/>
            <a:endParaRPr lang="fr-FR" b="1" dirty="0" smtClean="0">
              <a:latin typeface="Bookman Old Style" pitchFamily="18" charset="0"/>
            </a:endParaRPr>
          </a:p>
          <a:p>
            <a:pPr algn="just"/>
            <a:r>
              <a:rPr lang="fr-FR" b="1" dirty="0" smtClean="0">
                <a:latin typeface="Bookman Old Style" pitchFamily="18" charset="0"/>
              </a:rPr>
              <a:t>Produits </a:t>
            </a:r>
            <a:r>
              <a:rPr lang="fr-FR" b="1" dirty="0">
                <a:latin typeface="Bookman Old Style" pitchFamily="18" charset="0"/>
              </a:rPr>
              <a:t>pétroliers et l’électricité représentent respectivement </a:t>
            </a:r>
            <a:r>
              <a:rPr lang="fr-FR" b="1" dirty="0" smtClean="0">
                <a:latin typeface="Bookman Old Style" pitchFamily="18" charset="0"/>
              </a:rPr>
              <a:t>19,3 </a:t>
            </a:r>
            <a:r>
              <a:rPr lang="fr-FR" b="1" dirty="0">
                <a:latin typeface="Bookman Old Style" pitchFamily="18" charset="0"/>
              </a:rPr>
              <a:t>% et </a:t>
            </a:r>
            <a:r>
              <a:rPr lang="fr-FR" b="1" dirty="0" smtClean="0">
                <a:latin typeface="Bookman Old Style" pitchFamily="18" charset="0"/>
              </a:rPr>
              <a:t>3,06 </a:t>
            </a:r>
            <a:r>
              <a:rPr lang="fr-FR" b="1" dirty="0">
                <a:latin typeface="Bookman Old Style" pitchFamily="18" charset="0"/>
              </a:rPr>
              <a:t>%. </a:t>
            </a:r>
            <a:endParaRPr lang="fr-FR" b="1" dirty="0" smtClean="0">
              <a:latin typeface="Bookman Old Style" pitchFamily="18" charset="0"/>
            </a:endParaRPr>
          </a:p>
          <a:p>
            <a:pPr algn="just"/>
            <a:endParaRPr lang="fr-FR" b="1" dirty="0">
              <a:latin typeface="Bookman Old Style" pitchFamily="18" charset="0"/>
            </a:endParaRPr>
          </a:p>
          <a:p>
            <a:pPr algn="just"/>
            <a:r>
              <a:rPr lang="fr-FR" b="1" dirty="0" smtClean="0">
                <a:latin typeface="Bookman Old Style" pitchFamily="18" charset="0"/>
              </a:rPr>
              <a:t>Charbon </a:t>
            </a:r>
            <a:r>
              <a:rPr lang="fr-FR" b="1" dirty="0">
                <a:latin typeface="Bookman Old Style" pitchFamily="18" charset="0"/>
              </a:rPr>
              <a:t>minéral </a:t>
            </a:r>
            <a:r>
              <a:rPr lang="fr-FR" b="1" dirty="0" smtClean="0">
                <a:latin typeface="Bookman Old Style" pitchFamily="18" charset="0"/>
              </a:rPr>
              <a:t>carbonisé et l’énergie solaire  représentent moins </a:t>
            </a:r>
            <a:r>
              <a:rPr lang="fr-FR" b="1" dirty="0">
                <a:latin typeface="Bookman Old Style" pitchFamily="18" charset="0"/>
              </a:rPr>
              <a:t>de 1 %.</a:t>
            </a:r>
          </a:p>
          <a:p>
            <a:endParaRPr lang="fr-FR" b="1" dirty="0">
              <a:latin typeface="Bookman Old Style" pitchFamily="18" charset="0"/>
            </a:endParaRPr>
          </a:p>
        </p:txBody>
      </p:sp>
      <p:pic>
        <p:nvPicPr>
          <p:cNvPr id="1026" name="Picture 2"/>
          <p:cNvPicPr>
            <a:picLocks noChangeAspect="1" noChangeArrowheads="1"/>
          </p:cNvPicPr>
          <p:nvPr/>
        </p:nvPicPr>
        <p:blipFill>
          <a:blip r:embed="rId2" cstate="print"/>
          <a:srcRect/>
          <a:stretch>
            <a:fillRect/>
          </a:stretch>
        </p:blipFill>
        <p:spPr bwMode="auto">
          <a:xfrm>
            <a:off x="5220072" y="1556791"/>
            <a:ext cx="3600400" cy="4464497"/>
          </a:xfrm>
          <a:prstGeom prst="rect">
            <a:avLst/>
          </a:prstGeom>
          <a:noFill/>
          <a:ln w="9525">
            <a:noFill/>
            <a:miter lim="800000"/>
            <a:headEnd/>
            <a:tailEnd/>
          </a:ln>
          <a:effectLst/>
        </p:spPr>
      </p:pic>
    </p:spTree>
    <p:extLst>
      <p:ext uri="{BB962C8B-B14F-4D97-AF65-F5344CB8AC3E}">
        <p14:creationId xmlns="" xmlns:p14="http://schemas.microsoft.com/office/powerpoint/2010/main" val="13814546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76672"/>
            <a:ext cx="8229600" cy="864096"/>
          </a:xfrm>
        </p:spPr>
        <p:txBody>
          <a:bodyPr>
            <a:noAutofit/>
          </a:bodyPr>
          <a:lstStyle/>
          <a:p>
            <a:pPr marL="457200" indent="-457200" algn="ctr"/>
            <a:r>
              <a:rPr lang="es-ES" sz="2800" b="1" dirty="0" smtClean="0"/>
              <a:t>PLANIFICATION DE L’ENERGIE ET DE L’ELECTRIFICATION RURALE</a:t>
            </a:r>
          </a:p>
        </p:txBody>
      </p:sp>
      <p:sp>
        <p:nvSpPr>
          <p:cNvPr id="3" name="2 Marcador de contenido"/>
          <p:cNvSpPr>
            <a:spLocks noGrp="1"/>
          </p:cNvSpPr>
          <p:nvPr>
            <p:ph idx="1"/>
          </p:nvPr>
        </p:nvSpPr>
        <p:spPr>
          <a:xfrm>
            <a:off x="457200" y="1484784"/>
            <a:ext cx="8229600" cy="4992216"/>
          </a:xfrm>
        </p:spPr>
        <p:txBody>
          <a:bodyPr>
            <a:normAutofit/>
          </a:bodyPr>
          <a:lstStyle/>
          <a:p>
            <a:pPr algn="just">
              <a:buNone/>
            </a:pPr>
            <a:r>
              <a:rPr lang="fr-FR" dirty="0" smtClean="0"/>
              <a:t>	</a:t>
            </a:r>
            <a:r>
              <a:rPr lang="fr-FR" sz="2800" dirty="0" smtClean="0"/>
              <a:t>Le Ministère chargé de l’Energie, détermine la politique sectorielle et définit le cadre législatif et réglementaire des activités de production, de transport, d’importation, d’exportation et de distribution de l’énergie électrique et en assure le suivi.</a:t>
            </a:r>
          </a:p>
          <a:p>
            <a:pPr algn="just">
              <a:buNone/>
            </a:pPr>
            <a:r>
              <a:rPr lang="fr-FR" sz="2800" b="1" dirty="0" smtClean="0"/>
              <a:t>  </a:t>
            </a:r>
            <a:r>
              <a:rPr lang="fr-FR" sz="2800" dirty="0" smtClean="0"/>
              <a:t>Il est chargé de </a:t>
            </a:r>
            <a:r>
              <a:rPr lang="fr-FR" sz="2800" dirty="0" smtClean="0"/>
              <a:t>planifier, en </a:t>
            </a:r>
            <a:r>
              <a:rPr lang="fr-FR" sz="2800" dirty="0" smtClean="0"/>
              <a:t>rapport avec les  autres ministères et institutions, les programmes de développement de l’électrification du pays.</a:t>
            </a:r>
          </a:p>
        </p:txBody>
      </p:sp>
    </p:spTree>
    <p:extLst>
      <p:ext uri="{BB962C8B-B14F-4D97-AF65-F5344CB8AC3E}">
        <p14:creationId xmlns="" xmlns:p14="http://schemas.microsoft.com/office/powerpoint/2010/main" val="13814546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76672"/>
            <a:ext cx="8229600" cy="864096"/>
          </a:xfrm>
        </p:spPr>
        <p:txBody>
          <a:bodyPr>
            <a:noAutofit/>
          </a:bodyPr>
          <a:lstStyle/>
          <a:p>
            <a:pPr marL="457200" indent="-457200" algn="ctr"/>
            <a:r>
              <a:rPr lang="es-ES" sz="2800" b="1" dirty="0" smtClean="0"/>
              <a:t>PLANIFICATION DE L’ENERGIE ET DE L’ELECTRIFICATION RURALE</a:t>
            </a:r>
            <a:endParaRPr lang="es-ES" sz="2800" dirty="0" smtClean="0"/>
          </a:p>
        </p:txBody>
      </p:sp>
      <p:sp>
        <p:nvSpPr>
          <p:cNvPr id="3" name="2 Marcador de contenido"/>
          <p:cNvSpPr>
            <a:spLocks noGrp="1"/>
          </p:cNvSpPr>
          <p:nvPr>
            <p:ph idx="1"/>
          </p:nvPr>
        </p:nvSpPr>
        <p:spPr>
          <a:xfrm>
            <a:off x="395536" y="1484784"/>
            <a:ext cx="8208912" cy="4824536"/>
          </a:xfrm>
        </p:spPr>
        <p:txBody>
          <a:bodyPr>
            <a:normAutofit fontScale="25000" lnSpcReduction="20000"/>
          </a:bodyPr>
          <a:lstStyle/>
          <a:p>
            <a:pPr algn="just">
              <a:buNone/>
            </a:pPr>
            <a:r>
              <a:rPr lang="fr-FR" sz="7200" b="1" dirty="0" smtClean="0"/>
              <a:t>   </a:t>
            </a:r>
            <a:endParaRPr lang="fr-FR" sz="7200" b="1" dirty="0" smtClean="0"/>
          </a:p>
          <a:p>
            <a:pPr algn="just">
              <a:buNone/>
            </a:pPr>
            <a:r>
              <a:rPr lang="fr-FR" sz="7200" b="1" dirty="0" smtClean="0"/>
              <a:t> </a:t>
            </a:r>
            <a:r>
              <a:rPr lang="fr-FR" sz="7200" b="1" dirty="0" smtClean="0"/>
              <a:t> </a:t>
            </a:r>
            <a:r>
              <a:rPr lang="fr-FR" sz="9600" dirty="0" smtClean="0"/>
              <a:t>Mission </a:t>
            </a:r>
            <a:r>
              <a:rPr lang="fr-FR" sz="9600" dirty="0" smtClean="0"/>
              <a:t>de planification énergétique est exercée à travers une Cellule de planification mise en place au sein du Ministère en collaboration avec  les institutions suivantes:</a:t>
            </a:r>
          </a:p>
          <a:p>
            <a:pPr algn="just"/>
            <a:endParaRPr lang="fr-FR" sz="9600" b="1" dirty="0" smtClean="0"/>
          </a:p>
          <a:p>
            <a:pPr lvl="1" algn="just">
              <a:buFont typeface="Wingdings" pitchFamily="2" charset="2"/>
              <a:buChar char="ü"/>
            </a:pPr>
            <a:r>
              <a:rPr lang="x-none" sz="9600" smtClean="0"/>
              <a:t>La Société Nigérienne d’Electricité (NIGELEC) </a:t>
            </a:r>
            <a:r>
              <a:rPr lang="x-none" sz="9600" smtClean="0"/>
              <a:t>;</a:t>
            </a:r>
            <a:endParaRPr lang="fr-FR" sz="9600" dirty="0" smtClean="0"/>
          </a:p>
          <a:p>
            <a:pPr lvl="1" algn="just">
              <a:buFont typeface="Wingdings" pitchFamily="2" charset="2"/>
              <a:buChar char="ü"/>
            </a:pPr>
            <a:r>
              <a:rPr lang="x-none" sz="9600" smtClean="0"/>
              <a:t>La </a:t>
            </a:r>
            <a:r>
              <a:rPr lang="x-none" sz="9600" smtClean="0"/>
              <a:t>Société Nigérienne de Charbon d’Anou Araren (SONICHAR</a:t>
            </a:r>
            <a:r>
              <a:rPr lang="fr-FR" sz="9600" dirty="0" smtClean="0"/>
              <a:t>);</a:t>
            </a:r>
          </a:p>
          <a:p>
            <a:pPr lvl="1" algn="just">
              <a:buFont typeface="Wingdings" pitchFamily="2" charset="2"/>
              <a:buChar char="ü"/>
            </a:pPr>
            <a:r>
              <a:rPr lang="x-none" sz="9600" smtClean="0"/>
              <a:t>L’Agence </a:t>
            </a:r>
            <a:r>
              <a:rPr lang="x-none" sz="9600" smtClean="0"/>
              <a:t>Nigérienne de Promotion de l’Electrification en milieu Rural (ANPER</a:t>
            </a:r>
            <a:r>
              <a:rPr lang="fr-FR" sz="9600" dirty="0" smtClean="0"/>
              <a:t>);</a:t>
            </a:r>
          </a:p>
          <a:p>
            <a:pPr lvl="1" algn="just">
              <a:buFont typeface="Wingdings" pitchFamily="2" charset="2"/>
              <a:buChar char="ü"/>
            </a:pPr>
            <a:r>
              <a:rPr lang="x-none" sz="9600" smtClean="0"/>
              <a:t>L’Autorité </a:t>
            </a:r>
            <a:r>
              <a:rPr lang="x-none" sz="9600" smtClean="0"/>
              <a:t>de Régulation du Secteur de l'Energie (ARSE</a:t>
            </a:r>
            <a:r>
              <a:rPr lang="x-none" sz="9600" smtClean="0"/>
              <a:t>):</a:t>
            </a:r>
            <a:endParaRPr lang="fr-FR" sz="9600" dirty="0" smtClean="0"/>
          </a:p>
          <a:p>
            <a:pPr lvl="1" algn="just">
              <a:buFont typeface="Wingdings" pitchFamily="2" charset="2"/>
              <a:buChar char="ü"/>
            </a:pPr>
            <a:r>
              <a:rPr lang="x-none" sz="9600" smtClean="0"/>
              <a:t> Le </a:t>
            </a:r>
            <a:r>
              <a:rPr lang="x-none" sz="9600" smtClean="0"/>
              <a:t>Centre National d’Energie Solaire (CNES) </a:t>
            </a:r>
            <a:r>
              <a:rPr lang="fr-FR" sz="9600" dirty="0" smtClean="0"/>
              <a:t>;</a:t>
            </a:r>
          </a:p>
          <a:p>
            <a:pPr lvl="1" algn="just">
              <a:buFont typeface="Wingdings" pitchFamily="2" charset="2"/>
              <a:buChar char="ü"/>
            </a:pPr>
            <a:r>
              <a:rPr lang="x-none" sz="9600" smtClean="0"/>
              <a:t>L'Agence </a:t>
            </a:r>
            <a:r>
              <a:rPr lang="x-none" sz="9600" smtClean="0"/>
              <a:t>du Barrage de Kandadji (ABK) </a:t>
            </a:r>
            <a:r>
              <a:rPr lang="fr-FR" sz="9600" dirty="0" smtClean="0"/>
              <a:t>;</a:t>
            </a:r>
          </a:p>
          <a:p>
            <a:pPr lvl="1" algn="just">
              <a:lnSpc>
                <a:spcPct val="80000"/>
              </a:lnSpc>
              <a:buFont typeface="Wingdings" pitchFamily="2" charset="2"/>
              <a:buChar char="ü"/>
            </a:pPr>
            <a:endParaRPr lang="fr-FR" sz="7600" b="1" dirty="0" smtClean="0"/>
          </a:p>
          <a:p>
            <a:pPr lvl="1" algn="just">
              <a:lnSpc>
                <a:spcPct val="80000"/>
              </a:lnSpc>
              <a:buNone/>
            </a:pPr>
            <a:endParaRPr lang="fr-FR" sz="8000" dirty="0" smtClean="0"/>
          </a:p>
          <a:p>
            <a:pPr algn="just"/>
            <a:r>
              <a:rPr lang="fr-FR" sz="8000" dirty="0" smtClean="0"/>
              <a:t> </a:t>
            </a:r>
          </a:p>
        </p:txBody>
      </p:sp>
    </p:spTree>
    <p:extLst>
      <p:ext uri="{BB962C8B-B14F-4D97-AF65-F5344CB8AC3E}">
        <p14:creationId xmlns="" xmlns:p14="http://schemas.microsoft.com/office/powerpoint/2010/main" val="13814546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t>Outils pour la planification de l'énergie</a:t>
            </a:r>
            <a:endParaRPr lang="fr-FR" b="1" dirty="0"/>
          </a:p>
        </p:txBody>
      </p:sp>
      <p:sp>
        <p:nvSpPr>
          <p:cNvPr id="3" name="Espace réservé du contenu 2"/>
          <p:cNvSpPr>
            <a:spLocks noGrp="1"/>
          </p:cNvSpPr>
          <p:nvPr>
            <p:ph idx="1"/>
          </p:nvPr>
        </p:nvSpPr>
        <p:spPr/>
        <p:txBody>
          <a:bodyPr>
            <a:normAutofit/>
          </a:bodyPr>
          <a:lstStyle/>
          <a:p>
            <a:pPr>
              <a:buNone/>
            </a:pPr>
            <a:r>
              <a:rPr lang="fr-FR" dirty="0" smtClean="0"/>
              <a:t>Deux outils sont exclusivement  utilisés  à savoir:</a:t>
            </a:r>
          </a:p>
          <a:p>
            <a:pPr marL="342900" lvl="1" indent="-342900" algn="just">
              <a:buFont typeface="Wingdings" pitchFamily="2" charset="2"/>
              <a:buChar char="Ø"/>
              <a:defRPr/>
            </a:pPr>
            <a:r>
              <a:rPr lang="fr-FR" sz="2400" b="1" dirty="0" smtClean="0"/>
              <a:t>Model for </a:t>
            </a:r>
            <a:r>
              <a:rPr lang="fr-FR" sz="2400" b="1" dirty="0" err="1" smtClean="0"/>
              <a:t>Analysis</a:t>
            </a:r>
            <a:r>
              <a:rPr lang="fr-FR" sz="2400" b="1" dirty="0" smtClean="0"/>
              <a:t> of </a:t>
            </a:r>
            <a:r>
              <a:rPr lang="fr-FR" sz="2400" b="1" dirty="0" err="1" smtClean="0"/>
              <a:t>Energy</a:t>
            </a:r>
            <a:r>
              <a:rPr lang="fr-FR" sz="2400" b="1" dirty="0" smtClean="0"/>
              <a:t> </a:t>
            </a:r>
            <a:r>
              <a:rPr lang="fr-FR" sz="2400" b="1" dirty="0" err="1" smtClean="0"/>
              <a:t>Demand</a:t>
            </a:r>
            <a:r>
              <a:rPr lang="fr-FR" sz="2400" b="1" dirty="0" smtClean="0"/>
              <a:t> (MAED</a:t>
            </a:r>
            <a:r>
              <a:rPr lang="fr-FR" sz="2400" dirty="0" smtClean="0">
                <a:solidFill>
                  <a:srgbClr val="FF0000"/>
                </a:solidFill>
              </a:rPr>
              <a:t>): </a:t>
            </a:r>
            <a:r>
              <a:rPr lang="fr-FR" sz="2400" dirty="0" smtClean="0"/>
              <a:t>Modèle  de simulation qui permet d’évaluer  la demande </a:t>
            </a:r>
            <a:r>
              <a:rPr lang="fr-FR" sz="2400" dirty="0" smtClean="0"/>
              <a:t> </a:t>
            </a:r>
            <a:r>
              <a:rPr lang="fr-FR" sz="2400" dirty="0" smtClean="0"/>
              <a:t>en énergie à moyen et long terme en se basant sur des scénarios de développement socio-économique, démographique et technologique.</a:t>
            </a:r>
          </a:p>
          <a:p>
            <a:pPr marL="342900" lvl="1" indent="-342900" algn="just">
              <a:buFont typeface="Wingdings" pitchFamily="2" charset="2"/>
              <a:buChar char="Ø"/>
              <a:defRPr/>
            </a:pPr>
            <a:endParaRPr lang="en-US" sz="2400" b="1" dirty="0" smtClean="0"/>
          </a:p>
          <a:p>
            <a:pPr marL="342900" lvl="1" indent="-342900" algn="just">
              <a:buFont typeface="Wingdings" pitchFamily="2" charset="2"/>
              <a:buChar char="Ø"/>
              <a:defRPr/>
            </a:pPr>
            <a:r>
              <a:rPr lang="en-US" sz="2400" b="1" dirty="0" smtClean="0"/>
              <a:t>Model for Energy Supply System Alternatives and their General Environmental impacts (MESSAGE</a:t>
            </a:r>
            <a:r>
              <a:rPr lang="en-US" sz="2400" dirty="0" smtClean="0">
                <a:solidFill>
                  <a:srgbClr val="FF0000"/>
                </a:solidFill>
              </a:rPr>
              <a:t>) </a:t>
            </a:r>
            <a:r>
              <a:rPr lang="en-US" sz="2400" dirty="0" smtClean="0"/>
              <a:t>: </a:t>
            </a:r>
            <a:r>
              <a:rPr lang="fr-FR" sz="2200" dirty="0" smtClean="0"/>
              <a:t>Logiciel conçu pour optimiser les systèmes d’approvisionnement en énergie afin d’évaluer des politiques d'expansion de capacité et de production d'énergie;</a:t>
            </a:r>
            <a:endParaRPr lang="en-GB" sz="2200" dirty="0" smtClean="0"/>
          </a:p>
          <a:p>
            <a:pPr marL="342900" lvl="1" indent="-342900" algn="just">
              <a:buNone/>
              <a:defRPr/>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t>Outils de planification de l’énergie</a:t>
            </a:r>
            <a:endParaRPr lang="fr-FR" b="1" dirty="0"/>
          </a:p>
        </p:txBody>
      </p:sp>
      <p:sp>
        <p:nvSpPr>
          <p:cNvPr id="3" name="Espace réservé du contenu 2"/>
          <p:cNvSpPr>
            <a:spLocks noGrp="1"/>
          </p:cNvSpPr>
          <p:nvPr>
            <p:ph idx="1"/>
          </p:nvPr>
        </p:nvSpPr>
        <p:spPr/>
        <p:txBody>
          <a:bodyPr/>
          <a:lstStyle/>
          <a:p>
            <a:pPr>
              <a:buNone/>
            </a:pPr>
            <a:r>
              <a:rPr lang="fr-FR" b="1" dirty="0" smtClean="0"/>
              <a:t>  </a:t>
            </a:r>
            <a:r>
              <a:rPr lang="fr-FR" sz="3200" dirty="0" smtClean="0"/>
              <a:t>En plus de ces deux outils  développés par l’AIEA , on utilise la méthodologie  de l’AIE pour élaborer le bilan énergétique </a:t>
            </a:r>
            <a:r>
              <a:rPr lang="fr-FR" sz="3200" dirty="0" smtClean="0"/>
              <a:t>national</a:t>
            </a:r>
            <a:endParaRPr lang="fr-FR" sz="32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33400"/>
            <a:ext cx="8229600" cy="807368"/>
          </a:xfrm>
        </p:spPr>
        <p:txBody>
          <a:bodyPr>
            <a:normAutofit/>
          </a:bodyPr>
          <a:lstStyle/>
          <a:p>
            <a:pPr algn="ctr"/>
            <a:r>
              <a:rPr lang="fr-FR" sz="3200" b="1" dirty="0" smtClean="0"/>
              <a:t>UTILISATION DU SIG</a:t>
            </a:r>
            <a:endParaRPr lang="fr-FR" sz="3200" b="1" dirty="0"/>
          </a:p>
        </p:txBody>
      </p:sp>
      <p:sp>
        <p:nvSpPr>
          <p:cNvPr id="3" name="Espace réservé du contenu 2"/>
          <p:cNvSpPr>
            <a:spLocks noGrp="1"/>
          </p:cNvSpPr>
          <p:nvPr>
            <p:ph idx="1"/>
          </p:nvPr>
        </p:nvSpPr>
        <p:spPr>
          <a:xfrm>
            <a:off x="467544" y="1412776"/>
            <a:ext cx="8219256" cy="5064224"/>
          </a:xfrm>
        </p:spPr>
        <p:txBody>
          <a:bodyPr>
            <a:normAutofit/>
          </a:bodyPr>
          <a:lstStyle/>
          <a:p>
            <a:pPr algn="just">
              <a:buNone/>
            </a:pPr>
            <a:r>
              <a:rPr lang="fr-FR" sz="2800" dirty="0" smtClean="0"/>
              <a:t> De façon spécifique le SIG n’est encore utilisé pour la planification de  l’Energie . </a:t>
            </a:r>
          </a:p>
          <a:p>
            <a:pPr algn="just"/>
            <a:endParaRPr lang="fr-FR" sz="2800" dirty="0" smtClean="0"/>
          </a:p>
          <a:p>
            <a:pPr algn="just">
              <a:buNone/>
            </a:pPr>
            <a:r>
              <a:rPr lang="fr-FR" sz="2800" dirty="0" smtClean="0"/>
              <a:t> Cependant ,des projets de réalisation de SIG sont en cours au niveau de la NIGELEC et de l’Agence de l’électrification rurale (ANPER).</a:t>
            </a:r>
          </a:p>
          <a:p>
            <a:pPr algn="just"/>
            <a:r>
              <a:rPr lang="fr-FR" sz="2800" dirty="0" smtClean="0"/>
              <a:t>  </a:t>
            </a:r>
          </a:p>
          <a:p>
            <a:pPr algn="just"/>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04664"/>
            <a:ext cx="8229600" cy="864096"/>
          </a:xfrm>
        </p:spPr>
        <p:txBody>
          <a:bodyPr>
            <a:normAutofit fontScale="90000"/>
          </a:bodyPr>
          <a:lstStyle/>
          <a:p>
            <a:r>
              <a:rPr lang="fr-FR" sz="3600" b="1" dirty="0" smtClean="0"/>
              <a:t>Système d’Information Energétique (SIE</a:t>
            </a:r>
            <a:r>
              <a:rPr lang="fr-FR" dirty="0" smtClean="0"/>
              <a:t>)</a:t>
            </a:r>
            <a:endParaRPr lang="fr-FR" dirty="0"/>
          </a:p>
        </p:txBody>
      </p:sp>
      <p:sp>
        <p:nvSpPr>
          <p:cNvPr id="3" name="Espace réservé du contenu 2"/>
          <p:cNvSpPr>
            <a:spLocks noGrp="1"/>
          </p:cNvSpPr>
          <p:nvPr>
            <p:ph idx="1"/>
          </p:nvPr>
        </p:nvSpPr>
        <p:spPr>
          <a:xfrm>
            <a:off x="395536" y="1412776"/>
            <a:ext cx="8229600" cy="4876800"/>
          </a:xfrm>
        </p:spPr>
        <p:txBody>
          <a:bodyPr>
            <a:normAutofit/>
          </a:bodyPr>
          <a:lstStyle/>
          <a:p>
            <a:pPr algn="just">
              <a:buNone/>
            </a:pPr>
            <a:r>
              <a:rPr lang="fr-FR" dirty="0" smtClean="0"/>
              <a:t> 1. Mise en place d’un Système </a:t>
            </a:r>
            <a:r>
              <a:rPr lang="fr-FR" dirty="0" smtClean="0"/>
              <a:t>d’Information </a:t>
            </a:r>
            <a:r>
              <a:rPr lang="fr-FR" dirty="0" smtClean="0"/>
              <a:t>énergétique depuis 2005  (SIE-Niger) à travers le projet SIE-Afrique.</a:t>
            </a:r>
          </a:p>
          <a:p>
            <a:pPr algn="just">
              <a:buNone/>
            </a:pPr>
            <a:r>
              <a:rPr lang="fr-FR" dirty="0" smtClean="0"/>
              <a:t>  2. Ancrage : Ministère en charge de l’Energie.</a:t>
            </a:r>
          </a:p>
          <a:p>
            <a:pPr algn="just">
              <a:buNone/>
            </a:pPr>
            <a:r>
              <a:rPr lang="fr-FR" dirty="0" smtClean="0"/>
              <a:t>  3. </a:t>
            </a:r>
            <a:r>
              <a:rPr lang="fr-FR" dirty="0" smtClean="0"/>
              <a:t>Organisation actuelle: </a:t>
            </a:r>
            <a:r>
              <a:rPr lang="fr-FR" dirty="0" smtClean="0"/>
              <a:t>une équipe de 06 membres dont:</a:t>
            </a:r>
          </a:p>
          <a:p>
            <a:pPr lvl="2" algn="just">
              <a:buFont typeface="Wingdings" pitchFamily="2" charset="2"/>
              <a:buChar char="Ø"/>
            </a:pPr>
            <a:r>
              <a:rPr lang="fr-FR" dirty="0" smtClean="0"/>
              <a:t> </a:t>
            </a:r>
            <a:r>
              <a:rPr lang="fr-FR" b="1" dirty="0" smtClean="0"/>
              <a:t>un Coordonnateur;</a:t>
            </a:r>
          </a:p>
          <a:p>
            <a:pPr lvl="2" algn="just">
              <a:buFont typeface="Wingdings" pitchFamily="2" charset="2"/>
              <a:buChar char="Ø"/>
            </a:pPr>
            <a:r>
              <a:rPr lang="fr-FR" b="1" dirty="0" smtClean="0"/>
              <a:t> un responsable du sous secteur des hydrocarbures;</a:t>
            </a:r>
          </a:p>
          <a:p>
            <a:pPr lvl="2" algn="just">
              <a:buFont typeface="Wingdings" pitchFamily="2" charset="2"/>
              <a:buChar char="Ø"/>
            </a:pPr>
            <a:r>
              <a:rPr lang="fr-FR" b="1" dirty="0" smtClean="0"/>
              <a:t> un responsable du sous secteur de l’électricité; </a:t>
            </a:r>
          </a:p>
          <a:p>
            <a:pPr lvl="2" algn="just">
              <a:buFont typeface="Wingdings" pitchFamily="2" charset="2"/>
              <a:buChar char="Ø"/>
            </a:pPr>
            <a:r>
              <a:rPr lang="fr-FR" b="1" dirty="0" smtClean="0"/>
              <a:t> un responsable de la biomasse; </a:t>
            </a:r>
          </a:p>
          <a:p>
            <a:pPr lvl="2" algn="just">
              <a:buFont typeface="Wingdings" pitchFamily="2" charset="2"/>
              <a:buChar char="Ø"/>
            </a:pPr>
            <a:r>
              <a:rPr lang="fr-FR" b="1" dirty="0" smtClean="0"/>
              <a:t>  un responsable de la base de données ;</a:t>
            </a:r>
          </a:p>
          <a:p>
            <a:pPr lvl="2" algn="just">
              <a:buFont typeface="Wingdings" pitchFamily="2" charset="2"/>
              <a:buChar char="Ø"/>
            </a:pPr>
            <a:r>
              <a:rPr lang="fr-FR" b="1" dirty="0" smtClean="0"/>
              <a:t>  un superviseur.</a:t>
            </a:r>
          </a:p>
          <a:p>
            <a:pPr algn="just">
              <a:buNone/>
            </a:pPr>
            <a:r>
              <a:rPr lang="fr-FR" dirty="0" smtClean="0"/>
              <a:t>4. l’équipe est appuyée par des points focaux.</a:t>
            </a:r>
          </a:p>
          <a:p>
            <a:pPr algn="just">
              <a:buNone/>
            </a:pPr>
            <a:endParaRPr lang="fr-FR" dirty="0" smtClean="0"/>
          </a:p>
          <a:p>
            <a:pPr algn="just">
              <a:buNone/>
            </a:pPr>
            <a:endParaRPr lang="fr-FR"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dad">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dad">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1459</TotalTime>
  <Words>741</Words>
  <Application>Microsoft Office PowerPoint</Application>
  <PresentationFormat>Affichage à l'écran (4:3)</PresentationFormat>
  <Paragraphs>124</Paragraphs>
  <Slides>14</Slides>
  <Notes>1</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Claridad</vt:lpstr>
      <vt:lpstr>Diapositive 1</vt:lpstr>
      <vt:lpstr>PRESENTATION GENERALE DU NIGER</vt:lpstr>
      <vt:lpstr>SITUATION ENERGETIQUE (2014)</vt:lpstr>
      <vt:lpstr>PLANIFICATION DE L’ENERGIE ET DE L’ELECTRIFICATION RURALE</vt:lpstr>
      <vt:lpstr>PLANIFICATION DE L’ENERGIE ET DE L’ELECTRIFICATION RURALE</vt:lpstr>
      <vt:lpstr>Outils pour la planification de l'énergie</vt:lpstr>
      <vt:lpstr>Outils de planification de l’énergie</vt:lpstr>
      <vt:lpstr>UTILISATION DU SIG</vt:lpstr>
      <vt:lpstr>Système d’Information Energétique (SIE)</vt:lpstr>
      <vt:lpstr>Système d’Information Energétique (SIE)</vt:lpstr>
      <vt:lpstr>Système d’Information Energétique (SIE)</vt:lpstr>
      <vt:lpstr>Système d’Information Energétique (SIE)</vt:lpstr>
      <vt:lpstr>Système d’Information Energétique (SIE)</vt:lpstr>
      <vt:lpstr>Diapositive 14</vt:lpstr>
    </vt:vector>
  </TitlesOfParts>
  <Company>ITC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Título de la presentación</dc:title>
  <dc:creator>Penélope Ramírez González</dc:creator>
  <cp:lastModifiedBy>DAEN</cp:lastModifiedBy>
  <cp:revision>143</cp:revision>
  <dcterms:created xsi:type="dcterms:W3CDTF">2014-06-26T15:06:19Z</dcterms:created>
  <dcterms:modified xsi:type="dcterms:W3CDTF">2016-07-27T14:59:33Z</dcterms:modified>
</cp:coreProperties>
</file>