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0" r:id="rId3"/>
    <p:sldId id="262" r:id="rId4"/>
    <p:sldId id="263" r:id="rId5"/>
    <p:sldId id="264" r:id="rId6"/>
    <p:sldId id="261" r:id="rId7"/>
    <p:sldId id="258" r:id="rId8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nélope Ramírez González" initials="PRG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46A"/>
    <a:srgbClr val="FFC000"/>
    <a:srgbClr val="C6D9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24" autoAdjust="0"/>
    <p:restoredTop sz="94660"/>
  </p:normalViewPr>
  <p:slideViewPr>
    <p:cSldViewPr>
      <p:cViewPr>
        <p:scale>
          <a:sx n="66" d="100"/>
          <a:sy n="66" d="100"/>
        </p:scale>
        <p:origin x="-168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32E39F-CE6D-4D17-8325-F0D7C002D922}" type="datetimeFigureOut">
              <a:rPr lang="es-ES" smtClean="0"/>
              <a:pPr>
                <a:defRPr/>
              </a:pPr>
              <a:t>26/07/2016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2A8652-6F6E-471A-A006-0BDBF3E4D5A3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8084C-1AA3-4A42-B0C6-BFF1FB754D2E}" type="datetimeFigureOut">
              <a:rPr lang="es-ES" smtClean="0"/>
              <a:pPr>
                <a:defRPr/>
              </a:pPr>
              <a:t>26/07/2016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0F8187-26B4-422E-A305-81D51F1C7609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AE5D2E-CA98-492F-B83C-6ABF7392468B}" type="datetimeFigureOut">
              <a:rPr lang="es-ES" smtClean="0"/>
              <a:pPr>
                <a:defRPr/>
              </a:pPr>
              <a:t>26/07/2016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801CD-0084-4D23-BFCE-4940F0239F54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6659A6-A6D3-4CF5-9EF0-AA8E1969A061}" type="datetimeFigureOut">
              <a:rPr lang="es-ES" smtClean="0"/>
              <a:pPr>
                <a:defRPr/>
              </a:pPr>
              <a:t>26/07/2016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9146A-E842-43BA-AC64-5E2D94A19C1A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93C377-9C76-4B54-B68E-616686485C71}" type="datetimeFigureOut">
              <a:rPr lang="es-ES" smtClean="0"/>
              <a:pPr>
                <a:defRPr/>
              </a:pPr>
              <a:t>26/07/2016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255D43-C6A3-4E0F-B552-F07BCDEF2D9C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F8C9EE-2780-4F42-9AD9-AC4E45F4066F}" type="datetimeFigureOut">
              <a:rPr lang="es-ES" smtClean="0"/>
              <a:pPr>
                <a:defRPr/>
              </a:pPr>
              <a:t>26/07/2016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878493-A777-49D2-B969-645E13ECFBBE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6162EB-31E9-4BCD-9664-49F5B37702A1}" type="datetimeFigureOut">
              <a:rPr lang="es-ES" smtClean="0"/>
              <a:pPr>
                <a:defRPr/>
              </a:pPr>
              <a:t>26/07/2016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0B9BF6-C038-423C-9410-3DC09613ADDD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E0D142-53F1-41D7-9575-0199C0DCE707}" type="datetimeFigureOut">
              <a:rPr lang="es-ES" smtClean="0"/>
              <a:pPr>
                <a:defRPr/>
              </a:pPr>
              <a:t>26/07/2016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7E018D-E1CB-405B-AE11-1F6741D75FF5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085F04-C9C5-48FB-BB2F-0A045144AEBC}" type="datetimeFigureOut">
              <a:rPr lang="es-ES" smtClean="0"/>
              <a:pPr>
                <a:defRPr/>
              </a:pPr>
              <a:t>26/07/2016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A2B840-9B9F-4745-89FF-7F3AD8E3B4AB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26D165-E975-417C-81FF-3C44C59C828F}" type="datetimeFigureOut">
              <a:rPr lang="es-ES" smtClean="0"/>
              <a:pPr>
                <a:defRPr/>
              </a:pPr>
              <a:t>26/07/2016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DF2C4-1EC2-4778-9B20-C758D1E34F0F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8BF298-A6BE-41E3-B091-53378234C93F}" type="datetimeFigureOut">
              <a:rPr lang="es-ES" smtClean="0"/>
              <a:pPr>
                <a:defRPr/>
              </a:pPr>
              <a:t>26/07/2016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683FF5-0852-4CB9-B35C-921B11EE13FF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A4EFFF9-6A8E-4401-9400-A1AA95FC13C4}" type="datetimeFigureOut">
              <a:rPr lang="es-ES" smtClean="0"/>
              <a:pPr>
                <a:defRPr/>
              </a:pPr>
              <a:t>26/07/2016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64112B1-9832-45C8-ADAA-2D8F54533CEF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Relationship Id="rId9" Type="http://schemas.openxmlformats.org/officeDocument/2006/relationships/image" Target="../media/image19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10" Type="http://schemas.openxmlformats.org/officeDocument/2006/relationships/image" Target="../media/image20.png"/><Relationship Id="rId4" Type="http://schemas.openxmlformats.org/officeDocument/2006/relationships/image" Target="../media/image14.jpeg"/><Relationship Id="rId9" Type="http://schemas.openxmlformats.org/officeDocument/2006/relationships/image" Target="../media/image1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10" Type="http://schemas.openxmlformats.org/officeDocument/2006/relationships/image" Target="../media/image21.png"/><Relationship Id="rId4" Type="http://schemas.openxmlformats.org/officeDocument/2006/relationships/image" Target="../media/image14.jpeg"/><Relationship Id="rId9" Type="http://schemas.openxmlformats.org/officeDocument/2006/relationships/image" Target="../media/image1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Relationship Id="rId9" Type="http://schemas.openxmlformats.org/officeDocument/2006/relationships/image" Target="../media/image19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Relationship Id="rId9" Type="http://schemas.openxmlformats.org/officeDocument/2006/relationships/image" Target="../media/image19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6 Rectángulo"/>
          <p:cNvSpPr>
            <a:spLocks noChangeArrowheads="1"/>
          </p:cNvSpPr>
          <p:nvPr/>
        </p:nvSpPr>
        <p:spPr bwMode="auto">
          <a:xfrm>
            <a:off x="533400" y="533400"/>
            <a:ext cx="805939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1000" dirty="0">
              <a:solidFill>
                <a:srgbClr val="C6D9F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s-ES" sz="2000" b="1" i="1" dirty="0" smtClean="0"/>
              <a:t>Regional Validation Workshop on the use of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s-ES" sz="2000" b="1" i="1" dirty="0" smtClean="0"/>
              <a:t>Geographical Information Systems in the energy sector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s-ES" sz="2000" b="1" i="1" u="sng" dirty="0" smtClean="0"/>
              <a:t>July 26-28, 2016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s-ES" sz="2000" b="1" i="1" u="sng" dirty="0" smtClean="0"/>
              <a:t>Dakar, Senegal</a:t>
            </a:r>
            <a:endParaRPr lang="es-ES" altLang="es-ES" sz="2000" u="sng" dirty="0"/>
          </a:p>
        </p:txBody>
      </p:sp>
      <p:sp>
        <p:nvSpPr>
          <p:cNvPr id="21" name="1 Título"/>
          <p:cNvSpPr txBox="1">
            <a:spLocks/>
          </p:cNvSpPr>
          <p:nvPr/>
        </p:nvSpPr>
        <p:spPr bwMode="auto">
          <a:xfrm>
            <a:off x="722603" y="2420888"/>
            <a:ext cx="7848871" cy="1547008"/>
          </a:xfrm>
          <a:prstGeom prst="rect">
            <a:avLst/>
          </a:prstGeom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ES" sz="12800" b="1" dirty="0" smtClean="0">
                <a:solidFill>
                  <a:srgbClr val="10346A"/>
                </a:solidFill>
                <a:cs typeface="Arial" pitchFamily="34" charset="0"/>
              </a:rPr>
              <a:t>Energy and Rural Electrification</a:t>
            </a:r>
            <a:r>
              <a:rPr lang="es-ES" sz="12800" b="1" dirty="0">
                <a:solidFill>
                  <a:srgbClr val="10346A"/>
                </a:solidFill>
                <a:cs typeface="Arial" pitchFamily="34" charset="0"/>
              </a:rPr>
              <a:t> </a:t>
            </a:r>
            <a:r>
              <a:rPr lang="es-ES" sz="12800" b="1" dirty="0" smtClean="0">
                <a:solidFill>
                  <a:srgbClr val="10346A"/>
                </a:solidFill>
                <a:cs typeface="Arial" pitchFamily="34" charset="0"/>
              </a:rPr>
              <a:t>Planning </a:t>
            </a:r>
          </a:p>
          <a:p>
            <a:pPr fontAlgn="auto">
              <a:spcAft>
                <a:spcPts val="0"/>
              </a:spcAft>
              <a:defRPr/>
            </a:pPr>
            <a:r>
              <a:rPr lang="es-ES" sz="12800" b="1" dirty="0" smtClean="0">
                <a:cs typeface="Arial" pitchFamily="34" charset="0"/>
              </a:rPr>
              <a:t>in </a:t>
            </a:r>
            <a:r>
              <a:rPr lang="en-US" sz="12800" b="1" dirty="0" smtClean="0">
                <a:cs typeface="Arial" pitchFamily="34" charset="0"/>
              </a:rPr>
              <a:t>The Gambia</a:t>
            </a:r>
          </a:p>
          <a:p>
            <a:pPr fontAlgn="auto">
              <a:spcAft>
                <a:spcPts val="0"/>
              </a:spcAft>
              <a:defRPr/>
            </a:pPr>
            <a:r>
              <a:rPr lang="es-ES" b="1" dirty="0">
                <a:cs typeface="Arial" pitchFamily="34" charset="0"/>
              </a:rPr>
              <a:t/>
            </a:r>
            <a:br>
              <a:rPr lang="es-ES" b="1" dirty="0">
                <a:cs typeface="Arial" pitchFamily="34" charset="0"/>
              </a:rPr>
            </a:br>
            <a:r>
              <a:rPr lang="es-ES" b="1" dirty="0">
                <a:cs typeface="Arial" pitchFamily="34" charset="0"/>
              </a:rPr>
              <a:t/>
            </a:r>
            <a:br>
              <a:rPr lang="es-ES" b="1" dirty="0">
                <a:cs typeface="Arial" pitchFamily="34" charset="0"/>
              </a:rPr>
            </a:br>
            <a:endParaRPr lang="es-ES" sz="2000" b="1" dirty="0">
              <a:cs typeface="Arial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755576" y="6017386"/>
            <a:ext cx="7992888" cy="626627"/>
            <a:chOff x="395536" y="6017386"/>
            <a:chExt cx="7992888" cy="626627"/>
          </a:xfrm>
        </p:grpSpPr>
        <p:pic>
          <p:nvPicPr>
            <p:cNvPr id="11" name="Picture 10" descr="ACP PROGRAMME-0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5536" y="6017386"/>
              <a:ext cx="598412" cy="587602"/>
            </a:xfrm>
            <a:prstGeom prst="rect">
              <a:avLst/>
            </a:prstGeom>
          </p:spPr>
        </p:pic>
        <p:pic>
          <p:nvPicPr>
            <p:cNvPr id="12" name="Picture 11" descr="EU-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1600" y="6021288"/>
              <a:ext cx="758278" cy="603271"/>
            </a:xfrm>
            <a:prstGeom prst="rect">
              <a:avLst/>
            </a:prstGeom>
          </p:spPr>
        </p:pic>
        <p:pic>
          <p:nvPicPr>
            <p:cNvPr id="13" name="Picture 12" descr="ACP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91680" y="6021288"/>
              <a:ext cx="648072" cy="451895"/>
            </a:xfrm>
            <a:prstGeom prst="rect">
              <a:avLst/>
            </a:prstGeom>
          </p:spPr>
        </p:pic>
        <p:pic>
          <p:nvPicPr>
            <p:cNvPr id="22" name="Picture 21" descr="ECREEE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39952" y="6093296"/>
              <a:ext cx="504056" cy="504056"/>
            </a:xfrm>
            <a:prstGeom prst="rect">
              <a:avLst/>
            </a:prstGeom>
          </p:spPr>
        </p:pic>
        <p:pic>
          <p:nvPicPr>
            <p:cNvPr id="23" name="Picture 22" descr="Noveltis-0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16016" y="6309320"/>
              <a:ext cx="936104" cy="334693"/>
            </a:xfrm>
            <a:prstGeom prst="rect">
              <a:avLst/>
            </a:prstGeom>
          </p:spPr>
        </p:pic>
        <p:pic>
          <p:nvPicPr>
            <p:cNvPr id="24" name="Picture 23" descr="KNUST-01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724128" y="6237312"/>
              <a:ext cx="620779" cy="364211"/>
            </a:xfrm>
            <a:prstGeom prst="rect">
              <a:avLst/>
            </a:prstGeom>
          </p:spPr>
        </p:pic>
        <p:pic>
          <p:nvPicPr>
            <p:cNvPr id="25" name="Picture 24" descr="MTIE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72200" y="6381328"/>
              <a:ext cx="1104908" cy="243420"/>
            </a:xfrm>
            <a:prstGeom prst="rect">
              <a:avLst/>
            </a:prstGeom>
          </p:spPr>
        </p:pic>
        <p:pic>
          <p:nvPicPr>
            <p:cNvPr id="26" name="Picture 25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4328" y="6309320"/>
              <a:ext cx="864096" cy="288032"/>
            </a:xfrm>
            <a:prstGeom prst="rect">
              <a:avLst/>
            </a:prstGeom>
          </p:spPr>
        </p:pic>
      </p:grpSp>
      <p:sp>
        <p:nvSpPr>
          <p:cNvPr id="14" name="1 Título"/>
          <p:cNvSpPr txBox="1">
            <a:spLocks/>
          </p:cNvSpPr>
          <p:nvPr/>
        </p:nvSpPr>
        <p:spPr bwMode="auto">
          <a:xfrm>
            <a:off x="1295400" y="5029200"/>
            <a:ext cx="6480175" cy="936104"/>
          </a:xfrm>
          <a:prstGeom prst="rect">
            <a:avLst/>
          </a:prstGeom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ES" sz="9600" b="1" dirty="0" err="1" smtClean="0">
                <a:solidFill>
                  <a:srgbClr val="10346A"/>
                </a:solidFill>
                <a:cs typeface="Arial" pitchFamily="34" charset="0"/>
              </a:rPr>
              <a:t>Sanna</a:t>
            </a:r>
            <a:r>
              <a:rPr lang="es-ES" sz="9600" b="1" dirty="0" smtClean="0">
                <a:solidFill>
                  <a:srgbClr val="10346A"/>
                </a:solidFill>
                <a:cs typeface="Arial" pitchFamily="34" charset="0"/>
              </a:rPr>
              <a:t> </a:t>
            </a:r>
            <a:r>
              <a:rPr lang="es-ES" sz="9600" b="1" dirty="0" err="1" smtClean="0">
                <a:solidFill>
                  <a:srgbClr val="10346A"/>
                </a:solidFill>
                <a:cs typeface="Arial" pitchFamily="34" charset="0"/>
              </a:rPr>
              <a:t>Fatajo</a:t>
            </a:r>
            <a:endParaRPr lang="es-ES" sz="9600" b="1" dirty="0" smtClean="0">
              <a:solidFill>
                <a:srgbClr val="10346A"/>
              </a:solidFill>
              <a:cs typeface="Arial" pitchFamily="34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s-ES" sz="9600" b="1" dirty="0" smtClean="0">
                <a:solidFill>
                  <a:srgbClr val="10346A"/>
                </a:solidFill>
                <a:cs typeface="Arial" pitchFamily="34" charset="0"/>
              </a:rPr>
              <a:t>Ministry of Petroleum &amp; Energy</a:t>
            </a:r>
            <a:r>
              <a:rPr lang="es-ES" b="1" dirty="0">
                <a:cs typeface="Arial" pitchFamily="34" charset="0"/>
              </a:rPr>
              <a:t/>
            </a:r>
            <a:br>
              <a:rPr lang="es-ES" b="1" dirty="0">
                <a:cs typeface="Arial" pitchFamily="34" charset="0"/>
              </a:rPr>
            </a:br>
            <a:r>
              <a:rPr lang="es-ES" b="1" dirty="0">
                <a:cs typeface="Arial" pitchFamily="34" charset="0"/>
              </a:rPr>
              <a:t/>
            </a:r>
            <a:br>
              <a:rPr lang="es-ES" b="1" dirty="0">
                <a:cs typeface="Arial" pitchFamily="34" charset="0"/>
              </a:rPr>
            </a:br>
            <a:endParaRPr lang="es-ES" sz="2000" b="1" dirty="0">
              <a:cs typeface="Arial" pitchFamily="34" charset="0"/>
            </a:endParaRPr>
          </a:p>
        </p:txBody>
      </p:sp>
      <p:grpSp>
        <p:nvGrpSpPr>
          <p:cNvPr id="15" name="Group 6"/>
          <p:cNvGrpSpPr>
            <a:grpSpLocks/>
          </p:cNvGrpSpPr>
          <p:nvPr/>
        </p:nvGrpSpPr>
        <p:grpSpPr bwMode="auto">
          <a:xfrm>
            <a:off x="3505200" y="3657600"/>
            <a:ext cx="2252663" cy="984250"/>
            <a:chOff x="6381750" y="158750"/>
            <a:chExt cx="2252662" cy="984250"/>
          </a:xfrm>
        </p:grpSpPr>
        <p:pic>
          <p:nvPicPr>
            <p:cNvPr id="16" name="Picture 6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7543800" y="338138"/>
              <a:ext cx="1090612" cy="728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8" descr="gambia.gov.gif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6381750" y="158750"/>
              <a:ext cx="1009650" cy="984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OUTLINE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Wingdings" pitchFamily="2" charset="2"/>
              <a:buChar char="v"/>
            </a:pPr>
            <a:r>
              <a:rPr lang="es-ES" sz="3200" dirty="0" smtClean="0"/>
              <a:t>Country Profile</a:t>
            </a:r>
          </a:p>
          <a:p>
            <a:pPr marL="0" indent="0">
              <a:buFont typeface="Wingdings" pitchFamily="2" charset="2"/>
              <a:buChar char="v"/>
            </a:pPr>
            <a:r>
              <a:rPr lang="es-ES" sz="3200" dirty="0" smtClean="0"/>
              <a:t>Map</a:t>
            </a:r>
          </a:p>
          <a:p>
            <a:pPr marL="0" indent="0">
              <a:buFont typeface="Wingdings" pitchFamily="2" charset="2"/>
              <a:buChar char="v"/>
            </a:pPr>
            <a:r>
              <a:rPr lang="es-ES" sz="3200" dirty="0" smtClean="0"/>
              <a:t>Introdution</a:t>
            </a:r>
            <a:endParaRPr lang="es-ES" sz="3200" dirty="0" smtClean="0"/>
          </a:p>
          <a:p>
            <a:pPr marL="0" indent="0">
              <a:buFont typeface="Wingdings" pitchFamily="2" charset="2"/>
              <a:buChar char="v"/>
            </a:pPr>
            <a:r>
              <a:rPr lang="es-ES" sz="3200" dirty="0" smtClean="0"/>
              <a:t>Tools</a:t>
            </a:r>
            <a:endParaRPr lang="es-ES" sz="3200" dirty="0"/>
          </a:p>
        </p:txBody>
      </p:sp>
      <p:grpSp>
        <p:nvGrpSpPr>
          <p:cNvPr id="4" name="Group 17"/>
          <p:cNvGrpSpPr/>
          <p:nvPr/>
        </p:nvGrpSpPr>
        <p:grpSpPr>
          <a:xfrm>
            <a:off x="467544" y="6381328"/>
            <a:ext cx="8352928" cy="316830"/>
            <a:chOff x="107504" y="6381328"/>
            <a:chExt cx="8352928" cy="316830"/>
          </a:xfrm>
        </p:grpSpPr>
        <p:pic>
          <p:nvPicPr>
            <p:cNvPr id="5" name="Picture 18" descr="ACP PROGRAMME-0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7504" y="6381328"/>
              <a:ext cx="305081" cy="299570"/>
            </a:xfrm>
            <a:prstGeom prst="rect">
              <a:avLst/>
            </a:prstGeom>
          </p:spPr>
        </p:pic>
        <p:pic>
          <p:nvPicPr>
            <p:cNvPr id="6" name="Picture 19" descr="EU-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7544" y="6381328"/>
              <a:ext cx="398238" cy="316830"/>
            </a:xfrm>
            <a:prstGeom prst="rect">
              <a:avLst/>
            </a:prstGeom>
          </p:spPr>
        </p:pic>
        <p:pic>
          <p:nvPicPr>
            <p:cNvPr id="7" name="Picture 20" descr="ACP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99592" y="6381328"/>
              <a:ext cx="432048" cy="301263"/>
            </a:xfrm>
            <a:prstGeom prst="rect">
              <a:avLst/>
            </a:prstGeom>
          </p:spPr>
        </p:pic>
        <p:pic>
          <p:nvPicPr>
            <p:cNvPr id="8" name="Picture 21" descr="ECREEE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36096" y="6381328"/>
              <a:ext cx="288032" cy="288032"/>
            </a:xfrm>
            <a:prstGeom prst="rect">
              <a:avLst/>
            </a:prstGeom>
          </p:spPr>
        </p:pic>
        <p:pic>
          <p:nvPicPr>
            <p:cNvPr id="9" name="Picture 22" descr="Noveltis-0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96136" y="6381328"/>
              <a:ext cx="734705" cy="262685"/>
            </a:xfrm>
            <a:prstGeom prst="rect">
              <a:avLst/>
            </a:prstGeom>
          </p:spPr>
        </p:pic>
        <p:pic>
          <p:nvPicPr>
            <p:cNvPr id="10" name="Picture 23" descr="KNUST-01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588224" y="6381328"/>
              <a:ext cx="375311" cy="220195"/>
            </a:xfrm>
            <a:prstGeom prst="rect">
              <a:avLst/>
            </a:prstGeom>
          </p:spPr>
        </p:pic>
        <p:pic>
          <p:nvPicPr>
            <p:cNvPr id="11" name="Picture 24" descr="MTIE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20272" y="6453336"/>
              <a:ext cx="778056" cy="171412"/>
            </a:xfrm>
            <a:prstGeom prst="rect">
              <a:avLst/>
            </a:prstGeom>
          </p:spPr>
        </p:pic>
        <p:pic>
          <p:nvPicPr>
            <p:cNvPr id="12" name="Picture 25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2360" y="6453336"/>
              <a:ext cx="648072" cy="216024"/>
            </a:xfrm>
            <a:prstGeom prst="rect">
              <a:avLst/>
            </a:prstGeom>
          </p:spPr>
        </p:pic>
      </p:grpSp>
      <p:sp>
        <p:nvSpPr>
          <p:cNvPr id="13" name="3 Rectángulo"/>
          <p:cNvSpPr>
            <a:spLocks noChangeArrowheads="1"/>
          </p:cNvSpPr>
          <p:nvPr/>
        </p:nvSpPr>
        <p:spPr bwMode="auto">
          <a:xfrm>
            <a:off x="3025991" y="-14514"/>
            <a:ext cx="494776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600" dirty="0">
              <a:solidFill>
                <a:schemeClr val="bg1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s-ES" sz="1600" b="1" i="1" dirty="0" smtClean="0">
                <a:solidFill>
                  <a:schemeClr val="bg1"/>
                </a:solidFill>
              </a:rPr>
              <a:t>Energy and Rural Electrification Planning in The Gambia</a:t>
            </a:r>
            <a:endParaRPr lang="es-ES" altLang="es-E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02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Country Profile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105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fr-FR" dirty="0" smtClean="0"/>
              <a:t>Total surface area of 11,300 sq. km </a:t>
            </a:r>
          </a:p>
          <a:p>
            <a:pPr>
              <a:defRPr/>
            </a:pPr>
            <a:r>
              <a:rPr lang="en-US" altLang="fr-FR" dirty="0" smtClean="0"/>
              <a:t>Population of approximately 1.8 million (2013 census)  </a:t>
            </a:r>
          </a:p>
          <a:p>
            <a:pPr>
              <a:defRPr/>
            </a:pPr>
            <a:r>
              <a:rPr lang="en-US" altLang="fr-FR" dirty="0" smtClean="0"/>
              <a:t>Economy driven mainly by agriculture, tourism, re-export trade</a:t>
            </a:r>
          </a:p>
          <a:p>
            <a:pPr>
              <a:defRPr/>
            </a:pPr>
            <a:r>
              <a:rPr lang="en-US" dirty="0" smtClean="0"/>
              <a:t>Biomass, including fuelwood, accounts </a:t>
            </a:r>
          </a:p>
          <a:p>
            <a:pPr marL="0" indent="0">
              <a:buNone/>
              <a:defRPr/>
            </a:pPr>
            <a:r>
              <a:rPr lang="en-US" dirty="0" smtClean="0"/>
              <a:t>for about 80% of the country’s energy </a:t>
            </a:r>
          </a:p>
          <a:p>
            <a:pPr marL="0" indent="0">
              <a:buNone/>
              <a:defRPr/>
            </a:pPr>
            <a:r>
              <a:rPr lang="en-US" dirty="0" smtClean="0"/>
              <a:t>supply, and for more than 90% of </a:t>
            </a:r>
          </a:p>
          <a:p>
            <a:pPr marL="0" indent="0">
              <a:buNone/>
              <a:defRPr/>
            </a:pPr>
            <a:r>
              <a:rPr lang="en-US" dirty="0" smtClean="0"/>
              <a:t>household energy consumption.</a:t>
            </a:r>
            <a:endParaRPr lang="es-ES" dirty="0"/>
          </a:p>
        </p:txBody>
      </p:sp>
      <p:grpSp>
        <p:nvGrpSpPr>
          <p:cNvPr id="4" name="Group 17"/>
          <p:cNvGrpSpPr/>
          <p:nvPr/>
        </p:nvGrpSpPr>
        <p:grpSpPr>
          <a:xfrm>
            <a:off x="467544" y="6381328"/>
            <a:ext cx="8352928" cy="316830"/>
            <a:chOff x="107504" y="6381328"/>
            <a:chExt cx="8352928" cy="316830"/>
          </a:xfrm>
        </p:grpSpPr>
        <p:pic>
          <p:nvPicPr>
            <p:cNvPr id="5" name="Picture 18" descr="ACP PROGRAMME-0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7504" y="6381328"/>
              <a:ext cx="305081" cy="299570"/>
            </a:xfrm>
            <a:prstGeom prst="rect">
              <a:avLst/>
            </a:prstGeom>
          </p:spPr>
        </p:pic>
        <p:pic>
          <p:nvPicPr>
            <p:cNvPr id="6" name="Picture 19" descr="EU-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7544" y="6381328"/>
              <a:ext cx="398238" cy="316830"/>
            </a:xfrm>
            <a:prstGeom prst="rect">
              <a:avLst/>
            </a:prstGeom>
          </p:spPr>
        </p:pic>
        <p:pic>
          <p:nvPicPr>
            <p:cNvPr id="7" name="Picture 20" descr="ACP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99592" y="6381328"/>
              <a:ext cx="432048" cy="301263"/>
            </a:xfrm>
            <a:prstGeom prst="rect">
              <a:avLst/>
            </a:prstGeom>
          </p:spPr>
        </p:pic>
        <p:pic>
          <p:nvPicPr>
            <p:cNvPr id="8" name="Picture 21" descr="ECREEE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36096" y="6381328"/>
              <a:ext cx="288032" cy="288032"/>
            </a:xfrm>
            <a:prstGeom prst="rect">
              <a:avLst/>
            </a:prstGeom>
          </p:spPr>
        </p:pic>
        <p:pic>
          <p:nvPicPr>
            <p:cNvPr id="9" name="Picture 22" descr="Noveltis-0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96136" y="6381328"/>
              <a:ext cx="734705" cy="262685"/>
            </a:xfrm>
            <a:prstGeom prst="rect">
              <a:avLst/>
            </a:prstGeom>
          </p:spPr>
        </p:pic>
        <p:pic>
          <p:nvPicPr>
            <p:cNvPr id="10" name="Picture 23" descr="KNUST-01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588224" y="6381328"/>
              <a:ext cx="375311" cy="220195"/>
            </a:xfrm>
            <a:prstGeom prst="rect">
              <a:avLst/>
            </a:prstGeom>
          </p:spPr>
        </p:pic>
        <p:pic>
          <p:nvPicPr>
            <p:cNvPr id="11" name="Picture 24" descr="MTIE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20272" y="6453336"/>
              <a:ext cx="778056" cy="171412"/>
            </a:xfrm>
            <a:prstGeom prst="rect">
              <a:avLst/>
            </a:prstGeom>
          </p:spPr>
        </p:pic>
        <p:pic>
          <p:nvPicPr>
            <p:cNvPr id="12" name="Picture 25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2360" y="6453336"/>
              <a:ext cx="648072" cy="216024"/>
            </a:xfrm>
            <a:prstGeom prst="rect">
              <a:avLst/>
            </a:prstGeom>
          </p:spPr>
        </p:pic>
      </p:grpSp>
      <p:sp>
        <p:nvSpPr>
          <p:cNvPr id="13" name="3 Rectángulo"/>
          <p:cNvSpPr>
            <a:spLocks noChangeArrowheads="1"/>
          </p:cNvSpPr>
          <p:nvPr/>
        </p:nvSpPr>
        <p:spPr bwMode="auto">
          <a:xfrm>
            <a:off x="3025991" y="-14514"/>
            <a:ext cx="611635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600" dirty="0">
              <a:solidFill>
                <a:schemeClr val="bg1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s-ES" sz="1600" b="1" i="1" dirty="0" smtClean="0">
                <a:solidFill>
                  <a:schemeClr val="bg1"/>
                </a:solidFill>
              </a:rPr>
              <a:t>Energy and Rural Electrification Planning in (NAME OF THE COUNTRY)</a:t>
            </a:r>
            <a:endParaRPr lang="es-ES" altLang="es-ES" sz="1600" dirty="0">
              <a:solidFill>
                <a:schemeClr val="bg1"/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410200" y="3962400"/>
            <a:ext cx="31242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4243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MAP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</p:txBody>
      </p:sp>
      <p:grpSp>
        <p:nvGrpSpPr>
          <p:cNvPr id="4" name="Group 17"/>
          <p:cNvGrpSpPr/>
          <p:nvPr/>
        </p:nvGrpSpPr>
        <p:grpSpPr>
          <a:xfrm>
            <a:off x="467544" y="6381328"/>
            <a:ext cx="8352928" cy="316830"/>
            <a:chOff x="107504" y="6381328"/>
            <a:chExt cx="8352928" cy="316830"/>
          </a:xfrm>
        </p:grpSpPr>
        <p:pic>
          <p:nvPicPr>
            <p:cNvPr id="5" name="Picture 18" descr="ACP PROGRAMME-0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7504" y="6381328"/>
              <a:ext cx="305081" cy="299570"/>
            </a:xfrm>
            <a:prstGeom prst="rect">
              <a:avLst/>
            </a:prstGeom>
          </p:spPr>
        </p:pic>
        <p:pic>
          <p:nvPicPr>
            <p:cNvPr id="6" name="Picture 19" descr="EU-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7544" y="6381328"/>
              <a:ext cx="398238" cy="316830"/>
            </a:xfrm>
            <a:prstGeom prst="rect">
              <a:avLst/>
            </a:prstGeom>
          </p:spPr>
        </p:pic>
        <p:pic>
          <p:nvPicPr>
            <p:cNvPr id="7" name="Picture 20" descr="ACP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99592" y="6381328"/>
              <a:ext cx="432048" cy="301263"/>
            </a:xfrm>
            <a:prstGeom prst="rect">
              <a:avLst/>
            </a:prstGeom>
          </p:spPr>
        </p:pic>
        <p:pic>
          <p:nvPicPr>
            <p:cNvPr id="8" name="Picture 21" descr="ECREEE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36096" y="6381328"/>
              <a:ext cx="288032" cy="288032"/>
            </a:xfrm>
            <a:prstGeom prst="rect">
              <a:avLst/>
            </a:prstGeom>
          </p:spPr>
        </p:pic>
        <p:pic>
          <p:nvPicPr>
            <p:cNvPr id="9" name="Picture 22" descr="Noveltis-0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96136" y="6381328"/>
              <a:ext cx="734705" cy="262685"/>
            </a:xfrm>
            <a:prstGeom prst="rect">
              <a:avLst/>
            </a:prstGeom>
          </p:spPr>
        </p:pic>
        <p:pic>
          <p:nvPicPr>
            <p:cNvPr id="10" name="Picture 23" descr="KNUST-01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588224" y="6381328"/>
              <a:ext cx="375311" cy="220195"/>
            </a:xfrm>
            <a:prstGeom prst="rect">
              <a:avLst/>
            </a:prstGeom>
          </p:spPr>
        </p:pic>
        <p:pic>
          <p:nvPicPr>
            <p:cNvPr id="11" name="Picture 24" descr="MTIE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20272" y="6453336"/>
              <a:ext cx="778056" cy="171412"/>
            </a:xfrm>
            <a:prstGeom prst="rect">
              <a:avLst/>
            </a:prstGeom>
          </p:spPr>
        </p:pic>
        <p:pic>
          <p:nvPicPr>
            <p:cNvPr id="12" name="Picture 25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2360" y="6453336"/>
              <a:ext cx="648072" cy="216024"/>
            </a:xfrm>
            <a:prstGeom prst="rect">
              <a:avLst/>
            </a:prstGeom>
          </p:spPr>
        </p:pic>
      </p:grpSp>
      <p:sp>
        <p:nvSpPr>
          <p:cNvPr id="13" name="3 Rectángulo"/>
          <p:cNvSpPr>
            <a:spLocks noChangeArrowheads="1"/>
          </p:cNvSpPr>
          <p:nvPr/>
        </p:nvSpPr>
        <p:spPr bwMode="auto">
          <a:xfrm>
            <a:off x="3025991" y="-14514"/>
            <a:ext cx="494776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600" dirty="0">
              <a:solidFill>
                <a:schemeClr val="bg1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s-ES" sz="1600" b="1" i="1" dirty="0" smtClean="0">
                <a:solidFill>
                  <a:schemeClr val="bg1"/>
                </a:solidFill>
              </a:rPr>
              <a:t>Energy and Rural Electrification Planning in The Gambia</a:t>
            </a:r>
            <a:endParaRPr lang="es-ES" altLang="es-ES" sz="1600" dirty="0">
              <a:solidFill>
                <a:schemeClr val="bg1"/>
              </a:solidFill>
            </a:endParaRPr>
          </a:p>
        </p:txBody>
      </p:sp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81000" y="1447800"/>
            <a:ext cx="8077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4243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INTRO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 fontScale="92500" lnSpcReduction="20000"/>
          </a:bodyPr>
          <a:lstStyle/>
          <a:p>
            <a:pPr marL="0" indent="0">
              <a:buFont typeface="Wingdings" pitchFamily="2" charset="2"/>
              <a:buChar char="§"/>
            </a:pPr>
            <a:r>
              <a:rPr lang="es-ES" b="1" i="1" dirty="0" smtClean="0"/>
              <a:t>Energy and Rural Electrification </a:t>
            </a:r>
            <a:r>
              <a:rPr lang="es-ES" b="1" i="1" dirty="0" smtClean="0"/>
              <a:t>planning institutions: </a:t>
            </a:r>
            <a:r>
              <a:rPr lang="es-ES" dirty="0" smtClean="0"/>
              <a:t>Ministry of Petroleum and Energy and the Utility (NAWEC).</a:t>
            </a:r>
          </a:p>
          <a:p>
            <a:pPr marL="0" indent="0">
              <a:buFont typeface="Wingdings" pitchFamily="2" charset="2"/>
              <a:buChar char="§"/>
            </a:pPr>
            <a:endParaRPr lang="es-ES" dirty="0" smtClean="0"/>
          </a:p>
          <a:p>
            <a:pPr marL="0" indent="0">
              <a:buFont typeface="Wingdings" pitchFamily="2" charset="2"/>
              <a:buChar char="§"/>
            </a:pPr>
            <a:r>
              <a:rPr lang="es-ES" dirty="0" smtClean="0"/>
              <a:t>On the general energy planning process the Ministry </a:t>
            </a:r>
            <a:r>
              <a:rPr lang="es-ES" dirty="0" smtClean="0"/>
              <a:t>normally </a:t>
            </a:r>
            <a:r>
              <a:rPr lang="es-ES" dirty="0" smtClean="0"/>
              <a:t>takes the </a:t>
            </a:r>
            <a:r>
              <a:rPr lang="es-ES" dirty="0" smtClean="0"/>
              <a:t>lead. </a:t>
            </a:r>
            <a:r>
              <a:rPr lang="es-ES" dirty="0"/>
              <a:t>H</a:t>
            </a:r>
            <a:r>
              <a:rPr lang="es-ES" dirty="0" smtClean="0"/>
              <a:t>owever</a:t>
            </a:r>
            <a:r>
              <a:rPr lang="es-ES" dirty="0" smtClean="0"/>
              <a:t>, their capacity is very limited as they have started recruiting planners very recently. The Director of Energy is responsible for </a:t>
            </a:r>
            <a:r>
              <a:rPr lang="es-ES" dirty="0" smtClean="0"/>
              <a:t>overall. </a:t>
            </a:r>
            <a:endParaRPr lang="es-ES" dirty="0" smtClean="0"/>
          </a:p>
          <a:p>
            <a:pPr marL="0" indent="0">
              <a:buFont typeface="Wingdings" pitchFamily="2" charset="2"/>
              <a:buChar char="§"/>
            </a:pPr>
            <a:endParaRPr lang="es-ES" dirty="0" smtClean="0"/>
          </a:p>
          <a:p>
            <a:pPr marL="0" indent="0">
              <a:buFont typeface="Wingdings" pitchFamily="2" charset="2"/>
              <a:buChar char="§"/>
            </a:pPr>
            <a:r>
              <a:rPr lang="es-ES" dirty="0" smtClean="0"/>
              <a:t>The Utility has had their planning cadre well </a:t>
            </a:r>
            <a:r>
              <a:rPr lang="es-ES" dirty="0" smtClean="0"/>
              <a:t>established. </a:t>
            </a:r>
            <a:r>
              <a:rPr lang="es-ES" dirty="0"/>
              <a:t>H</a:t>
            </a:r>
            <a:r>
              <a:rPr lang="es-ES" dirty="0" smtClean="0"/>
              <a:t>owever</a:t>
            </a:r>
            <a:r>
              <a:rPr lang="es-ES" dirty="0" smtClean="0"/>
              <a:t>, they concentrate more on electricity than other forms of energy. On rural electrification, NAWEC has a unit in place and it is headed by </a:t>
            </a:r>
            <a:r>
              <a:rPr lang="es-ES" b="1" dirty="0" smtClean="0"/>
              <a:t>Mr. Kanteh </a:t>
            </a:r>
            <a:r>
              <a:rPr lang="es-ES" dirty="0" smtClean="0"/>
              <a:t>(</a:t>
            </a:r>
            <a:r>
              <a:rPr lang="en-US" dirty="0" smtClean="0"/>
              <a:t>bkanteh@yahoo.com</a:t>
            </a:r>
            <a:r>
              <a:rPr lang="es-ES" dirty="0" smtClean="0"/>
              <a:t>)</a:t>
            </a:r>
          </a:p>
          <a:p>
            <a:pPr marL="0" indent="0">
              <a:buFont typeface="Wingdings" pitchFamily="2" charset="2"/>
              <a:buChar char="§"/>
            </a:pPr>
            <a:endParaRPr lang="es-ES" dirty="0" smtClean="0"/>
          </a:p>
          <a:p>
            <a:pPr marL="0" indent="0">
              <a:buFont typeface="Wingdings" pitchFamily="2" charset="2"/>
              <a:buChar char="§"/>
            </a:pPr>
            <a:r>
              <a:rPr lang="es-ES" dirty="0" smtClean="0"/>
              <a:t>Moreover, there </a:t>
            </a:r>
            <a:r>
              <a:rPr lang="es-ES" dirty="0" smtClean="0"/>
              <a:t>are</a:t>
            </a:r>
            <a:r>
              <a:rPr lang="es-ES" dirty="0" smtClean="0"/>
              <a:t> </a:t>
            </a:r>
            <a:r>
              <a:rPr lang="es-ES" dirty="0" smtClean="0"/>
              <a:t>some other institutions like </a:t>
            </a:r>
            <a:r>
              <a:rPr lang="es-ES" dirty="0" smtClean="0"/>
              <a:t>GBoS and </a:t>
            </a:r>
            <a:r>
              <a:rPr lang="es-ES" dirty="0" smtClean="0"/>
              <a:t>NEA that have quite a level on </a:t>
            </a:r>
            <a:r>
              <a:rPr lang="es-ES" dirty="0" smtClean="0"/>
              <a:t>GIS. </a:t>
            </a:r>
            <a:r>
              <a:rPr lang="es-ES" dirty="0"/>
              <a:t>H</a:t>
            </a:r>
            <a:r>
              <a:rPr lang="es-ES" dirty="0" smtClean="0"/>
              <a:t>owever</a:t>
            </a:r>
            <a:r>
              <a:rPr lang="es-ES" dirty="0" smtClean="0"/>
              <a:t>, there informations are not energy specific but relevant for energy planning.</a:t>
            </a:r>
          </a:p>
          <a:p>
            <a:pPr marL="0" indent="0">
              <a:buFont typeface="Wingdings" pitchFamily="2" charset="2"/>
              <a:buChar char="§"/>
            </a:pPr>
            <a:endParaRPr lang="es-ES" dirty="0" smtClean="0"/>
          </a:p>
          <a:p>
            <a:pPr marL="457200" indent="-457200">
              <a:buAutoNum type="arabicPeriod"/>
            </a:pPr>
            <a:endParaRPr lang="es-ES" dirty="0" smtClean="0"/>
          </a:p>
          <a:p>
            <a:pPr marL="457200" indent="-457200">
              <a:buAutoNum type="arabicPeriod"/>
            </a:pPr>
            <a:endParaRPr lang="es-ES" dirty="0"/>
          </a:p>
        </p:txBody>
      </p:sp>
      <p:grpSp>
        <p:nvGrpSpPr>
          <p:cNvPr id="4" name="Group 5"/>
          <p:cNvGrpSpPr/>
          <p:nvPr/>
        </p:nvGrpSpPr>
        <p:grpSpPr>
          <a:xfrm>
            <a:off x="467544" y="6381328"/>
            <a:ext cx="8352928" cy="316830"/>
            <a:chOff x="107504" y="6381328"/>
            <a:chExt cx="8352928" cy="316830"/>
          </a:xfrm>
        </p:grpSpPr>
        <p:pic>
          <p:nvPicPr>
            <p:cNvPr id="5" name="Picture 7" descr="ACP PROGRAMME-0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7504" y="6381328"/>
              <a:ext cx="305081" cy="299570"/>
            </a:xfrm>
            <a:prstGeom prst="rect">
              <a:avLst/>
            </a:prstGeom>
          </p:spPr>
        </p:pic>
        <p:pic>
          <p:nvPicPr>
            <p:cNvPr id="6" name="Picture 8" descr="EU-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7544" y="6381328"/>
              <a:ext cx="398238" cy="316830"/>
            </a:xfrm>
            <a:prstGeom prst="rect">
              <a:avLst/>
            </a:prstGeom>
          </p:spPr>
        </p:pic>
        <p:pic>
          <p:nvPicPr>
            <p:cNvPr id="7" name="Picture 9" descr="ACP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99592" y="6381328"/>
              <a:ext cx="432048" cy="301263"/>
            </a:xfrm>
            <a:prstGeom prst="rect">
              <a:avLst/>
            </a:prstGeom>
          </p:spPr>
        </p:pic>
        <p:pic>
          <p:nvPicPr>
            <p:cNvPr id="8" name="Picture 10" descr="ECREEE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36096" y="6381328"/>
              <a:ext cx="288032" cy="288032"/>
            </a:xfrm>
            <a:prstGeom prst="rect">
              <a:avLst/>
            </a:prstGeom>
          </p:spPr>
        </p:pic>
        <p:pic>
          <p:nvPicPr>
            <p:cNvPr id="9" name="Picture 11" descr="Noveltis-0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96136" y="6381328"/>
              <a:ext cx="734705" cy="262685"/>
            </a:xfrm>
            <a:prstGeom prst="rect">
              <a:avLst/>
            </a:prstGeom>
          </p:spPr>
        </p:pic>
        <p:pic>
          <p:nvPicPr>
            <p:cNvPr id="10" name="Picture 12" descr="KNUST-01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588224" y="6381328"/>
              <a:ext cx="375311" cy="220195"/>
            </a:xfrm>
            <a:prstGeom prst="rect">
              <a:avLst/>
            </a:prstGeom>
          </p:spPr>
        </p:pic>
        <p:pic>
          <p:nvPicPr>
            <p:cNvPr id="11" name="Picture 13" descr="MTIE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20272" y="6453336"/>
              <a:ext cx="778056" cy="171412"/>
            </a:xfrm>
            <a:prstGeom prst="rect">
              <a:avLst/>
            </a:prstGeom>
          </p:spPr>
        </p:pic>
        <p:pic>
          <p:nvPicPr>
            <p:cNvPr id="12" name="Picture 14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2360" y="6453336"/>
              <a:ext cx="648072" cy="216024"/>
            </a:xfrm>
            <a:prstGeom prst="rect">
              <a:avLst/>
            </a:prstGeom>
          </p:spPr>
        </p:pic>
      </p:grpSp>
      <p:sp>
        <p:nvSpPr>
          <p:cNvPr id="13" name="3 Rectángulo"/>
          <p:cNvSpPr>
            <a:spLocks noChangeArrowheads="1"/>
          </p:cNvSpPr>
          <p:nvPr/>
        </p:nvSpPr>
        <p:spPr bwMode="auto">
          <a:xfrm>
            <a:off x="3025991" y="-14514"/>
            <a:ext cx="494776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600" dirty="0">
              <a:solidFill>
                <a:schemeClr val="bg1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s-ES" sz="1600" b="1" i="1" dirty="0" smtClean="0">
                <a:solidFill>
                  <a:schemeClr val="bg1"/>
                </a:solidFill>
              </a:rPr>
              <a:t>Energy and Rural Electrification Planning in The Gambia</a:t>
            </a:r>
            <a:endParaRPr lang="es-ES" altLang="es-E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36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/>
          <a:lstStyle/>
          <a:p>
            <a:r>
              <a:rPr lang="es-ES" dirty="0" smtClean="0"/>
              <a:t>Tools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029200"/>
          </a:xfrm>
        </p:spPr>
        <p:txBody>
          <a:bodyPr>
            <a:normAutofit fontScale="92500"/>
          </a:bodyPr>
          <a:lstStyle/>
          <a:p>
            <a:pPr marL="457200" indent="-457200">
              <a:buAutoNum type="arabicPeriod"/>
            </a:pPr>
            <a:r>
              <a:rPr lang="es-ES" b="1" i="1" dirty="0" smtClean="0"/>
              <a:t>Energy planning tool: </a:t>
            </a:r>
            <a:r>
              <a:rPr lang="es-ES" dirty="0" smtClean="0"/>
              <a:t>The Ministry with the utility and the regulator has recently undergone a training on the MESSAGE software for energy planning, The Utility also has some tools and softwares that are used for electricity planning.</a:t>
            </a:r>
          </a:p>
          <a:p>
            <a:pPr marL="457200" indent="-457200">
              <a:buAutoNum type="arabicPeriod"/>
            </a:pPr>
            <a:endParaRPr lang="es-ES" dirty="0" smtClean="0"/>
          </a:p>
          <a:p>
            <a:pPr marL="457200" indent="-457200">
              <a:buAutoNum type="arabicPeriod"/>
            </a:pPr>
            <a:r>
              <a:rPr lang="es-ES" b="1" i="1" dirty="0" smtClean="0"/>
              <a:t>GIS implementation: </a:t>
            </a:r>
            <a:r>
              <a:rPr lang="es-ES" dirty="0" smtClean="0"/>
              <a:t>Currently, the Utility has a unit that is task for GIS data collection and electricity planning in general. </a:t>
            </a:r>
            <a:r>
              <a:rPr lang="es-ES" b="1" dirty="0" smtClean="0"/>
              <a:t>Mr. Adams </a:t>
            </a:r>
            <a:r>
              <a:rPr lang="es-ES" dirty="0" smtClean="0"/>
              <a:t>is responsible for this unit (stanleysebja@yahoo.co.uk).</a:t>
            </a:r>
          </a:p>
          <a:p>
            <a:pPr marL="457200" indent="-457200">
              <a:buAutoNum type="arabicPeriod"/>
            </a:pPr>
            <a:endParaRPr lang="es-ES" dirty="0" smtClean="0"/>
          </a:p>
          <a:p>
            <a:pPr marL="457200" indent="-457200">
              <a:buAutoNum type="arabicPeriod"/>
            </a:pPr>
            <a:r>
              <a:rPr lang="es-ES" b="1" i="1" dirty="0" smtClean="0"/>
              <a:t>Energy Information Systems (SIE): </a:t>
            </a:r>
            <a:r>
              <a:rPr lang="es-ES" dirty="0" smtClean="0"/>
              <a:t>The country has no SIE in place. It has scattered and fragmented data in different institutions like the </a:t>
            </a:r>
            <a:r>
              <a:rPr lang="es-ES" dirty="0" smtClean="0"/>
              <a:t>Ministry</a:t>
            </a:r>
            <a:r>
              <a:rPr lang="es-ES" dirty="0" smtClean="0"/>
              <a:t>, GBoS, NEA,PURA, the Utility.</a:t>
            </a:r>
          </a:p>
          <a:p>
            <a:pPr marL="457200" indent="-457200">
              <a:buAutoNum type="arabicPeriod"/>
            </a:pPr>
            <a:endParaRPr lang="es-ES" dirty="0" smtClean="0"/>
          </a:p>
          <a:p>
            <a:pPr marL="457200" indent="-457200">
              <a:buAutoNum type="arabicPeriod"/>
            </a:pPr>
            <a:endParaRPr lang="es-ES" dirty="0"/>
          </a:p>
        </p:txBody>
      </p:sp>
      <p:grpSp>
        <p:nvGrpSpPr>
          <p:cNvPr id="4" name="Group 5"/>
          <p:cNvGrpSpPr/>
          <p:nvPr/>
        </p:nvGrpSpPr>
        <p:grpSpPr>
          <a:xfrm>
            <a:off x="467544" y="6381328"/>
            <a:ext cx="8352928" cy="316830"/>
            <a:chOff x="107504" y="6381328"/>
            <a:chExt cx="8352928" cy="316830"/>
          </a:xfrm>
        </p:grpSpPr>
        <p:pic>
          <p:nvPicPr>
            <p:cNvPr id="5" name="Picture 7" descr="ACP PROGRAMME-0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7504" y="6381328"/>
              <a:ext cx="305081" cy="299570"/>
            </a:xfrm>
            <a:prstGeom prst="rect">
              <a:avLst/>
            </a:prstGeom>
          </p:spPr>
        </p:pic>
        <p:pic>
          <p:nvPicPr>
            <p:cNvPr id="6" name="Picture 8" descr="EU-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7544" y="6381328"/>
              <a:ext cx="398238" cy="316830"/>
            </a:xfrm>
            <a:prstGeom prst="rect">
              <a:avLst/>
            </a:prstGeom>
          </p:spPr>
        </p:pic>
        <p:pic>
          <p:nvPicPr>
            <p:cNvPr id="7" name="Picture 9" descr="ACP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99592" y="6381328"/>
              <a:ext cx="432048" cy="301263"/>
            </a:xfrm>
            <a:prstGeom prst="rect">
              <a:avLst/>
            </a:prstGeom>
          </p:spPr>
        </p:pic>
        <p:pic>
          <p:nvPicPr>
            <p:cNvPr id="8" name="Picture 10" descr="ECREEE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36096" y="6381328"/>
              <a:ext cx="288032" cy="288032"/>
            </a:xfrm>
            <a:prstGeom prst="rect">
              <a:avLst/>
            </a:prstGeom>
          </p:spPr>
        </p:pic>
        <p:pic>
          <p:nvPicPr>
            <p:cNvPr id="9" name="Picture 11" descr="Noveltis-0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96136" y="6381328"/>
              <a:ext cx="734705" cy="262685"/>
            </a:xfrm>
            <a:prstGeom prst="rect">
              <a:avLst/>
            </a:prstGeom>
          </p:spPr>
        </p:pic>
        <p:pic>
          <p:nvPicPr>
            <p:cNvPr id="10" name="Picture 12" descr="KNUST-01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588224" y="6381328"/>
              <a:ext cx="375311" cy="220195"/>
            </a:xfrm>
            <a:prstGeom prst="rect">
              <a:avLst/>
            </a:prstGeom>
          </p:spPr>
        </p:pic>
        <p:pic>
          <p:nvPicPr>
            <p:cNvPr id="11" name="Picture 13" descr="MTIE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20272" y="6453336"/>
              <a:ext cx="778056" cy="171412"/>
            </a:xfrm>
            <a:prstGeom prst="rect">
              <a:avLst/>
            </a:prstGeom>
          </p:spPr>
        </p:pic>
        <p:pic>
          <p:nvPicPr>
            <p:cNvPr id="12" name="Picture 14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2360" y="6453336"/>
              <a:ext cx="648072" cy="216024"/>
            </a:xfrm>
            <a:prstGeom prst="rect">
              <a:avLst/>
            </a:prstGeom>
          </p:spPr>
        </p:pic>
      </p:grpSp>
      <p:sp>
        <p:nvSpPr>
          <p:cNvPr id="13" name="3 Rectángulo"/>
          <p:cNvSpPr>
            <a:spLocks noChangeArrowheads="1"/>
          </p:cNvSpPr>
          <p:nvPr/>
        </p:nvSpPr>
        <p:spPr bwMode="auto">
          <a:xfrm>
            <a:off x="3429000" y="0"/>
            <a:ext cx="494776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600" dirty="0">
              <a:solidFill>
                <a:schemeClr val="bg1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s-ES" sz="1600" b="1" i="1" dirty="0" smtClean="0">
                <a:solidFill>
                  <a:schemeClr val="bg1"/>
                </a:solidFill>
              </a:rPr>
              <a:t>Energy and Rural Electrification Planning in The Gambia</a:t>
            </a:r>
            <a:endParaRPr lang="es-ES" altLang="es-E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36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3468687"/>
          </a:xfrm>
          <a:effectLst>
            <a:outerShdw blurRad="254000" dist="127000" dir="2700000" algn="tl" rotWithShape="0">
              <a:schemeClr val="tx2">
                <a:alpha val="50000"/>
              </a:schemeClr>
            </a:outerShdw>
          </a:effectLst>
        </p:spPr>
        <p:txBody>
          <a:bodyPr lIns="180000" tIns="180000" rIns="180000" bIns="180000" rtlCol="0">
            <a:normAutofit fontScale="62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8000" dirty="0" err="1" smtClean="0"/>
              <a:t>Merci</a:t>
            </a:r>
            <a:r>
              <a:rPr lang="es-ES" sz="8000" dirty="0" smtClean="0"/>
              <a:t> </a:t>
            </a:r>
          </a:p>
          <a:p>
            <a:pPr algn="ctr">
              <a:buNone/>
              <a:defRPr/>
            </a:pPr>
            <a:r>
              <a:rPr lang="es-ES" sz="8000" dirty="0" err="1" smtClean="0"/>
              <a:t>Obrigado</a:t>
            </a:r>
            <a:endParaRPr lang="es-ES" sz="8000" dirty="0" smtClean="0"/>
          </a:p>
          <a:p>
            <a:pPr algn="ctr">
              <a:buNone/>
              <a:defRPr/>
            </a:pPr>
            <a:r>
              <a:rPr lang="es-ES" sz="8000" dirty="0" err="1" smtClean="0"/>
              <a:t>Thank</a:t>
            </a:r>
            <a:r>
              <a:rPr lang="es-ES" sz="8000" dirty="0" smtClean="0"/>
              <a:t> </a:t>
            </a:r>
            <a:r>
              <a:rPr lang="es-ES" sz="8000" dirty="0" err="1" smtClean="0"/>
              <a:t>you</a:t>
            </a:r>
            <a:endParaRPr lang="es-ES" sz="8000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sz="4000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_tradnl" sz="2400" b="1" dirty="0" smtClean="0">
              <a:solidFill>
                <a:schemeClr val="bg1"/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dirty="0" err="1" smtClean="0"/>
              <a:t>Sanna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Fatajo</a:t>
            </a:r>
            <a:endParaRPr lang="es-ES_tradnl" sz="2400" b="1" dirty="0" smtClean="0"/>
          </a:p>
        </p:txBody>
      </p:sp>
      <p:grpSp>
        <p:nvGrpSpPr>
          <p:cNvPr id="14" name="Group 13"/>
          <p:cNvGrpSpPr/>
          <p:nvPr/>
        </p:nvGrpSpPr>
        <p:grpSpPr>
          <a:xfrm>
            <a:off x="755576" y="6017386"/>
            <a:ext cx="7992888" cy="626627"/>
            <a:chOff x="395536" y="6017386"/>
            <a:chExt cx="7992888" cy="626627"/>
          </a:xfrm>
        </p:grpSpPr>
        <p:pic>
          <p:nvPicPr>
            <p:cNvPr id="15" name="Picture 14" descr="ACP PROGRAMME-0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5536" y="6017386"/>
              <a:ext cx="598412" cy="587602"/>
            </a:xfrm>
            <a:prstGeom prst="rect">
              <a:avLst/>
            </a:prstGeom>
          </p:spPr>
        </p:pic>
        <p:pic>
          <p:nvPicPr>
            <p:cNvPr id="16" name="Picture 15" descr="EU-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1600" y="6021288"/>
              <a:ext cx="758278" cy="603271"/>
            </a:xfrm>
            <a:prstGeom prst="rect">
              <a:avLst/>
            </a:prstGeom>
          </p:spPr>
        </p:pic>
        <p:pic>
          <p:nvPicPr>
            <p:cNvPr id="17" name="Picture 16" descr="ACP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91680" y="6021288"/>
              <a:ext cx="648072" cy="451895"/>
            </a:xfrm>
            <a:prstGeom prst="rect">
              <a:avLst/>
            </a:prstGeom>
          </p:spPr>
        </p:pic>
        <p:pic>
          <p:nvPicPr>
            <p:cNvPr id="18" name="Picture 17" descr="ECREEE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39952" y="6093296"/>
              <a:ext cx="504056" cy="504056"/>
            </a:xfrm>
            <a:prstGeom prst="rect">
              <a:avLst/>
            </a:prstGeom>
          </p:spPr>
        </p:pic>
        <p:pic>
          <p:nvPicPr>
            <p:cNvPr id="19" name="Picture 18" descr="Noveltis-0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16016" y="6309320"/>
              <a:ext cx="936104" cy="334693"/>
            </a:xfrm>
            <a:prstGeom prst="rect">
              <a:avLst/>
            </a:prstGeom>
          </p:spPr>
        </p:pic>
        <p:pic>
          <p:nvPicPr>
            <p:cNvPr id="20" name="Picture 19" descr="KNUST-01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724128" y="6237312"/>
              <a:ext cx="620779" cy="364211"/>
            </a:xfrm>
            <a:prstGeom prst="rect">
              <a:avLst/>
            </a:prstGeom>
          </p:spPr>
        </p:pic>
        <p:pic>
          <p:nvPicPr>
            <p:cNvPr id="26" name="Picture 25" descr="MTIE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72200" y="6381328"/>
              <a:ext cx="1104908" cy="243420"/>
            </a:xfrm>
            <a:prstGeom prst="rect">
              <a:avLst/>
            </a:prstGeom>
          </p:spPr>
        </p:pic>
        <p:pic>
          <p:nvPicPr>
            <p:cNvPr id="27" name="Picture 26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4328" y="6309320"/>
              <a:ext cx="864096" cy="288032"/>
            </a:xfrm>
            <a:prstGeom prst="rect">
              <a:avLst/>
            </a:prstGeom>
          </p:spPr>
        </p:pic>
      </p:grpSp>
      <p:sp>
        <p:nvSpPr>
          <p:cNvPr id="12" name="3 Rectángulo"/>
          <p:cNvSpPr>
            <a:spLocks noChangeArrowheads="1"/>
          </p:cNvSpPr>
          <p:nvPr/>
        </p:nvSpPr>
        <p:spPr bwMode="auto">
          <a:xfrm>
            <a:off x="3025991" y="-14514"/>
            <a:ext cx="500547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600" dirty="0">
              <a:solidFill>
                <a:schemeClr val="bg1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s-ES" sz="1600" b="1" i="1" dirty="0" smtClean="0">
                <a:solidFill>
                  <a:schemeClr val="bg1"/>
                </a:solidFill>
              </a:rPr>
              <a:t>Energy and Rural Electrification Planning in The GAMBIA</a:t>
            </a:r>
            <a:endParaRPr lang="es-ES" altLang="es-E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2241</TotalTime>
  <Words>400</Words>
  <Application>Microsoft Office PowerPoint</Application>
  <PresentationFormat>On-screen Show (4:3)</PresentationFormat>
  <Paragraphs>57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Claridad</vt:lpstr>
      <vt:lpstr>PowerPoint Presentation</vt:lpstr>
      <vt:lpstr>OUTLINE</vt:lpstr>
      <vt:lpstr>Country Profile</vt:lpstr>
      <vt:lpstr>MAP</vt:lpstr>
      <vt:lpstr>INTRO</vt:lpstr>
      <vt:lpstr>Tools</vt:lpstr>
      <vt:lpstr>PowerPoint Presentation</vt:lpstr>
    </vt:vector>
  </TitlesOfParts>
  <Company>ITC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 la presentación</dc:title>
  <dc:creator>Penélope Ramírez González</dc:creator>
  <cp:lastModifiedBy>ADMIN</cp:lastModifiedBy>
  <cp:revision>74</cp:revision>
  <dcterms:created xsi:type="dcterms:W3CDTF">2014-06-26T15:06:19Z</dcterms:created>
  <dcterms:modified xsi:type="dcterms:W3CDTF">2016-07-27T15:45:40Z</dcterms:modified>
</cp:coreProperties>
</file>