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1" r:id="rId3"/>
    <p:sldId id="260" r:id="rId4"/>
    <p:sldId id="262" r:id="rId5"/>
    <p:sldId id="263" r:id="rId6"/>
    <p:sldId id="258" r:id="rId7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enélope Ramírez González" initials="PRG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346A"/>
    <a:srgbClr val="FFC000"/>
    <a:srgbClr val="C6D9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24" autoAdjust="0"/>
    <p:restoredTop sz="94660"/>
  </p:normalViewPr>
  <p:slideViewPr>
    <p:cSldViewPr>
      <p:cViewPr>
        <p:scale>
          <a:sx n="66" d="100"/>
          <a:sy n="66" d="100"/>
        </p:scale>
        <p:origin x="-15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32E39F-CE6D-4D17-8325-F0D7C002D922}" type="datetimeFigureOut">
              <a:rPr lang="es-ES" smtClean="0"/>
              <a:pPr>
                <a:defRPr/>
              </a:pPr>
              <a:t>20/07/2016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2A8652-6F6E-471A-A006-0BDBF3E4D5A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18084C-1AA3-4A42-B0C6-BFF1FB754D2E}" type="datetimeFigureOut">
              <a:rPr lang="es-ES" smtClean="0"/>
              <a:pPr>
                <a:defRPr/>
              </a:pPr>
              <a:t>20/07/2016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0F8187-26B4-422E-A305-81D51F1C7609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AE5D2E-CA98-492F-B83C-6ABF7392468B}" type="datetimeFigureOut">
              <a:rPr lang="es-ES" smtClean="0"/>
              <a:pPr>
                <a:defRPr/>
              </a:pPr>
              <a:t>20/07/2016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A801CD-0084-4D23-BFCE-4940F0239F54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16659A6-A6D3-4CF5-9EF0-AA8E1969A061}" type="datetimeFigureOut">
              <a:rPr lang="es-ES" smtClean="0"/>
              <a:pPr>
                <a:defRPr/>
              </a:pPr>
              <a:t>20/07/2016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F9146A-E842-43BA-AC64-5E2D94A19C1A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D93C377-9C76-4B54-B68E-616686485C71}" type="datetimeFigureOut">
              <a:rPr lang="es-ES" smtClean="0"/>
              <a:pPr>
                <a:defRPr/>
              </a:pPr>
              <a:t>20/07/2016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255D43-C6A3-4E0F-B552-F07BCDEF2D9C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F8C9EE-2780-4F42-9AD9-AC4E45F4066F}" type="datetimeFigureOut">
              <a:rPr lang="es-ES" smtClean="0"/>
              <a:pPr>
                <a:defRPr/>
              </a:pPr>
              <a:t>20/07/2016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878493-A777-49D2-B969-645E13ECFBB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6162EB-31E9-4BCD-9664-49F5B37702A1}" type="datetimeFigureOut">
              <a:rPr lang="es-ES" smtClean="0"/>
              <a:pPr>
                <a:defRPr/>
              </a:pPr>
              <a:t>20/07/2016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0B9BF6-C038-423C-9410-3DC09613ADDD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E0D142-53F1-41D7-9575-0199C0DCE707}" type="datetimeFigureOut">
              <a:rPr lang="es-ES" smtClean="0"/>
              <a:pPr>
                <a:defRPr/>
              </a:pPr>
              <a:t>20/07/2016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7E018D-E1CB-405B-AE11-1F6741D75FF5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085F04-C9C5-48FB-BB2F-0A045144AEBC}" type="datetimeFigureOut">
              <a:rPr lang="es-ES" smtClean="0"/>
              <a:pPr>
                <a:defRPr/>
              </a:pPr>
              <a:t>20/07/2016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A2B840-9B9F-4745-89FF-7F3AD8E3B4AB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26D165-E975-417C-81FF-3C44C59C828F}" type="datetimeFigureOut">
              <a:rPr lang="es-ES" smtClean="0"/>
              <a:pPr>
                <a:defRPr/>
              </a:pPr>
              <a:t>20/07/2016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DF2C4-1EC2-4778-9B20-C758D1E34F0F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8BF298-A6BE-41E3-B091-53378234C93F}" type="datetimeFigureOut">
              <a:rPr lang="es-ES" smtClean="0"/>
              <a:pPr>
                <a:defRPr/>
              </a:pPr>
              <a:t>20/07/2016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683FF5-0852-4CB9-B35C-921B11EE13FF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A4EFFF9-6A8E-4401-9400-A1AA95FC13C4}" type="datetimeFigureOut">
              <a:rPr lang="es-ES" smtClean="0"/>
              <a:pPr>
                <a:defRPr/>
              </a:pPr>
              <a:t>20/07/2016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64112B1-9832-45C8-ADAA-2D8F54533CEF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6 Rectángulo"/>
          <p:cNvSpPr>
            <a:spLocks noChangeArrowheads="1"/>
          </p:cNvSpPr>
          <p:nvPr/>
        </p:nvSpPr>
        <p:spPr bwMode="auto">
          <a:xfrm>
            <a:off x="484741" y="548680"/>
            <a:ext cx="8059395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s-ES" altLang="es-ES" sz="1000" dirty="0">
              <a:solidFill>
                <a:srgbClr val="C6D9F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s-ES" sz="2000" b="1" i="1" dirty="0" smtClean="0"/>
              <a:t>Regional Validation Workshop </a:t>
            </a:r>
            <a:r>
              <a:rPr lang="en-GB" altLang="es-ES" sz="2000" b="1" i="1" dirty="0" smtClean="0"/>
              <a:t>on </a:t>
            </a:r>
            <a:r>
              <a:rPr lang="en-GB" altLang="es-ES" sz="2000" b="1" i="1" dirty="0" smtClean="0"/>
              <a:t>the use of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s-ES" sz="2000" b="1" i="1" dirty="0" smtClean="0"/>
              <a:t>Geographical Information Systems in the energy sector</a:t>
            </a:r>
            <a:endParaRPr lang="en-GB" altLang="es-ES" sz="2000" b="1" i="1" dirty="0" smtClean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s-ES" sz="2000" b="1" i="1" u="sng" dirty="0" smtClean="0"/>
              <a:t>July 26-28, 2016</a:t>
            </a:r>
            <a:endParaRPr lang="en-GB" altLang="es-ES" sz="2000" b="1" i="1" u="sng" dirty="0" smtClean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s-ES" sz="2000" b="1" i="1" u="sng" dirty="0" smtClean="0"/>
              <a:t>Dakar, Senegal</a:t>
            </a:r>
            <a:endParaRPr lang="es-ES" altLang="es-ES" sz="2000" u="sng" dirty="0"/>
          </a:p>
        </p:txBody>
      </p:sp>
      <p:sp>
        <p:nvSpPr>
          <p:cNvPr id="21" name="1 Título"/>
          <p:cNvSpPr txBox="1">
            <a:spLocks/>
          </p:cNvSpPr>
          <p:nvPr/>
        </p:nvSpPr>
        <p:spPr bwMode="auto">
          <a:xfrm>
            <a:off x="722603" y="2420888"/>
            <a:ext cx="7848871" cy="1547008"/>
          </a:xfrm>
          <a:prstGeom prst="rect">
            <a:avLst/>
          </a:prstGeom>
          <a:ln>
            <a:noFill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25000" lnSpcReduction="20000"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ES" sz="12800" b="1" dirty="0" err="1" smtClean="0">
                <a:solidFill>
                  <a:srgbClr val="10346A"/>
                </a:solidFill>
                <a:cs typeface="Arial" pitchFamily="34" charset="0"/>
              </a:rPr>
              <a:t>Energy</a:t>
            </a:r>
            <a:r>
              <a:rPr lang="es-ES" sz="12800" b="1" dirty="0" smtClean="0">
                <a:solidFill>
                  <a:srgbClr val="10346A"/>
                </a:solidFill>
                <a:cs typeface="Arial" pitchFamily="34" charset="0"/>
              </a:rPr>
              <a:t> </a:t>
            </a:r>
            <a:r>
              <a:rPr lang="es-ES" sz="12800" b="1" dirty="0" smtClean="0">
                <a:solidFill>
                  <a:srgbClr val="10346A"/>
                </a:solidFill>
                <a:cs typeface="Arial" pitchFamily="34" charset="0"/>
              </a:rPr>
              <a:t>and Rural </a:t>
            </a:r>
            <a:r>
              <a:rPr lang="es-ES" sz="12800" b="1" dirty="0" err="1" smtClean="0">
                <a:solidFill>
                  <a:srgbClr val="10346A"/>
                </a:solidFill>
                <a:cs typeface="Arial" pitchFamily="34" charset="0"/>
              </a:rPr>
              <a:t>Electrification</a:t>
            </a:r>
            <a:r>
              <a:rPr lang="es-ES" sz="12800" b="1" dirty="0">
                <a:solidFill>
                  <a:srgbClr val="10346A"/>
                </a:solidFill>
                <a:cs typeface="Arial" pitchFamily="34" charset="0"/>
              </a:rPr>
              <a:t> </a:t>
            </a:r>
            <a:r>
              <a:rPr lang="es-ES" sz="12800" b="1" dirty="0" err="1" smtClean="0">
                <a:solidFill>
                  <a:srgbClr val="10346A"/>
                </a:solidFill>
                <a:cs typeface="Arial" pitchFamily="34" charset="0"/>
              </a:rPr>
              <a:t>Planning</a:t>
            </a:r>
            <a:r>
              <a:rPr lang="es-ES" sz="12800" b="1" dirty="0" smtClean="0">
                <a:solidFill>
                  <a:srgbClr val="10346A"/>
                </a:solidFill>
                <a:cs typeface="Arial" pitchFamily="34" charset="0"/>
              </a:rPr>
              <a:t> </a:t>
            </a:r>
          </a:p>
          <a:p>
            <a:pPr fontAlgn="auto">
              <a:spcAft>
                <a:spcPts val="0"/>
              </a:spcAft>
              <a:defRPr/>
            </a:pPr>
            <a:r>
              <a:rPr lang="es-ES" sz="12800" b="1" dirty="0" smtClean="0">
                <a:cs typeface="Arial" pitchFamily="34" charset="0"/>
              </a:rPr>
              <a:t>in (…</a:t>
            </a:r>
            <a:r>
              <a:rPr lang="pt-PT" sz="12800" b="1" i="1" dirty="0" smtClean="0">
                <a:cs typeface="Arial" pitchFamily="34" charset="0"/>
              </a:rPr>
              <a:t>name of the country...</a:t>
            </a:r>
            <a:r>
              <a:rPr lang="pt-PT" sz="12800" b="1" dirty="0" smtClean="0">
                <a:cs typeface="Arial" pitchFamily="34" charset="0"/>
              </a:rPr>
              <a:t>)</a:t>
            </a:r>
            <a:r>
              <a:rPr lang="es-ES" b="1" dirty="0">
                <a:cs typeface="Arial" pitchFamily="34" charset="0"/>
              </a:rPr>
              <a:t/>
            </a:r>
            <a:br>
              <a:rPr lang="es-ES" b="1" dirty="0">
                <a:cs typeface="Arial" pitchFamily="34" charset="0"/>
              </a:rPr>
            </a:br>
            <a:r>
              <a:rPr lang="es-ES" b="1" dirty="0">
                <a:cs typeface="Arial" pitchFamily="34" charset="0"/>
              </a:rPr>
              <a:t/>
            </a:r>
            <a:br>
              <a:rPr lang="es-ES" b="1" dirty="0">
                <a:cs typeface="Arial" pitchFamily="34" charset="0"/>
              </a:rPr>
            </a:br>
            <a:endParaRPr lang="es-ES" sz="2000" b="1" dirty="0">
              <a:cs typeface="Arial" pitchFamily="34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755576" y="6017386"/>
            <a:ext cx="7992888" cy="626627"/>
            <a:chOff x="395536" y="6017386"/>
            <a:chExt cx="7992888" cy="626627"/>
          </a:xfrm>
        </p:grpSpPr>
        <p:pic>
          <p:nvPicPr>
            <p:cNvPr id="11" name="Picture 10" descr="ACP PROGRAMME-01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95536" y="6017386"/>
              <a:ext cx="598412" cy="587602"/>
            </a:xfrm>
            <a:prstGeom prst="rect">
              <a:avLst/>
            </a:prstGeom>
          </p:spPr>
        </p:pic>
        <p:pic>
          <p:nvPicPr>
            <p:cNvPr id="12" name="Picture 11" descr="EU-01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71600" y="6021288"/>
              <a:ext cx="758278" cy="603271"/>
            </a:xfrm>
            <a:prstGeom prst="rect">
              <a:avLst/>
            </a:prstGeom>
          </p:spPr>
        </p:pic>
        <p:pic>
          <p:nvPicPr>
            <p:cNvPr id="13" name="Picture 12" descr="ACP-01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91680" y="6021288"/>
              <a:ext cx="648072" cy="451895"/>
            </a:xfrm>
            <a:prstGeom prst="rect">
              <a:avLst/>
            </a:prstGeom>
          </p:spPr>
        </p:pic>
        <p:pic>
          <p:nvPicPr>
            <p:cNvPr id="22" name="Picture 21" descr="ECREEE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139952" y="6093296"/>
              <a:ext cx="504056" cy="504056"/>
            </a:xfrm>
            <a:prstGeom prst="rect">
              <a:avLst/>
            </a:prstGeom>
          </p:spPr>
        </p:pic>
        <p:pic>
          <p:nvPicPr>
            <p:cNvPr id="23" name="Picture 22" descr="Noveltis-01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716016" y="6309320"/>
              <a:ext cx="936104" cy="334693"/>
            </a:xfrm>
            <a:prstGeom prst="rect">
              <a:avLst/>
            </a:prstGeom>
          </p:spPr>
        </p:pic>
        <p:pic>
          <p:nvPicPr>
            <p:cNvPr id="24" name="Picture 23" descr="KNUST-01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724128" y="6237312"/>
              <a:ext cx="620779" cy="364211"/>
            </a:xfrm>
            <a:prstGeom prst="rect">
              <a:avLst/>
            </a:prstGeom>
          </p:spPr>
        </p:pic>
        <p:pic>
          <p:nvPicPr>
            <p:cNvPr id="25" name="Picture 24" descr="MTIE-01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372200" y="6381328"/>
              <a:ext cx="1104908" cy="243420"/>
            </a:xfrm>
            <a:prstGeom prst="rect">
              <a:avLst/>
            </a:prstGeom>
          </p:spPr>
        </p:pic>
        <p:pic>
          <p:nvPicPr>
            <p:cNvPr id="26" name="Picture 25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24328" y="6309320"/>
              <a:ext cx="864096" cy="288032"/>
            </a:xfrm>
            <a:prstGeom prst="rect">
              <a:avLst/>
            </a:prstGeom>
          </p:spPr>
        </p:pic>
      </p:grpSp>
      <p:sp>
        <p:nvSpPr>
          <p:cNvPr id="14" name="1 Título"/>
          <p:cNvSpPr txBox="1">
            <a:spLocks/>
          </p:cNvSpPr>
          <p:nvPr/>
        </p:nvSpPr>
        <p:spPr bwMode="auto">
          <a:xfrm>
            <a:off x="1259904" y="4221088"/>
            <a:ext cx="6480175" cy="936104"/>
          </a:xfrm>
          <a:prstGeom prst="rect">
            <a:avLst/>
          </a:prstGeom>
          <a:ln>
            <a:noFill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25000" lnSpcReduction="20000"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ES" sz="9600" b="1" dirty="0" smtClean="0">
                <a:solidFill>
                  <a:srgbClr val="10346A"/>
                </a:solidFill>
                <a:cs typeface="Arial" pitchFamily="34" charset="0"/>
              </a:rPr>
              <a:t>(NAME)</a:t>
            </a:r>
          </a:p>
          <a:p>
            <a:pPr fontAlgn="auto">
              <a:spcAft>
                <a:spcPts val="0"/>
              </a:spcAft>
              <a:defRPr/>
            </a:pPr>
            <a:r>
              <a:rPr lang="es-ES" sz="9600" b="1" dirty="0" smtClean="0">
                <a:solidFill>
                  <a:srgbClr val="10346A"/>
                </a:solidFill>
                <a:cs typeface="Arial" pitchFamily="34" charset="0"/>
              </a:rPr>
              <a:t>(INSTITUTION)</a:t>
            </a:r>
            <a:r>
              <a:rPr lang="es-ES" b="1" dirty="0">
                <a:cs typeface="Arial" pitchFamily="34" charset="0"/>
              </a:rPr>
              <a:t/>
            </a:r>
            <a:br>
              <a:rPr lang="es-ES" b="1" dirty="0">
                <a:cs typeface="Arial" pitchFamily="34" charset="0"/>
              </a:rPr>
            </a:br>
            <a:r>
              <a:rPr lang="es-ES" b="1" dirty="0">
                <a:cs typeface="Arial" pitchFamily="34" charset="0"/>
              </a:rPr>
              <a:t/>
            </a:r>
            <a:br>
              <a:rPr lang="es-ES" b="1" dirty="0">
                <a:cs typeface="Arial" pitchFamily="34" charset="0"/>
              </a:rPr>
            </a:br>
            <a:endParaRPr lang="es-ES" sz="2000" b="1" dirty="0"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Question</a:t>
            </a:r>
            <a:r>
              <a:rPr lang="es-ES" dirty="0" smtClean="0"/>
              <a:t> </a:t>
            </a:r>
            <a:r>
              <a:rPr lang="es-ES" dirty="0" err="1" smtClean="0"/>
              <a:t>Index</a:t>
            </a:r>
            <a:r>
              <a:rPr lang="es-ES" dirty="0" smtClean="0"/>
              <a:t>- </a:t>
            </a:r>
            <a:r>
              <a:rPr lang="es-ES" dirty="0" err="1" smtClean="0"/>
              <a:t>Information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ES" dirty="0" err="1" smtClean="0"/>
              <a:t>Seven</a:t>
            </a:r>
            <a:r>
              <a:rPr lang="es-ES" dirty="0" smtClean="0"/>
              <a:t> (7) minutes </a:t>
            </a:r>
            <a:r>
              <a:rPr lang="es-ES" dirty="0" err="1" smtClean="0"/>
              <a:t>maximum</a:t>
            </a:r>
            <a:r>
              <a:rPr lang="es-ES" dirty="0" smtClean="0"/>
              <a:t> per country. </a:t>
            </a:r>
            <a:r>
              <a:rPr lang="es-ES" i="1" dirty="0" smtClean="0"/>
              <a:t>(</a:t>
            </a:r>
            <a:r>
              <a:rPr lang="es-ES" i="1" dirty="0" err="1" smtClean="0"/>
              <a:t>presentation</a:t>
            </a:r>
            <a:r>
              <a:rPr lang="es-ES" i="1" dirty="0" smtClean="0"/>
              <a:t> </a:t>
            </a:r>
            <a:r>
              <a:rPr lang="es-ES" i="1" dirty="0" err="1" smtClean="0"/>
              <a:t>will</a:t>
            </a:r>
            <a:r>
              <a:rPr lang="es-ES" i="1" dirty="0" smtClean="0"/>
              <a:t> be </a:t>
            </a:r>
            <a:r>
              <a:rPr lang="es-ES" i="1" dirty="0" err="1" smtClean="0"/>
              <a:t>timed</a:t>
            </a:r>
            <a:r>
              <a:rPr lang="es-ES" i="1" dirty="0" smtClean="0"/>
              <a:t>) </a:t>
            </a:r>
          </a:p>
          <a:p>
            <a:pPr marL="457200" indent="-457200">
              <a:buAutoNum type="arabicPeriod"/>
            </a:pPr>
            <a:r>
              <a:rPr lang="es-ES" dirty="0" smtClean="0"/>
              <a:t>Short </a:t>
            </a:r>
            <a:r>
              <a:rPr lang="es-ES" dirty="0" err="1" smtClean="0"/>
              <a:t>introduction</a:t>
            </a:r>
            <a:r>
              <a:rPr lang="es-ES" dirty="0" smtClean="0"/>
              <a:t> (1-2 minutes </a:t>
            </a:r>
            <a:r>
              <a:rPr lang="es-ES" dirty="0" err="1" smtClean="0"/>
              <a:t>maximum</a:t>
            </a:r>
            <a:r>
              <a:rPr lang="es-ES" dirty="0" smtClean="0"/>
              <a:t>) </a:t>
            </a:r>
            <a:r>
              <a:rPr lang="es-ES" dirty="0" err="1" smtClean="0"/>
              <a:t>about</a:t>
            </a:r>
            <a:r>
              <a:rPr lang="es-ES" dirty="0" smtClean="0"/>
              <a:t> </a:t>
            </a:r>
            <a:r>
              <a:rPr lang="es-ES" dirty="0" err="1" smtClean="0"/>
              <a:t>energy</a:t>
            </a:r>
            <a:r>
              <a:rPr lang="es-ES" dirty="0" smtClean="0"/>
              <a:t> and rural </a:t>
            </a:r>
            <a:r>
              <a:rPr lang="es-ES" dirty="0" err="1" smtClean="0"/>
              <a:t>electrification</a:t>
            </a:r>
            <a:r>
              <a:rPr lang="es-ES" dirty="0" smtClean="0"/>
              <a:t> </a:t>
            </a:r>
            <a:r>
              <a:rPr lang="es-ES" dirty="0" err="1" smtClean="0"/>
              <a:t>planning</a:t>
            </a:r>
            <a:r>
              <a:rPr lang="es-ES" dirty="0" smtClean="0"/>
              <a:t> in </a:t>
            </a:r>
            <a:r>
              <a:rPr lang="es-ES" dirty="0" err="1" smtClean="0"/>
              <a:t>the</a:t>
            </a:r>
            <a:r>
              <a:rPr lang="es-ES" dirty="0" smtClean="0"/>
              <a:t> country (</a:t>
            </a:r>
            <a:r>
              <a:rPr lang="es-ES" dirty="0" err="1" smtClean="0"/>
              <a:t>institutions</a:t>
            </a:r>
            <a:r>
              <a:rPr lang="es-ES" dirty="0" smtClean="0"/>
              <a:t> and agencies in </a:t>
            </a:r>
            <a:r>
              <a:rPr lang="es-ES" dirty="0" err="1" smtClean="0"/>
              <a:t>charge</a:t>
            </a:r>
            <a:r>
              <a:rPr lang="es-ES" dirty="0" smtClean="0"/>
              <a:t>, </a:t>
            </a:r>
            <a:r>
              <a:rPr lang="es-ES" dirty="0" err="1" smtClean="0"/>
              <a:t>goals</a:t>
            </a:r>
            <a:r>
              <a:rPr lang="es-ES" dirty="0" smtClean="0"/>
              <a:t>, </a:t>
            </a:r>
            <a:r>
              <a:rPr lang="es-ES" dirty="0" err="1" smtClean="0"/>
              <a:t>contact</a:t>
            </a:r>
            <a:r>
              <a:rPr lang="es-ES" dirty="0" smtClean="0"/>
              <a:t> </a:t>
            </a:r>
            <a:r>
              <a:rPr lang="es-ES" dirty="0" err="1" smtClean="0"/>
              <a:t>persons</a:t>
            </a:r>
            <a:r>
              <a:rPr lang="es-ES" dirty="0" smtClean="0"/>
              <a:t> and roles, etc.)</a:t>
            </a:r>
          </a:p>
          <a:p>
            <a:pPr marL="457200" indent="-457200">
              <a:buAutoNum type="arabicPeriod"/>
            </a:pPr>
            <a:r>
              <a:rPr lang="es-ES" dirty="0" err="1" smtClean="0"/>
              <a:t>Energy</a:t>
            </a:r>
            <a:r>
              <a:rPr lang="es-ES" dirty="0" smtClean="0"/>
              <a:t> </a:t>
            </a:r>
            <a:r>
              <a:rPr lang="es-ES" dirty="0" err="1" smtClean="0"/>
              <a:t>planning</a:t>
            </a:r>
            <a:r>
              <a:rPr lang="es-ES" dirty="0" smtClean="0"/>
              <a:t> </a:t>
            </a:r>
            <a:r>
              <a:rPr lang="es-ES" dirty="0" err="1" smtClean="0"/>
              <a:t>tool</a:t>
            </a:r>
            <a:r>
              <a:rPr lang="es-ES" dirty="0" smtClean="0"/>
              <a:t>: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energy</a:t>
            </a:r>
            <a:r>
              <a:rPr lang="es-ES" dirty="0" smtClean="0"/>
              <a:t> </a:t>
            </a:r>
            <a:r>
              <a:rPr lang="es-ES" dirty="0" err="1" smtClean="0"/>
              <a:t>planning</a:t>
            </a:r>
            <a:r>
              <a:rPr lang="es-ES" dirty="0" smtClean="0"/>
              <a:t> </a:t>
            </a:r>
            <a:r>
              <a:rPr lang="es-ES" dirty="0" err="1" smtClean="0"/>
              <a:t>supported</a:t>
            </a:r>
            <a:r>
              <a:rPr lang="es-ES" dirty="0" smtClean="0"/>
              <a:t> </a:t>
            </a:r>
            <a:r>
              <a:rPr lang="es-ES" dirty="0" err="1" smtClean="0"/>
              <a:t>by</a:t>
            </a:r>
            <a:r>
              <a:rPr lang="es-ES" dirty="0" smtClean="0"/>
              <a:t> </a:t>
            </a:r>
            <a:r>
              <a:rPr lang="es-ES" dirty="0" err="1" smtClean="0"/>
              <a:t>any</a:t>
            </a:r>
            <a:r>
              <a:rPr lang="es-ES" dirty="0" smtClean="0"/>
              <a:t> </a:t>
            </a:r>
            <a:r>
              <a:rPr lang="es-ES" dirty="0" err="1" smtClean="0"/>
              <a:t>tool</a:t>
            </a:r>
            <a:r>
              <a:rPr lang="es-ES" dirty="0" smtClean="0"/>
              <a:t>, </a:t>
            </a:r>
            <a:r>
              <a:rPr lang="es-ES" dirty="0" err="1" smtClean="0"/>
              <a:t>platform</a:t>
            </a:r>
            <a:r>
              <a:rPr lang="es-ES" dirty="0" smtClean="0"/>
              <a:t>, </a:t>
            </a:r>
            <a:r>
              <a:rPr lang="es-ES" dirty="0" err="1" smtClean="0"/>
              <a:t>technology</a:t>
            </a:r>
            <a:r>
              <a:rPr lang="es-ES" dirty="0" smtClean="0"/>
              <a:t>?</a:t>
            </a:r>
          </a:p>
          <a:p>
            <a:pPr marL="457200" indent="-457200">
              <a:buAutoNum type="arabicPeriod"/>
            </a:pPr>
            <a:r>
              <a:rPr lang="es-ES" dirty="0" smtClean="0"/>
              <a:t>GIS </a:t>
            </a:r>
            <a:r>
              <a:rPr lang="es-ES" dirty="0" err="1" smtClean="0"/>
              <a:t>implementation</a:t>
            </a:r>
            <a:r>
              <a:rPr lang="es-ES" dirty="0" smtClean="0"/>
              <a:t>: </a:t>
            </a:r>
            <a:r>
              <a:rPr lang="es-ES" dirty="0" err="1" smtClean="0"/>
              <a:t>what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status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use of GIS </a:t>
            </a:r>
            <a:r>
              <a:rPr lang="es-ES" dirty="0" err="1" smtClean="0"/>
              <a:t>for</a:t>
            </a:r>
            <a:r>
              <a:rPr lang="es-ES" dirty="0" smtClean="0"/>
              <a:t> </a:t>
            </a:r>
            <a:r>
              <a:rPr lang="es-ES" dirty="0" err="1" smtClean="0"/>
              <a:t>energy</a:t>
            </a:r>
            <a:r>
              <a:rPr lang="es-ES" dirty="0" smtClean="0"/>
              <a:t> </a:t>
            </a:r>
            <a:r>
              <a:rPr lang="es-ES" dirty="0" err="1" smtClean="0"/>
              <a:t>planning</a:t>
            </a:r>
            <a:r>
              <a:rPr lang="es-ES" dirty="0" smtClean="0"/>
              <a:t> and rural </a:t>
            </a:r>
            <a:r>
              <a:rPr lang="es-ES" dirty="0" err="1" smtClean="0"/>
              <a:t>electrification</a:t>
            </a:r>
            <a:r>
              <a:rPr lang="es-ES" dirty="0" smtClean="0"/>
              <a:t>? Tools, </a:t>
            </a:r>
            <a:r>
              <a:rPr lang="es-ES" dirty="0" err="1" smtClean="0"/>
              <a:t>technologies</a:t>
            </a:r>
            <a:r>
              <a:rPr lang="es-ES" dirty="0" smtClean="0"/>
              <a:t> </a:t>
            </a:r>
            <a:r>
              <a:rPr lang="es-ES" dirty="0" err="1" smtClean="0"/>
              <a:t>used</a:t>
            </a:r>
            <a:r>
              <a:rPr lang="es-ES" dirty="0" smtClean="0"/>
              <a:t>, </a:t>
            </a:r>
            <a:r>
              <a:rPr lang="es-ES" dirty="0" err="1" smtClean="0"/>
              <a:t>agency</a:t>
            </a:r>
            <a:r>
              <a:rPr lang="es-ES" dirty="0" smtClean="0"/>
              <a:t> in </a:t>
            </a:r>
            <a:r>
              <a:rPr lang="es-ES" dirty="0" err="1" smtClean="0"/>
              <a:t>charge</a:t>
            </a:r>
            <a:r>
              <a:rPr lang="es-ES" dirty="0"/>
              <a:t> </a:t>
            </a:r>
            <a:r>
              <a:rPr lang="es-ES" dirty="0" smtClean="0"/>
              <a:t>and </a:t>
            </a:r>
            <a:r>
              <a:rPr lang="es-ES" dirty="0" err="1" smtClean="0"/>
              <a:t>contacts</a:t>
            </a:r>
            <a:r>
              <a:rPr lang="es-ES" dirty="0" smtClean="0"/>
              <a:t>, </a:t>
            </a:r>
            <a:r>
              <a:rPr lang="es-ES" dirty="0" err="1" smtClean="0"/>
              <a:t>geospatial</a:t>
            </a:r>
            <a:r>
              <a:rPr lang="es-ES" dirty="0" smtClean="0"/>
              <a:t> data </a:t>
            </a:r>
            <a:r>
              <a:rPr lang="es-ES" dirty="0" err="1" smtClean="0"/>
              <a:t>collection</a:t>
            </a:r>
            <a:r>
              <a:rPr lang="es-ES" dirty="0" smtClean="0"/>
              <a:t> and </a:t>
            </a:r>
            <a:r>
              <a:rPr lang="es-ES" dirty="0" err="1" smtClean="0"/>
              <a:t>validation</a:t>
            </a:r>
            <a:r>
              <a:rPr lang="es-ES" dirty="0" smtClean="0"/>
              <a:t>, </a:t>
            </a:r>
            <a:r>
              <a:rPr lang="es-ES" dirty="0" err="1" smtClean="0"/>
              <a:t>challenges</a:t>
            </a:r>
            <a:r>
              <a:rPr lang="es-ES" dirty="0" smtClean="0"/>
              <a:t>?</a:t>
            </a:r>
          </a:p>
          <a:p>
            <a:pPr marL="457200" indent="-457200">
              <a:buAutoNum type="arabicPeriod"/>
            </a:pPr>
            <a:r>
              <a:rPr lang="es-ES" dirty="0" err="1" smtClean="0"/>
              <a:t>Energy</a:t>
            </a:r>
            <a:r>
              <a:rPr lang="es-ES" dirty="0" smtClean="0"/>
              <a:t> </a:t>
            </a:r>
            <a:r>
              <a:rPr lang="es-ES" dirty="0" err="1" smtClean="0"/>
              <a:t>Information</a:t>
            </a:r>
            <a:r>
              <a:rPr lang="es-ES" dirty="0" smtClean="0"/>
              <a:t> </a:t>
            </a:r>
            <a:r>
              <a:rPr lang="es-ES" dirty="0" err="1" smtClean="0"/>
              <a:t>Systems</a:t>
            </a:r>
            <a:r>
              <a:rPr lang="es-ES" dirty="0" smtClean="0"/>
              <a:t> (SIE): has </a:t>
            </a:r>
            <a:r>
              <a:rPr lang="es-ES" dirty="0" err="1" smtClean="0"/>
              <a:t>the</a:t>
            </a:r>
            <a:r>
              <a:rPr lang="es-ES" dirty="0" smtClean="0"/>
              <a:t> country </a:t>
            </a:r>
            <a:r>
              <a:rPr lang="es-ES" dirty="0" err="1" smtClean="0"/>
              <a:t>established</a:t>
            </a:r>
            <a:r>
              <a:rPr lang="es-ES" dirty="0" smtClean="0"/>
              <a:t> a SIE? Agency in </a:t>
            </a:r>
            <a:r>
              <a:rPr lang="es-ES" dirty="0" err="1" smtClean="0"/>
              <a:t>charge</a:t>
            </a:r>
            <a:r>
              <a:rPr lang="es-ES" dirty="0" smtClean="0"/>
              <a:t> and </a:t>
            </a:r>
            <a:r>
              <a:rPr lang="es-ES" dirty="0" err="1" smtClean="0"/>
              <a:t>contacts</a:t>
            </a:r>
            <a:r>
              <a:rPr lang="es-ES" dirty="0" smtClean="0"/>
              <a:t>, link to </a:t>
            </a:r>
            <a:r>
              <a:rPr lang="es-ES" dirty="0" err="1" smtClean="0"/>
              <a:t>the</a:t>
            </a:r>
            <a:r>
              <a:rPr lang="es-ES" dirty="0" smtClean="0"/>
              <a:t> SIE, </a:t>
            </a:r>
            <a:r>
              <a:rPr lang="es-ES" dirty="0" err="1" smtClean="0"/>
              <a:t>structure</a:t>
            </a:r>
            <a:r>
              <a:rPr lang="es-ES" dirty="0" smtClean="0"/>
              <a:t> of </a:t>
            </a:r>
            <a:r>
              <a:rPr lang="es-ES" dirty="0" err="1" smtClean="0"/>
              <a:t>the</a:t>
            </a:r>
            <a:r>
              <a:rPr lang="es-ES" dirty="0" smtClean="0"/>
              <a:t> SIE and data </a:t>
            </a:r>
            <a:r>
              <a:rPr lang="es-ES" dirty="0" err="1" smtClean="0"/>
              <a:t>collection</a:t>
            </a:r>
            <a:r>
              <a:rPr lang="es-ES" dirty="0" smtClean="0"/>
              <a:t> and </a:t>
            </a:r>
            <a:r>
              <a:rPr lang="es-ES" dirty="0" err="1" smtClean="0"/>
              <a:t>validation</a:t>
            </a:r>
            <a:r>
              <a:rPr lang="es-ES" dirty="0" smtClean="0"/>
              <a:t>, etc.</a:t>
            </a:r>
          </a:p>
          <a:p>
            <a:pPr marL="457200" indent="-457200">
              <a:buAutoNum type="arabicPeriod"/>
            </a:pPr>
            <a:endParaRPr lang="es-ES" dirty="0" smtClean="0"/>
          </a:p>
          <a:p>
            <a:pPr marL="457200" indent="-457200">
              <a:buAutoNum type="arabicPeriod"/>
            </a:pPr>
            <a:endParaRPr lang="es-ES" dirty="0"/>
          </a:p>
        </p:txBody>
      </p:sp>
      <p:grpSp>
        <p:nvGrpSpPr>
          <p:cNvPr id="4" name="Group 5"/>
          <p:cNvGrpSpPr/>
          <p:nvPr/>
        </p:nvGrpSpPr>
        <p:grpSpPr>
          <a:xfrm>
            <a:off x="467544" y="6381328"/>
            <a:ext cx="8352928" cy="316830"/>
            <a:chOff x="107504" y="6381328"/>
            <a:chExt cx="8352928" cy="316830"/>
          </a:xfrm>
        </p:grpSpPr>
        <p:pic>
          <p:nvPicPr>
            <p:cNvPr id="5" name="Picture 7" descr="ACP PROGRAMME-01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7504" y="6381328"/>
              <a:ext cx="305081" cy="299570"/>
            </a:xfrm>
            <a:prstGeom prst="rect">
              <a:avLst/>
            </a:prstGeom>
          </p:spPr>
        </p:pic>
        <p:pic>
          <p:nvPicPr>
            <p:cNvPr id="6" name="Picture 8" descr="EU-01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7544" y="6381328"/>
              <a:ext cx="398238" cy="316830"/>
            </a:xfrm>
            <a:prstGeom prst="rect">
              <a:avLst/>
            </a:prstGeom>
          </p:spPr>
        </p:pic>
        <p:pic>
          <p:nvPicPr>
            <p:cNvPr id="7" name="Picture 9" descr="ACP-01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99592" y="6381328"/>
              <a:ext cx="432048" cy="301263"/>
            </a:xfrm>
            <a:prstGeom prst="rect">
              <a:avLst/>
            </a:prstGeom>
          </p:spPr>
        </p:pic>
        <p:pic>
          <p:nvPicPr>
            <p:cNvPr id="8" name="Picture 10" descr="ECREEE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436096" y="6381328"/>
              <a:ext cx="288032" cy="288032"/>
            </a:xfrm>
            <a:prstGeom prst="rect">
              <a:avLst/>
            </a:prstGeom>
          </p:spPr>
        </p:pic>
        <p:pic>
          <p:nvPicPr>
            <p:cNvPr id="9" name="Picture 11" descr="Noveltis-01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796136" y="6381328"/>
              <a:ext cx="734705" cy="262685"/>
            </a:xfrm>
            <a:prstGeom prst="rect">
              <a:avLst/>
            </a:prstGeom>
          </p:spPr>
        </p:pic>
        <p:pic>
          <p:nvPicPr>
            <p:cNvPr id="10" name="Picture 12" descr="KNUST-01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588224" y="6381328"/>
              <a:ext cx="375311" cy="220195"/>
            </a:xfrm>
            <a:prstGeom prst="rect">
              <a:avLst/>
            </a:prstGeom>
          </p:spPr>
        </p:pic>
        <p:pic>
          <p:nvPicPr>
            <p:cNvPr id="11" name="Picture 13" descr="MTIE-01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020272" y="6453336"/>
              <a:ext cx="778056" cy="171412"/>
            </a:xfrm>
            <a:prstGeom prst="rect">
              <a:avLst/>
            </a:prstGeom>
          </p:spPr>
        </p:pic>
        <p:pic>
          <p:nvPicPr>
            <p:cNvPr id="12" name="Picture 14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2360" y="6453336"/>
              <a:ext cx="648072" cy="216024"/>
            </a:xfrm>
            <a:prstGeom prst="rect">
              <a:avLst/>
            </a:prstGeom>
          </p:spPr>
        </p:pic>
      </p:grpSp>
      <p:sp>
        <p:nvSpPr>
          <p:cNvPr id="13" name="3 Rectángulo"/>
          <p:cNvSpPr>
            <a:spLocks noChangeArrowheads="1"/>
          </p:cNvSpPr>
          <p:nvPr/>
        </p:nvSpPr>
        <p:spPr bwMode="auto">
          <a:xfrm>
            <a:off x="3025991" y="-14514"/>
            <a:ext cx="6116354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s-ES" altLang="es-ES" sz="600" dirty="0">
              <a:solidFill>
                <a:schemeClr val="bg1"/>
              </a:solidFill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GB" altLang="es-ES" sz="1600" b="1" i="1" dirty="0" smtClean="0">
                <a:solidFill>
                  <a:schemeClr val="bg1"/>
                </a:solidFill>
              </a:rPr>
              <a:t>Energy and Rural Electrification </a:t>
            </a:r>
            <a:r>
              <a:rPr lang="en-GB" altLang="es-ES" sz="1600" b="1" i="1" dirty="0" smtClean="0">
                <a:solidFill>
                  <a:schemeClr val="bg1"/>
                </a:solidFill>
              </a:rPr>
              <a:t>Planning in (NAME OF THE COUNTRY)</a:t>
            </a:r>
            <a:endParaRPr lang="es-ES" altLang="es-E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9367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Title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CONTENTS</a:t>
            </a:r>
            <a:endParaRPr lang="es-ES" dirty="0"/>
          </a:p>
        </p:txBody>
      </p:sp>
      <p:grpSp>
        <p:nvGrpSpPr>
          <p:cNvPr id="4" name="Group 17"/>
          <p:cNvGrpSpPr/>
          <p:nvPr/>
        </p:nvGrpSpPr>
        <p:grpSpPr>
          <a:xfrm>
            <a:off x="467544" y="6381328"/>
            <a:ext cx="8352928" cy="316830"/>
            <a:chOff x="107504" y="6381328"/>
            <a:chExt cx="8352928" cy="316830"/>
          </a:xfrm>
        </p:grpSpPr>
        <p:pic>
          <p:nvPicPr>
            <p:cNvPr id="5" name="Picture 18" descr="ACP PROGRAMME-01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7504" y="6381328"/>
              <a:ext cx="305081" cy="299570"/>
            </a:xfrm>
            <a:prstGeom prst="rect">
              <a:avLst/>
            </a:prstGeom>
          </p:spPr>
        </p:pic>
        <p:pic>
          <p:nvPicPr>
            <p:cNvPr id="6" name="Picture 19" descr="EU-01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7544" y="6381328"/>
              <a:ext cx="398238" cy="316830"/>
            </a:xfrm>
            <a:prstGeom prst="rect">
              <a:avLst/>
            </a:prstGeom>
          </p:spPr>
        </p:pic>
        <p:pic>
          <p:nvPicPr>
            <p:cNvPr id="7" name="Picture 20" descr="ACP-01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99592" y="6381328"/>
              <a:ext cx="432048" cy="301263"/>
            </a:xfrm>
            <a:prstGeom prst="rect">
              <a:avLst/>
            </a:prstGeom>
          </p:spPr>
        </p:pic>
        <p:pic>
          <p:nvPicPr>
            <p:cNvPr id="8" name="Picture 21" descr="ECREEE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436096" y="6381328"/>
              <a:ext cx="288032" cy="288032"/>
            </a:xfrm>
            <a:prstGeom prst="rect">
              <a:avLst/>
            </a:prstGeom>
          </p:spPr>
        </p:pic>
        <p:pic>
          <p:nvPicPr>
            <p:cNvPr id="9" name="Picture 22" descr="Noveltis-01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796136" y="6381328"/>
              <a:ext cx="734705" cy="262685"/>
            </a:xfrm>
            <a:prstGeom prst="rect">
              <a:avLst/>
            </a:prstGeom>
          </p:spPr>
        </p:pic>
        <p:pic>
          <p:nvPicPr>
            <p:cNvPr id="10" name="Picture 23" descr="KNUST-01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588224" y="6381328"/>
              <a:ext cx="375311" cy="220195"/>
            </a:xfrm>
            <a:prstGeom prst="rect">
              <a:avLst/>
            </a:prstGeom>
          </p:spPr>
        </p:pic>
        <p:pic>
          <p:nvPicPr>
            <p:cNvPr id="11" name="Picture 24" descr="MTIE-01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020272" y="6453336"/>
              <a:ext cx="778056" cy="171412"/>
            </a:xfrm>
            <a:prstGeom prst="rect">
              <a:avLst/>
            </a:prstGeom>
          </p:spPr>
        </p:pic>
        <p:pic>
          <p:nvPicPr>
            <p:cNvPr id="12" name="Picture 25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2360" y="6453336"/>
              <a:ext cx="648072" cy="216024"/>
            </a:xfrm>
            <a:prstGeom prst="rect">
              <a:avLst/>
            </a:prstGeom>
          </p:spPr>
        </p:pic>
      </p:grpSp>
      <p:sp>
        <p:nvSpPr>
          <p:cNvPr id="13" name="3 Rectángulo"/>
          <p:cNvSpPr>
            <a:spLocks noChangeArrowheads="1"/>
          </p:cNvSpPr>
          <p:nvPr/>
        </p:nvSpPr>
        <p:spPr bwMode="auto">
          <a:xfrm>
            <a:off x="3025991" y="-14514"/>
            <a:ext cx="6116354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s-ES" altLang="es-ES" sz="600" dirty="0">
              <a:solidFill>
                <a:schemeClr val="bg1"/>
              </a:solidFill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GB" altLang="es-ES" sz="1600" b="1" i="1" dirty="0" smtClean="0">
                <a:solidFill>
                  <a:schemeClr val="bg1"/>
                </a:solidFill>
              </a:rPr>
              <a:t>Energy and Rural Electrification </a:t>
            </a:r>
            <a:r>
              <a:rPr lang="en-GB" altLang="es-ES" sz="1600" b="1" i="1" dirty="0" smtClean="0">
                <a:solidFill>
                  <a:schemeClr val="bg1"/>
                </a:solidFill>
              </a:rPr>
              <a:t>Planning in (NAME OF THE COUNTRY)</a:t>
            </a:r>
            <a:endParaRPr lang="es-ES" altLang="es-E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029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Title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CONTENTS</a:t>
            </a:r>
            <a:endParaRPr lang="es-ES" dirty="0"/>
          </a:p>
        </p:txBody>
      </p:sp>
      <p:grpSp>
        <p:nvGrpSpPr>
          <p:cNvPr id="4" name="Group 17"/>
          <p:cNvGrpSpPr/>
          <p:nvPr/>
        </p:nvGrpSpPr>
        <p:grpSpPr>
          <a:xfrm>
            <a:off x="467544" y="6381328"/>
            <a:ext cx="8352928" cy="316830"/>
            <a:chOff x="107504" y="6381328"/>
            <a:chExt cx="8352928" cy="316830"/>
          </a:xfrm>
        </p:grpSpPr>
        <p:pic>
          <p:nvPicPr>
            <p:cNvPr id="5" name="Picture 18" descr="ACP PROGRAMME-01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7504" y="6381328"/>
              <a:ext cx="305081" cy="299570"/>
            </a:xfrm>
            <a:prstGeom prst="rect">
              <a:avLst/>
            </a:prstGeom>
          </p:spPr>
        </p:pic>
        <p:pic>
          <p:nvPicPr>
            <p:cNvPr id="6" name="Picture 19" descr="EU-01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7544" y="6381328"/>
              <a:ext cx="398238" cy="316830"/>
            </a:xfrm>
            <a:prstGeom prst="rect">
              <a:avLst/>
            </a:prstGeom>
          </p:spPr>
        </p:pic>
        <p:pic>
          <p:nvPicPr>
            <p:cNvPr id="7" name="Picture 20" descr="ACP-01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99592" y="6381328"/>
              <a:ext cx="432048" cy="301263"/>
            </a:xfrm>
            <a:prstGeom prst="rect">
              <a:avLst/>
            </a:prstGeom>
          </p:spPr>
        </p:pic>
        <p:pic>
          <p:nvPicPr>
            <p:cNvPr id="8" name="Picture 21" descr="ECREEE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436096" y="6381328"/>
              <a:ext cx="288032" cy="288032"/>
            </a:xfrm>
            <a:prstGeom prst="rect">
              <a:avLst/>
            </a:prstGeom>
          </p:spPr>
        </p:pic>
        <p:pic>
          <p:nvPicPr>
            <p:cNvPr id="9" name="Picture 22" descr="Noveltis-01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796136" y="6381328"/>
              <a:ext cx="734705" cy="262685"/>
            </a:xfrm>
            <a:prstGeom prst="rect">
              <a:avLst/>
            </a:prstGeom>
          </p:spPr>
        </p:pic>
        <p:pic>
          <p:nvPicPr>
            <p:cNvPr id="10" name="Picture 23" descr="KNUST-01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588224" y="6381328"/>
              <a:ext cx="375311" cy="220195"/>
            </a:xfrm>
            <a:prstGeom prst="rect">
              <a:avLst/>
            </a:prstGeom>
          </p:spPr>
        </p:pic>
        <p:pic>
          <p:nvPicPr>
            <p:cNvPr id="11" name="Picture 24" descr="MTIE-01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020272" y="6453336"/>
              <a:ext cx="778056" cy="171412"/>
            </a:xfrm>
            <a:prstGeom prst="rect">
              <a:avLst/>
            </a:prstGeom>
          </p:spPr>
        </p:pic>
        <p:pic>
          <p:nvPicPr>
            <p:cNvPr id="12" name="Picture 25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2360" y="6453336"/>
              <a:ext cx="648072" cy="216024"/>
            </a:xfrm>
            <a:prstGeom prst="rect">
              <a:avLst/>
            </a:prstGeom>
          </p:spPr>
        </p:pic>
      </p:grpSp>
      <p:sp>
        <p:nvSpPr>
          <p:cNvPr id="13" name="3 Rectángulo"/>
          <p:cNvSpPr>
            <a:spLocks noChangeArrowheads="1"/>
          </p:cNvSpPr>
          <p:nvPr/>
        </p:nvSpPr>
        <p:spPr bwMode="auto">
          <a:xfrm>
            <a:off x="3025991" y="-14514"/>
            <a:ext cx="6116354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s-ES" altLang="es-ES" sz="600" dirty="0">
              <a:solidFill>
                <a:schemeClr val="bg1"/>
              </a:solidFill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GB" altLang="es-ES" sz="1600" b="1" i="1" dirty="0" smtClean="0">
                <a:solidFill>
                  <a:schemeClr val="bg1"/>
                </a:solidFill>
              </a:rPr>
              <a:t>Energy and Rural Electrification </a:t>
            </a:r>
            <a:r>
              <a:rPr lang="en-GB" altLang="es-ES" sz="1600" b="1" i="1" dirty="0" smtClean="0">
                <a:solidFill>
                  <a:schemeClr val="bg1"/>
                </a:solidFill>
              </a:rPr>
              <a:t>Planning in (NAME OF THE COUNTRY)</a:t>
            </a:r>
            <a:endParaRPr lang="es-ES" altLang="es-E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435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Title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CONTENTS</a:t>
            </a:r>
            <a:endParaRPr lang="es-ES" dirty="0"/>
          </a:p>
        </p:txBody>
      </p:sp>
      <p:grpSp>
        <p:nvGrpSpPr>
          <p:cNvPr id="4" name="Group 17"/>
          <p:cNvGrpSpPr/>
          <p:nvPr/>
        </p:nvGrpSpPr>
        <p:grpSpPr>
          <a:xfrm>
            <a:off x="467544" y="6381328"/>
            <a:ext cx="8352928" cy="316830"/>
            <a:chOff x="107504" y="6381328"/>
            <a:chExt cx="8352928" cy="316830"/>
          </a:xfrm>
        </p:grpSpPr>
        <p:pic>
          <p:nvPicPr>
            <p:cNvPr id="5" name="Picture 18" descr="ACP PROGRAMME-01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7504" y="6381328"/>
              <a:ext cx="305081" cy="299570"/>
            </a:xfrm>
            <a:prstGeom prst="rect">
              <a:avLst/>
            </a:prstGeom>
          </p:spPr>
        </p:pic>
        <p:pic>
          <p:nvPicPr>
            <p:cNvPr id="6" name="Picture 19" descr="EU-01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7544" y="6381328"/>
              <a:ext cx="398238" cy="316830"/>
            </a:xfrm>
            <a:prstGeom prst="rect">
              <a:avLst/>
            </a:prstGeom>
          </p:spPr>
        </p:pic>
        <p:pic>
          <p:nvPicPr>
            <p:cNvPr id="7" name="Picture 20" descr="ACP-01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99592" y="6381328"/>
              <a:ext cx="432048" cy="301263"/>
            </a:xfrm>
            <a:prstGeom prst="rect">
              <a:avLst/>
            </a:prstGeom>
          </p:spPr>
        </p:pic>
        <p:pic>
          <p:nvPicPr>
            <p:cNvPr id="8" name="Picture 21" descr="ECREEE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436096" y="6381328"/>
              <a:ext cx="288032" cy="288032"/>
            </a:xfrm>
            <a:prstGeom prst="rect">
              <a:avLst/>
            </a:prstGeom>
          </p:spPr>
        </p:pic>
        <p:pic>
          <p:nvPicPr>
            <p:cNvPr id="9" name="Picture 22" descr="Noveltis-01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796136" y="6381328"/>
              <a:ext cx="734705" cy="262685"/>
            </a:xfrm>
            <a:prstGeom prst="rect">
              <a:avLst/>
            </a:prstGeom>
          </p:spPr>
        </p:pic>
        <p:pic>
          <p:nvPicPr>
            <p:cNvPr id="10" name="Picture 23" descr="KNUST-01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588224" y="6381328"/>
              <a:ext cx="375311" cy="220195"/>
            </a:xfrm>
            <a:prstGeom prst="rect">
              <a:avLst/>
            </a:prstGeom>
          </p:spPr>
        </p:pic>
        <p:pic>
          <p:nvPicPr>
            <p:cNvPr id="11" name="Picture 24" descr="MTIE-01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020272" y="6453336"/>
              <a:ext cx="778056" cy="171412"/>
            </a:xfrm>
            <a:prstGeom prst="rect">
              <a:avLst/>
            </a:prstGeom>
          </p:spPr>
        </p:pic>
        <p:pic>
          <p:nvPicPr>
            <p:cNvPr id="12" name="Picture 25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2360" y="6453336"/>
              <a:ext cx="648072" cy="216024"/>
            </a:xfrm>
            <a:prstGeom prst="rect">
              <a:avLst/>
            </a:prstGeom>
          </p:spPr>
        </p:pic>
      </p:grpSp>
      <p:sp>
        <p:nvSpPr>
          <p:cNvPr id="13" name="3 Rectángulo"/>
          <p:cNvSpPr>
            <a:spLocks noChangeArrowheads="1"/>
          </p:cNvSpPr>
          <p:nvPr/>
        </p:nvSpPr>
        <p:spPr bwMode="auto">
          <a:xfrm>
            <a:off x="3025991" y="-14514"/>
            <a:ext cx="6116354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s-ES" altLang="es-ES" sz="600" dirty="0">
              <a:solidFill>
                <a:schemeClr val="bg1"/>
              </a:solidFill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GB" altLang="es-ES" sz="1600" b="1" i="1" dirty="0" smtClean="0">
                <a:solidFill>
                  <a:schemeClr val="bg1"/>
                </a:solidFill>
              </a:rPr>
              <a:t>Energy and Rural Electrification </a:t>
            </a:r>
            <a:r>
              <a:rPr lang="en-GB" altLang="es-ES" sz="1600" b="1" i="1" dirty="0" smtClean="0">
                <a:solidFill>
                  <a:schemeClr val="bg1"/>
                </a:solidFill>
              </a:rPr>
              <a:t>Planning in (NAME OF THE COUNTRY)</a:t>
            </a:r>
            <a:endParaRPr lang="es-ES" altLang="es-E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435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457200" y="1484313"/>
            <a:ext cx="8229600" cy="2448743"/>
          </a:xfrm>
          <a:effectLst>
            <a:outerShdw blurRad="254000" dist="127000" dir="2700000" algn="tl" rotWithShape="0">
              <a:schemeClr val="tx2">
                <a:alpha val="50000"/>
              </a:schemeClr>
            </a:outerShdw>
          </a:effectLst>
        </p:spPr>
        <p:txBody>
          <a:bodyPr lIns="180000" tIns="180000" rIns="180000" bIns="180000"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4000" dirty="0" err="1" smtClean="0"/>
              <a:t>Thank</a:t>
            </a:r>
            <a:r>
              <a:rPr lang="es-ES" sz="4000" dirty="0" smtClean="0"/>
              <a:t> </a:t>
            </a:r>
            <a:r>
              <a:rPr lang="es-ES" sz="4000" dirty="0" err="1" smtClean="0"/>
              <a:t>you</a:t>
            </a:r>
            <a:endParaRPr lang="es-ES" sz="4000" dirty="0" smtClean="0"/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ES_tradnl" sz="2400" b="1" dirty="0" smtClean="0">
              <a:solidFill>
                <a:schemeClr val="bg1"/>
              </a:solidFill>
            </a:endParaRP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_tradnl" sz="2400" b="1" dirty="0" smtClean="0"/>
              <a:t>(</a:t>
            </a:r>
            <a:r>
              <a:rPr lang="en-US" sz="2400" b="1" dirty="0" smtClean="0"/>
              <a:t>Name/contact</a:t>
            </a:r>
            <a:r>
              <a:rPr lang="es-ES_tradnl" sz="2400" b="1" dirty="0" smtClean="0"/>
              <a:t>)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755576" y="6017386"/>
            <a:ext cx="7992888" cy="626627"/>
            <a:chOff x="395536" y="6017386"/>
            <a:chExt cx="7992888" cy="626627"/>
          </a:xfrm>
        </p:grpSpPr>
        <p:pic>
          <p:nvPicPr>
            <p:cNvPr id="15" name="Picture 14" descr="ACP PROGRAMME-01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95536" y="6017386"/>
              <a:ext cx="598412" cy="587602"/>
            </a:xfrm>
            <a:prstGeom prst="rect">
              <a:avLst/>
            </a:prstGeom>
          </p:spPr>
        </p:pic>
        <p:pic>
          <p:nvPicPr>
            <p:cNvPr id="16" name="Picture 15" descr="EU-01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71600" y="6021288"/>
              <a:ext cx="758278" cy="603271"/>
            </a:xfrm>
            <a:prstGeom prst="rect">
              <a:avLst/>
            </a:prstGeom>
          </p:spPr>
        </p:pic>
        <p:pic>
          <p:nvPicPr>
            <p:cNvPr id="17" name="Picture 16" descr="ACP-01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91680" y="6021288"/>
              <a:ext cx="648072" cy="451895"/>
            </a:xfrm>
            <a:prstGeom prst="rect">
              <a:avLst/>
            </a:prstGeom>
          </p:spPr>
        </p:pic>
        <p:pic>
          <p:nvPicPr>
            <p:cNvPr id="18" name="Picture 17" descr="ECREEE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139952" y="6093296"/>
              <a:ext cx="504056" cy="504056"/>
            </a:xfrm>
            <a:prstGeom prst="rect">
              <a:avLst/>
            </a:prstGeom>
          </p:spPr>
        </p:pic>
        <p:pic>
          <p:nvPicPr>
            <p:cNvPr id="19" name="Picture 18" descr="Noveltis-01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716016" y="6309320"/>
              <a:ext cx="936104" cy="334693"/>
            </a:xfrm>
            <a:prstGeom prst="rect">
              <a:avLst/>
            </a:prstGeom>
          </p:spPr>
        </p:pic>
        <p:pic>
          <p:nvPicPr>
            <p:cNvPr id="20" name="Picture 19" descr="KNUST-01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724128" y="6237312"/>
              <a:ext cx="620779" cy="364211"/>
            </a:xfrm>
            <a:prstGeom prst="rect">
              <a:avLst/>
            </a:prstGeom>
          </p:spPr>
        </p:pic>
        <p:pic>
          <p:nvPicPr>
            <p:cNvPr id="26" name="Picture 25" descr="MTIE-01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372200" y="6381328"/>
              <a:ext cx="1104908" cy="243420"/>
            </a:xfrm>
            <a:prstGeom prst="rect">
              <a:avLst/>
            </a:prstGeom>
          </p:spPr>
        </p:pic>
        <p:pic>
          <p:nvPicPr>
            <p:cNvPr id="27" name="Picture 26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24328" y="6309320"/>
              <a:ext cx="864096" cy="288032"/>
            </a:xfrm>
            <a:prstGeom prst="rect">
              <a:avLst/>
            </a:prstGeom>
          </p:spPr>
        </p:pic>
      </p:grpSp>
      <p:sp>
        <p:nvSpPr>
          <p:cNvPr id="12" name="3 Rectángulo"/>
          <p:cNvSpPr>
            <a:spLocks noChangeArrowheads="1"/>
          </p:cNvSpPr>
          <p:nvPr/>
        </p:nvSpPr>
        <p:spPr bwMode="auto">
          <a:xfrm>
            <a:off x="3025991" y="-14514"/>
            <a:ext cx="6116354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s-ES" altLang="es-ES" sz="600" dirty="0">
              <a:solidFill>
                <a:schemeClr val="bg1"/>
              </a:solidFill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GB" altLang="es-ES" sz="1600" b="1" i="1" dirty="0" smtClean="0">
                <a:solidFill>
                  <a:schemeClr val="bg1"/>
                </a:solidFill>
              </a:rPr>
              <a:t>Energy and Rural Electrification </a:t>
            </a:r>
            <a:r>
              <a:rPr lang="en-GB" altLang="es-ES" sz="1600" b="1" i="1" dirty="0" smtClean="0">
                <a:solidFill>
                  <a:schemeClr val="bg1"/>
                </a:solidFill>
              </a:rPr>
              <a:t>Planning in (NAME OF THE COUNTRY)</a:t>
            </a:r>
            <a:endParaRPr lang="es-ES" altLang="es-ES"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dad">
  <a:themeElements>
    <a:clrScheme name="Claridad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da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996</TotalTime>
  <Words>251</Words>
  <Application>Microsoft Office PowerPoint</Application>
  <PresentationFormat>Presentación en pantalla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Claridad</vt:lpstr>
      <vt:lpstr>Presentación de PowerPoint</vt:lpstr>
      <vt:lpstr>Question Index- Information</vt:lpstr>
      <vt:lpstr>Title</vt:lpstr>
      <vt:lpstr>Title</vt:lpstr>
      <vt:lpstr>Title</vt:lpstr>
      <vt:lpstr>Presentación de PowerPoint</vt:lpstr>
    </vt:vector>
  </TitlesOfParts>
  <Company>ITC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de la presentación</dc:title>
  <dc:creator>Penélope Ramírez González</dc:creator>
  <cp:lastModifiedBy>Daniel</cp:lastModifiedBy>
  <cp:revision>59</cp:revision>
  <dcterms:created xsi:type="dcterms:W3CDTF">2014-06-26T15:06:19Z</dcterms:created>
  <dcterms:modified xsi:type="dcterms:W3CDTF">2016-07-20T17:22:40Z</dcterms:modified>
</cp:coreProperties>
</file>