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4" r:id="rId6"/>
    <p:sldId id="265" r:id="rId7"/>
    <p:sldId id="266" r:id="rId8"/>
    <p:sldId id="258" r:id="rId9"/>
    <p:sldId id="267" r:id="rId10"/>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nélope Ramírez González" initials="PRG"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46A"/>
    <a:srgbClr val="FFC000"/>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4660"/>
  </p:normalViewPr>
  <p:slideViewPr>
    <p:cSldViewPr>
      <p:cViewPr>
        <p:scale>
          <a:sx n="66" d="100"/>
          <a:sy n="66" d="100"/>
        </p:scale>
        <p:origin x="-1680"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fld id="{BF32E39F-CE6D-4D17-8325-F0D7C002D922}"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2A8652-6F6E-471A-A006-0BDBF3E4D5A3}" type="slidenum">
              <a:rPr lang="es-ES" smtClean="0"/>
              <a:pPr>
                <a:defRPr/>
              </a:pPr>
              <a:t>‹N°›</a:t>
            </a:fld>
            <a:endParaRPr lang="es-E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6818084C-1AA3-4A42-B0C6-BFF1FB754D2E}"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AB0F8187-26B4-422E-A305-81D51F1C7609}" type="slidenum">
              <a:rPr lang="es-ES" smtClean="0"/>
              <a:pPr>
                <a:defRPr/>
              </a:pPr>
              <a:t>‹N°›</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fld id="{2AAE5D2E-CA98-492F-B83C-6ABF7392468B}"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40A801CD-0084-4D23-BFCE-4940F0239F54}" type="slidenum">
              <a:rPr lang="es-ES" smtClean="0"/>
              <a:pPr>
                <a:defRPr/>
              </a:pPr>
              <a:t>‹N°›</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016659A6-A6D3-4CF5-9EF0-AA8E1969A061}"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AF9146A-E842-43BA-AC64-5E2D94A19C1A}" type="slidenum">
              <a:rPr lang="es-ES" smtClean="0"/>
              <a:pPr>
                <a:defRPr/>
              </a:pPr>
              <a:t>‹N°›</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fld id="{6D93C377-9C76-4B54-B68E-616686485C71}" type="datetimeFigureOut">
              <a:rPr lang="es-ES" smtClean="0"/>
              <a:pPr>
                <a:defRPr/>
              </a:pPr>
              <a:t>27/07/2016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17255D43-C6A3-4E0F-B552-F07BCDEF2D9C}" type="slidenum">
              <a:rPr lang="es-ES" smtClean="0"/>
              <a:pPr>
                <a:defRPr/>
              </a:pPr>
              <a:t>‹N°›</a:t>
            </a:fld>
            <a:endParaRPr lang="es-E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21F8C9EE-2780-4F42-9AD9-AC4E45F4066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F6878493-A777-49D2-B969-645E13ECFBBE}" type="slidenum">
              <a:rPr lang="es-ES" smtClean="0"/>
              <a:pPr>
                <a:defRPr/>
              </a:pPr>
              <a:t>‹N°›</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AC6162EB-31E9-4BCD-9664-49F5B37702A1}" type="datetimeFigureOut">
              <a:rPr lang="es-ES" smtClean="0"/>
              <a:pPr>
                <a:defRPr/>
              </a:pPr>
              <a:t>27/07/2016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7E0B9BF6-C038-423C-9410-3DC09613ADDD}" type="slidenum">
              <a:rPr lang="es-ES" smtClean="0"/>
              <a:pPr>
                <a:defRPr/>
              </a:pPr>
              <a:t>‹N°›</a:t>
            </a:fld>
            <a:endParaRPr lang="es-E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fld id="{15E0D142-53F1-41D7-9575-0199C0DCE707}" type="datetimeFigureOut">
              <a:rPr lang="es-ES" smtClean="0"/>
              <a:pPr>
                <a:defRPr/>
              </a:pPr>
              <a:t>27/07/2016</a:t>
            </a:fld>
            <a:endParaRPr lang="es-ES"/>
          </a:p>
        </p:txBody>
      </p:sp>
      <p:sp>
        <p:nvSpPr>
          <p:cNvPr id="4" name="Footer Placeholder 3"/>
          <p:cNvSpPr>
            <a:spLocks noGrp="1"/>
          </p:cNvSpPr>
          <p:nvPr>
            <p:ph type="ftr" sz="quarter" idx="11"/>
          </p:nvPr>
        </p:nvSpPr>
        <p:spPr/>
        <p:txBody>
          <a:bodyPr/>
          <a:lstStyle/>
          <a:p>
            <a:pPr>
              <a:defRPr/>
            </a:pPr>
            <a:endParaRPr lang="es-ES"/>
          </a:p>
        </p:txBody>
      </p:sp>
      <p:sp>
        <p:nvSpPr>
          <p:cNvPr id="5" name="Slide Number Placeholder 4"/>
          <p:cNvSpPr>
            <a:spLocks noGrp="1"/>
          </p:cNvSpPr>
          <p:nvPr>
            <p:ph type="sldNum" sz="quarter" idx="12"/>
          </p:nvPr>
        </p:nvSpPr>
        <p:spPr/>
        <p:txBody>
          <a:bodyPr/>
          <a:lstStyle/>
          <a:p>
            <a:pPr>
              <a:defRPr/>
            </a:pPr>
            <a:fld id="{B77E018D-E1CB-405B-AE11-1F6741D75FF5}" type="slidenum">
              <a:rPr lang="es-ES" smtClean="0"/>
              <a:pPr>
                <a:defRPr/>
              </a:pPr>
              <a:t>‹N°›</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085F04-C9C5-48FB-BB2F-0A045144AEBC}" type="datetimeFigureOut">
              <a:rPr lang="es-ES" smtClean="0"/>
              <a:pPr>
                <a:defRPr/>
              </a:pPr>
              <a:t>27/07/2016</a:t>
            </a:fld>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A1A2B840-9B9F-4745-89FF-7F3AD8E3B4AB}" type="slidenum">
              <a:rPr lang="es-ES" smtClean="0"/>
              <a:pPr>
                <a:defRPr/>
              </a:pPr>
              <a:t>‹N°›</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5F26D165-E975-417C-81FF-3C44C59C828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8D8DF2C4-1EC2-4778-9B20-C758D1E34F0F}" type="slidenum">
              <a:rPr lang="es-ES" smtClean="0"/>
              <a:pPr>
                <a:defRPr/>
              </a:pPr>
              <a:t>‹N°›</a:t>
            </a:fld>
            <a:endParaRPr lang="es-E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DF8BF298-A6BE-41E3-B091-53378234C93F}" type="datetimeFigureOut">
              <a:rPr lang="es-ES" smtClean="0"/>
              <a:pPr>
                <a:defRPr/>
              </a:pPr>
              <a:t>27/07/2016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E4683FF5-0852-4CB9-B35C-921B11EE13FF}" type="slidenum">
              <a:rPr lang="es-ES" smtClean="0"/>
              <a:pPr>
                <a:defRPr/>
              </a:pPr>
              <a:t>‹N°›</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fld id="{3A4EFFF9-6A8E-4401-9400-A1AA95FC13C4}" type="datetimeFigureOut">
              <a:rPr lang="es-ES" smtClean="0"/>
              <a:pPr>
                <a:defRPr/>
              </a:pPr>
              <a:t>27/07/2016</a:t>
            </a:fld>
            <a:endParaRPr lang="es-E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s-E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defRPr/>
            </a:pPr>
            <a:fld id="{864112B1-9832-45C8-ADAA-2D8F54533CEF}" type="slidenum">
              <a:rPr lang="es-ES" smtClean="0"/>
              <a:pPr>
                <a:defRPr/>
              </a:pPr>
              <a:t>‹N°›</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5.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6 Rectángulo"/>
          <p:cNvSpPr>
            <a:spLocks noChangeArrowheads="1"/>
          </p:cNvSpPr>
          <p:nvPr/>
        </p:nvSpPr>
        <p:spPr bwMode="auto">
          <a:xfrm>
            <a:off x="590657" y="404664"/>
            <a:ext cx="796275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1000" dirty="0">
              <a:solidFill>
                <a:srgbClr val="C6D9F1"/>
              </a:solidFill>
            </a:endParaRPr>
          </a:p>
          <a:p>
            <a:pPr algn="ctr" eaLnBrk="1" hangingPunct="1">
              <a:spcBef>
                <a:spcPct val="0"/>
              </a:spcBef>
              <a:buNone/>
            </a:pPr>
            <a:r>
              <a:rPr lang="fr-FR" altLang="es-ES" sz="2000" b="1" i="1" dirty="0" smtClean="0"/>
              <a:t>Atelier de Validation Régional sur l’Utilisation des </a:t>
            </a:r>
          </a:p>
          <a:p>
            <a:pPr algn="ctr" eaLnBrk="1" hangingPunct="1">
              <a:spcBef>
                <a:spcPct val="0"/>
              </a:spcBef>
              <a:buNone/>
            </a:pPr>
            <a:r>
              <a:rPr lang="fr-FR" altLang="es-ES" sz="2000" b="1" i="1" dirty="0" smtClean="0"/>
              <a:t>Systèmes d’Informations Géographiques (SIG) dans le secteur de l’énergie</a:t>
            </a:r>
          </a:p>
          <a:p>
            <a:pPr algn="ctr" eaLnBrk="1" hangingPunct="1">
              <a:spcBef>
                <a:spcPct val="0"/>
              </a:spcBef>
              <a:buNone/>
            </a:pPr>
            <a:r>
              <a:rPr lang="fr-FR" altLang="es-ES" sz="2000" b="1" i="1" dirty="0" smtClean="0"/>
              <a:t>Juillet 26-28, 2016</a:t>
            </a:r>
          </a:p>
          <a:p>
            <a:pPr algn="ctr" eaLnBrk="1" hangingPunct="1">
              <a:spcBef>
                <a:spcPct val="0"/>
              </a:spcBef>
              <a:buNone/>
            </a:pPr>
            <a:r>
              <a:rPr lang="fr-FR" altLang="es-ES" sz="2000" b="1" i="1" dirty="0" smtClean="0"/>
              <a:t>Dakar, Sénégal</a:t>
            </a:r>
            <a:endParaRPr lang="fr-FR" altLang="es-ES" sz="2000" b="1" i="1" dirty="0"/>
          </a:p>
        </p:txBody>
      </p:sp>
      <p:sp>
        <p:nvSpPr>
          <p:cNvPr id="21" name="1 Título"/>
          <p:cNvSpPr txBox="1">
            <a:spLocks/>
          </p:cNvSpPr>
          <p:nvPr/>
        </p:nvSpPr>
        <p:spPr bwMode="auto">
          <a:xfrm>
            <a:off x="580650" y="2276872"/>
            <a:ext cx="7962756" cy="1512168"/>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fontScale="92500" lnSpcReduction="1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fontAlgn="auto">
              <a:lnSpc>
                <a:spcPct val="80000"/>
              </a:lnSpc>
              <a:spcAft>
                <a:spcPts val="0"/>
              </a:spcAft>
              <a:defRPr/>
            </a:pPr>
            <a:r>
              <a:rPr lang="fr-FR" sz="3500" b="1" dirty="0">
                <a:solidFill>
                  <a:srgbClr val="10346A"/>
                </a:solidFill>
                <a:cs typeface="Arial" pitchFamily="34" charset="0"/>
              </a:rPr>
              <a:t>La planification de l’énergie et l’électrification rurale</a:t>
            </a:r>
            <a:endParaRPr lang="en-US" sz="3500" b="1" dirty="0">
              <a:solidFill>
                <a:srgbClr val="10346A"/>
              </a:solidFill>
              <a:cs typeface="Arial" pitchFamily="34" charset="0"/>
            </a:endParaRPr>
          </a:p>
          <a:p>
            <a:pPr fontAlgn="auto">
              <a:lnSpc>
                <a:spcPct val="90000"/>
              </a:lnSpc>
              <a:spcAft>
                <a:spcPts val="0"/>
              </a:spcAft>
              <a:defRPr/>
            </a:pPr>
            <a:r>
              <a:rPr lang="es-ES" sz="3500" b="1" dirty="0" smtClean="0">
                <a:cs typeface="Arial" pitchFamily="34" charset="0"/>
              </a:rPr>
              <a:t>BURKINA FASO</a:t>
            </a:r>
            <a:r>
              <a:rPr lang="es-ES" b="1" dirty="0">
                <a:solidFill>
                  <a:srgbClr val="10346A"/>
                </a:solidFill>
                <a:cs typeface="Arial" pitchFamily="34" charset="0"/>
              </a:rPr>
              <a:t/>
            </a:r>
            <a:br>
              <a:rPr lang="es-ES" b="1" dirty="0">
                <a:solidFill>
                  <a:srgbClr val="10346A"/>
                </a:solidFill>
                <a:cs typeface="Arial" pitchFamily="34" charset="0"/>
              </a:rPr>
            </a:br>
            <a:endParaRPr lang="es-ES" sz="2000" b="1" dirty="0">
              <a:solidFill>
                <a:srgbClr val="FFFF00"/>
              </a:solidFill>
              <a:cs typeface="Arial" pitchFamily="34" charset="0"/>
            </a:endParaRPr>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8"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9"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3" name="1 Título"/>
          <p:cNvSpPr txBox="1">
            <a:spLocks/>
          </p:cNvSpPr>
          <p:nvPr/>
        </p:nvSpPr>
        <p:spPr bwMode="auto">
          <a:xfrm>
            <a:off x="590657" y="4058230"/>
            <a:ext cx="7962756" cy="1819042"/>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fontAlgn="auto">
              <a:lnSpc>
                <a:spcPct val="90000"/>
              </a:lnSpc>
              <a:spcAft>
                <a:spcPts val="0"/>
              </a:spcAft>
              <a:defRPr/>
            </a:pPr>
            <a:r>
              <a:rPr lang="fr-FR" sz="3200" b="1" dirty="0" err="1" smtClean="0">
                <a:solidFill>
                  <a:srgbClr val="10346A"/>
                </a:solidFill>
                <a:cs typeface="Arial" pitchFamily="34" charset="0"/>
              </a:rPr>
              <a:t>Boubakar</a:t>
            </a:r>
            <a:r>
              <a:rPr lang="fr-FR" sz="3200" b="1" dirty="0" smtClean="0">
                <a:solidFill>
                  <a:srgbClr val="10346A"/>
                </a:solidFill>
                <a:cs typeface="Arial" pitchFamily="34" charset="0"/>
              </a:rPr>
              <a:t> Thierry OUEDRAOGO</a:t>
            </a:r>
            <a:r>
              <a:rPr lang="fr-FR" sz="9600" b="1" dirty="0" smtClean="0">
                <a:solidFill>
                  <a:srgbClr val="10346A"/>
                </a:solidFill>
                <a:cs typeface="Arial" pitchFamily="34" charset="0"/>
              </a:rPr>
              <a:t/>
            </a:r>
            <a:br>
              <a:rPr lang="fr-FR" sz="9600" b="1" dirty="0" smtClean="0">
                <a:solidFill>
                  <a:srgbClr val="10346A"/>
                </a:solidFill>
                <a:cs typeface="Arial" pitchFamily="34" charset="0"/>
              </a:rPr>
            </a:br>
            <a:r>
              <a:rPr lang="fr-FR" sz="4100" b="1" dirty="0" smtClean="0">
                <a:cs typeface="Arial" pitchFamily="34" charset="0"/>
              </a:rPr>
              <a:t>Ministère de l’Energie des Mines et des Carrières</a:t>
            </a:r>
            <a:endParaRPr lang="fr-FR" sz="4100" b="1" dirty="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buFont typeface="Wingdings" panose="05000000000000000000" pitchFamily="2" charset="2"/>
              <a:buChar char="q"/>
            </a:pPr>
            <a:r>
              <a:rPr lang="fr-FR" sz="4000" dirty="0" smtClean="0">
                <a:latin typeface="Bodoni MT" panose="02070603080606020203" pitchFamily="18" charset="0"/>
              </a:rPr>
              <a:t>Introduction</a:t>
            </a:r>
          </a:p>
          <a:p>
            <a:pPr algn="just">
              <a:buFont typeface="Wingdings" panose="05000000000000000000" pitchFamily="2" charset="2"/>
              <a:buChar char="q"/>
            </a:pPr>
            <a:r>
              <a:rPr lang="fr-FR" sz="4000" dirty="0">
                <a:latin typeface="Bodoni MT" panose="02070603080606020203" pitchFamily="18" charset="0"/>
              </a:rPr>
              <a:t>Outils pour la planification de </a:t>
            </a:r>
            <a:r>
              <a:rPr lang="fr-FR" sz="4000" dirty="0" smtClean="0">
                <a:latin typeface="Bodoni MT" panose="02070603080606020203" pitchFamily="18" charset="0"/>
              </a:rPr>
              <a:t>l'énergie au Burkina Faso</a:t>
            </a:r>
          </a:p>
          <a:p>
            <a:pPr algn="just">
              <a:buFont typeface="Wingdings" panose="05000000000000000000" pitchFamily="2" charset="2"/>
              <a:buChar char="q"/>
            </a:pPr>
            <a:r>
              <a:rPr lang="fr-FR" sz="4000" dirty="0" smtClean="0">
                <a:latin typeface="Bodoni MT" panose="02070603080606020203" pitchFamily="18" charset="0"/>
              </a:rPr>
              <a:t>Système d’information énergétique du Burkina</a:t>
            </a:r>
          </a:p>
          <a:p>
            <a:pPr algn="just">
              <a:buFont typeface="Wingdings" panose="05000000000000000000" pitchFamily="2" charset="2"/>
              <a:buChar char="q"/>
            </a:pPr>
            <a:r>
              <a:rPr lang="fr-FR" sz="4000" dirty="0" smtClean="0">
                <a:latin typeface="Bodoni MT" panose="02070603080606020203" pitchFamily="18" charset="0"/>
              </a:rPr>
              <a:t>Conclusion</a:t>
            </a:r>
            <a:endParaRPr lang="fr-FR" sz="4000" dirty="0">
              <a:latin typeface="Bodoni MT" panose="02070603080606020203" pitchFamily="18" charset="0"/>
            </a:endParaRPr>
          </a:p>
        </p:txBody>
      </p:sp>
      <p:sp>
        <p:nvSpPr>
          <p:cNvPr id="4"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grpSp>
        <p:nvGrpSpPr>
          <p:cNvPr id="5" name="Group 5"/>
          <p:cNvGrpSpPr/>
          <p:nvPr/>
        </p:nvGrpSpPr>
        <p:grpSpPr>
          <a:xfrm>
            <a:off x="467544" y="6381328"/>
            <a:ext cx="8352928" cy="316830"/>
            <a:chOff x="107504" y="6381328"/>
            <a:chExt cx="8352928" cy="316830"/>
          </a:xfrm>
        </p:grpSpPr>
        <p:pic>
          <p:nvPicPr>
            <p:cNvPr id="6" name="Picture 7" descr="ACP PROGRAMME-01.jpg"/>
            <p:cNvPicPr>
              <a:picLocks noChangeAspect="1"/>
            </p:cNvPicPr>
            <p:nvPr/>
          </p:nvPicPr>
          <p:blipFill>
            <a:blip r:embed="rId2" cstate="print"/>
            <a:stretch>
              <a:fillRect/>
            </a:stretch>
          </p:blipFill>
          <p:spPr>
            <a:xfrm>
              <a:off x="107504" y="6381328"/>
              <a:ext cx="305081" cy="299570"/>
            </a:xfrm>
            <a:prstGeom prst="rect">
              <a:avLst/>
            </a:prstGeom>
          </p:spPr>
        </p:pic>
        <p:pic>
          <p:nvPicPr>
            <p:cNvPr id="7" name="Picture 8" descr="EU-01.jpg"/>
            <p:cNvPicPr>
              <a:picLocks noChangeAspect="1"/>
            </p:cNvPicPr>
            <p:nvPr/>
          </p:nvPicPr>
          <p:blipFill>
            <a:blip r:embed="rId3" cstate="print"/>
            <a:stretch>
              <a:fillRect/>
            </a:stretch>
          </p:blipFill>
          <p:spPr>
            <a:xfrm>
              <a:off x="467544" y="6381328"/>
              <a:ext cx="398238" cy="316830"/>
            </a:xfrm>
            <a:prstGeom prst="rect">
              <a:avLst/>
            </a:prstGeom>
          </p:spPr>
        </p:pic>
        <p:pic>
          <p:nvPicPr>
            <p:cNvPr id="8" name="Picture 9" descr="ACP-01.jpg"/>
            <p:cNvPicPr>
              <a:picLocks noChangeAspect="1"/>
            </p:cNvPicPr>
            <p:nvPr/>
          </p:nvPicPr>
          <p:blipFill>
            <a:blip r:embed="rId4" cstate="print"/>
            <a:stretch>
              <a:fillRect/>
            </a:stretch>
          </p:blipFill>
          <p:spPr>
            <a:xfrm>
              <a:off x="899592" y="6381328"/>
              <a:ext cx="432048" cy="301263"/>
            </a:xfrm>
            <a:prstGeom prst="rect">
              <a:avLst/>
            </a:prstGeom>
          </p:spPr>
        </p:pic>
        <p:pic>
          <p:nvPicPr>
            <p:cNvPr id="9" name="Picture 10" descr="ECREEE.jpg"/>
            <p:cNvPicPr>
              <a:picLocks noChangeAspect="1"/>
            </p:cNvPicPr>
            <p:nvPr/>
          </p:nvPicPr>
          <p:blipFill>
            <a:blip r:embed="rId5" cstate="print"/>
            <a:stretch>
              <a:fillRect/>
            </a:stretch>
          </p:blipFill>
          <p:spPr>
            <a:xfrm>
              <a:off x="5436096" y="6381328"/>
              <a:ext cx="288032" cy="288032"/>
            </a:xfrm>
            <a:prstGeom prst="rect">
              <a:avLst/>
            </a:prstGeom>
          </p:spPr>
        </p:pic>
        <p:pic>
          <p:nvPicPr>
            <p:cNvPr id="10" name="Picture 11" descr="Noveltis-01.jpg"/>
            <p:cNvPicPr>
              <a:picLocks noChangeAspect="1"/>
            </p:cNvPicPr>
            <p:nvPr/>
          </p:nvPicPr>
          <p:blipFill>
            <a:blip r:embed="rId6" cstate="print"/>
            <a:stretch>
              <a:fillRect/>
            </a:stretch>
          </p:blipFill>
          <p:spPr>
            <a:xfrm>
              <a:off x="5796136" y="6381328"/>
              <a:ext cx="734705" cy="262685"/>
            </a:xfrm>
            <a:prstGeom prst="rect">
              <a:avLst/>
            </a:prstGeom>
          </p:spPr>
        </p:pic>
        <p:pic>
          <p:nvPicPr>
            <p:cNvPr id="11" name="Picture 12" descr="KNUST-01.jpg"/>
            <p:cNvPicPr>
              <a:picLocks noChangeAspect="1"/>
            </p:cNvPicPr>
            <p:nvPr/>
          </p:nvPicPr>
          <p:blipFill>
            <a:blip r:embed="rId7" cstate="print"/>
            <a:stretch>
              <a:fillRect/>
            </a:stretch>
          </p:blipFill>
          <p:spPr>
            <a:xfrm>
              <a:off x="6588224" y="6381328"/>
              <a:ext cx="375311" cy="220195"/>
            </a:xfrm>
            <a:prstGeom prst="rect">
              <a:avLst/>
            </a:prstGeom>
          </p:spPr>
        </p:pic>
        <p:pic>
          <p:nvPicPr>
            <p:cNvPr id="12" name="Picture 13" descr="MTIE-01.jpg"/>
            <p:cNvPicPr>
              <a:picLocks noChangeAspect="1"/>
            </p:cNvPicPr>
            <p:nvPr/>
          </p:nvPicPr>
          <p:blipFill>
            <a:blip r:embed="rId8" cstate="print"/>
            <a:stretch>
              <a:fillRect/>
            </a:stretch>
          </p:blipFill>
          <p:spPr>
            <a:xfrm>
              <a:off x="7020272" y="6453336"/>
              <a:ext cx="778056" cy="171412"/>
            </a:xfrm>
            <a:prstGeom prst="rect">
              <a:avLst/>
            </a:prstGeom>
          </p:spPr>
        </p:pic>
        <p:pic>
          <p:nvPicPr>
            <p:cNvPr id="13" name="Picture 14"/>
            <p:cNvPicPr/>
            <p:nvPr/>
          </p:nvPicPr>
          <p:blipFill>
            <a:blip r:embed="rId9" cstate="print">
              <a:extLst>
                <a:ext uri="{28A0092B-C50C-407E-A947-70E740481C1C}">
                  <a14:useLocalDpi xmlns:a14="http://schemas.microsoft.com/office/drawing/2010/main" val="0"/>
                </a:ext>
              </a:extLst>
            </a:blip>
            <a:stretch>
              <a:fillRect/>
            </a:stretch>
          </p:blipFill>
          <p:spPr>
            <a:xfrm>
              <a:off x="7812360" y="6453336"/>
              <a:ext cx="648072" cy="216024"/>
            </a:xfrm>
            <a:prstGeom prst="rect">
              <a:avLst/>
            </a:prstGeom>
          </p:spPr>
        </p:pic>
      </p:grpSp>
      <p:sp>
        <p:nvSpPr>
          <p:cNvPr id="14" name="Titre 13"/>
          <p:cNvSpPr>
            <a:spLocks noGrp="1"/>
          </p:cNvSpPr>
          <p:nvPr>
            <p:ph type="title"/>
          </p:nvPr>
        </p:nvSpPr>
        <p:spPr/>
        <p:txBody>
          <a:bodyPr/>
          <a:lstStyle/>
          <a:p>
            <a:r>
              <a:rPr lang="fr-FR" dirty="0" smtClean="0">
                <a:latin typeface="Bodoni MT" panose="02070603080606020203" pitchFamily="18" charset="0"/>
              </a:rPr>
              <a:t>PLAN</a:t>
            </a:r>
            <a:endParaRPr lang="fr-FR" dirty="0">
              <a:latin typeface="Bodoni MT" panose="02070603080606020203" pitchFamily="18" charset="0"/>
            </a:endParaRPr>
          </a:p>
        </p:txBody>
      </p:sp>
    </p:spTree>
    <p:extLst>
      <p:ext uri="{BB962C8B-B14F-4D97-AF65-F5344CB8AC3E}">
        <p14:creationId xmlns:p14="http://schemas.microsoft.com/office/powerpoint/2010/main" val="879033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663352"/>
          </a:xfrm>
        </p:spPr>
        <p:txBody>
          <a:bodyPr>
            <a:normAutofit fontScale="90000"/>
          </a:bodyPr>
          <a:lstStyle/>
          <a:p>
            <a:r>
              <a:rPr lang="fr-FR" dirty="0" smtClean="0"/>
              <a:t>Introduction</a:t>
            </a:r>
            <a:endParaRPr lang="fr-FR" dirty="0"/>
          </a:p>
        </p:txBody>
      </p:sp>
      <p:sp>
        <p:nvSpPr>
          <p:cNvPr id="3" name="2 Marcador de contenido"/>
          <p:cNvSpPr>
            <a:spLocks noGrp="1"/>
          </p:cNvSpPr>
          <p:nvPr>
            <p:ph idx="1"/>
          </p:nvPr>
        </p:nvSpPr>
        <p:spPr>
          <a:xfrm>
            <a:off x="467544" y="1412776"/>
            <a:ext cx="8229600" cy="4608512"/>
          </a:xfrm>
        </p:spPr>
        <p:txBody>
          <a:bodyPr>
            <a:normAutofit fontScale="85000" lnSpcReduction="20000"/>
          </a:bodyPr>
          <a:lstStyle/>
          <a:p>
            <a:pPr marL="0" indent="0" algn="just">
              <a:buNone/>
            </a:pPr>
            <a:r>
              <a:rPr lang="es-ES" dirty="0" smtClean="0"/>
              <a:t> </a:t>
            </a:r>
            <a:r>
              <a:rPr lang="fr-FR" sz="2800" dirty="0" smtClean="0">
                <a:latin typeface="Bodoni MT" panose="02070603080606020203" pitchFamily="18" charset="0"/>
              </a:rPr>
              <a:t>La planification énergétique est un outil incontournable d’aide au développement. Malheureusement nos Etats peinent à intégrer la planification énergétique dans leur programme de développement.</a:t>
            </a:r>
          </a:p>
          <a:p>
            <a:pPr marL="0" indent="0" algn="just">
              <a:buNone/>
            </a:pPr>
            <a:r>
              <a:rPr lang="fr-FR" sz="2800" dirty="0" smtClean="0">
                <a:latin typeface="Bodoni MT" panose="02070603080606020203" pitchFamily="18" charset="0"/>
              </a:rPr>
              <a:t>Au Burkina  l'ex Direction Générale de l’Energie avait en charge la planification énergétique(P.E).</a:t>
            </a:r>
          </a:p>
          <a:p>
            <a:pPr marL="0" indent="0" algn="just">
              <a:buNone/>
            </a:pPr>
            <a:r>
              <a:rPr lang="fr-FR" sz="2800" dirty="0" smtClean="0">
                <a:latin typeface="Bodoni MT" panose="02070603080606020203" pitchFamily="18" charset="0"/>
              </a:rPr>
              <a:t>Les questions d’électrification rurale sont assurées par le Fonds de Développement de l’Electricité (FDE) dont les objectifs sont entre autres:</a:t>
            </a:r>
            <a:endParaRPr lang="es-ES" sz="2800" dirty="0" smtClean="0">
              <a:latin typeface="Bodoni MT" panose="02070603080606020203" pitchFamily="18" charset="0"/>
            </a:endParaRPr>
          </a:p>
          <a:p>
            <a:pPr algn="just">
              <a:buFont typeface="Wingdings" pitchFamily="2" charset="2"/>
              <a:buChar char="§"/>
            </a:pPr>
            <a:r>
              <a:rPr lang="fr-FR" sz="2800" dirty="0" smtClean="0">
                <a:latin typeface="Bodoni MT" panose="02070603080606020203" pitchFamily="18" charset="0"/>
              </a:rPr>
              <a:t>promouvoir </a:t>
            </a:r>
            <a:r>
              <a:rPr lang="fr-FR" sz="2800" dirty="0">
                <a:latin typeface="Bodoni MT" panose="02070603080606020203" pitchFamily="18" charset="0"/>
              </a:rPr>
              <a:t>une couverture équitable du territoire national en énergie électrique en développant l’électrification rurale à moindre coût </a:t>
            </a:r>
            <a:r>
              <a:rPr lang="fr-FR" sz="2800" dirty="0" smtClean="0">
                <a:latin typeface="Bodoni MT" panose="02070603080606020203" pitchFamily="18" charset="0"/>
              </a:rPr>
              <a:t>;</a:t>
            </a:r>
          </a:p>
          <a:p>
            <a:pPr algn="just">
              <a:buFont typeface="Wingdings" pitchFamily="2" charset="2"/>
              <a:buChar char="§"/>
            </a:pPr>
            <a:r>
              <a:rPr lang="fr-FR" sz="2800" dirty="0" smtClean="0">
                <a:latin typeface="Bodoni MT" panose="02070603080606020203" pitchFamily="18" charset="0"/>
              </a:rPr>
              <a:t>contribuer </a:t>
            </a:r>
            <a:r>
              <a:rPr lang="fr-FR" sz="2800" dirty="0">
                <a:latin typeface="Bodoni MT" panose="02070603080606020203" pitchFamily="18" charset="0"/>
              </a:rPr>
              <a:t>à la mise en œuvre du plan national d’électrification</a:t>
            </a:r>
            <a:r>
              <a:rPr lang="fr-FR" sz="2800" dirty="0"/>
              <a:t> </a:t>
            </a:r>
            <a:r>
              <a:rPr lang="fr-FR" sz="2800" dirty="0" smtClean="0"/>
              <a:t>,</a:t>
            </a:r>
            <a:endParaRPr lang="fr-FR" sz="2800" dirty="0"/>
          </a:p>
          <a:p>
            <a:pPr marL="0" indent="0">
              <a:buNone/>
            </a:pPr>
            <a:endParaRPr lang="fr-FR" dirty="0"/>
          </a:p>
          <a:p>
            <a:pPr marL="0" indent="0">
              <a:buNone/>
            </a:pPr>
            <a:endParaRPr lang="fr-FR" dirty="0"/>
          </a:p>
          <a:p>
            <a:pPr marL="0" indent="0">
              <a:buNone/>
            </a:pPr>
            <a:endParaRPr lang="es-ES" dirty="0"/>
          </a:p>
        </p:txBody>
      </p:sp>
      <p:grpSp>
        <p:nvGrpSpPr>
          <p:cNvPr id="4" name="Group 13"/>
          <p:cNvGrpSpPr/>
          <p:nvPr/>
        </p:nvGrpSpPr>
        <p:grpSpPr>
          <a:xfrm>
            <a:off x="755576" y="6017386"/>
            <a:ext cx="7992888" cy="651974"/>
            <a:chOff x="395536" y="6017386"/>
            <a:chExt cx="7992888" cy="651974"/>
          </a:xfrm>
        </p:grpSpPr>
        <p:pic>
          <p:nvPicPr>
            <p:cNvPr id="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6" name="Picture 15" descr="EU-01.jpg"/>
            <p:cNvPicPr>
              <a:picLocks noChangeAspect="1"/>
            </p:cNvPicPr>
            <p:nvPr/>
          </p:nvPicPr>
          <p:blipFill>
            <a:blip r:embed="rId3" cstate="print"/>
            <a:stretch>
              <a:fillRect/>
            </a:stretch>
          </p:blipFill>
          <p:spPr>
            <a:xfrm>
              <a:off x="971600" y="6066089"/>
              <a:ext cx="758278" cy="603271"/>
            </a:xfrm>
            <a:prstGeom prst="rect">
              <a:avLst/>
            </a:prstGeom>
          </p:spPr>
        </p:pic>
        <p:pic>
          <p:nvPicPr>
            <p:cNvPr id="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1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11"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12"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3"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1885916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591344"/>
          </a:xfrm>
        </p:spPr>
        <p:txBody>
          <a:bodyPr>
            <a:normAutofit fontScale="90000"/>
          </a:bodyPr>
          <a:lstStyle/>
          <a:p>
            <a:r>
              <a:rPr lang="fr-FR" dirty="0"/>
              <a:t>Outils pour la planification de l'énergie</a:t>
            </a:r>
            <a:endParaRPr lang="es-ES" dirty="0"/>
          </a:p>
        </p:txBody>
      </p:sp>
      <p:sp>
        <p:nvSpPr>
          <p:cNvPr id="3" name="2 Marcador de contenido"/>
          <p:cNvSpPr>
            <a:spLocks noGrp="1"/>
          </p:cNvSpPr>
          <p:nvPr>
            <p:ph idx="1"/>
          </p:nvPr>
        </p:nvSpPr>
        <p:spPr>
          <a:xfrm>
            <a:off x="395536" y="1412776"/>
            <a:ext cx="8229600" cy="4320480"/>
          </a:xfrm>
        </p:spPr>
        <p:txBody>
          <a:bodyPr>
            <a:normAutofit fontScale="92500" lnSpcReduction="20000"/>
          </a:bodyPr>
          <a:lstStyle/>
          <a:p>
            <a:pPr marL="0" indent="0" algn="just">
              <a:buNone/>
            </a:pPr>
            <a:r>
              <a:rPr lang="fr-FR" sz="3500" dirty="0" smtClean="0">
                <a:latin typeface="Bodoni MT" panose="02070603080606020203" pitchFamily="18" charset="0"/>
              </a:rPr>
              <a:t>Au sein du Ministère de l’énergie des Mines et des Carrières </a:t>
            </a:r>
            <a:r>
              <a:rPr lang="fr-FR" sz="3500" dirty="0">
                <a:latin typeface="Bodoni MT" panose="02070603080606020203" pitchFamily="18" charset="0"/>
              </a:rPr>
              <a:t>d</a:t>
            </a:r>
            <a:r>
              <a:rPr lang="fr-FR" sz="3500" dirty="0" smtClean="0">
                <a:latin typeface="Bodoni MT" panose="02070603080606020203" pitchFamily="18" charset="0"/>
              </a:rPr>
              <a:t>u Burkina le logiciel Message est entrain d’être utilisé.</a:t>
            </a:r>
          </a:p>
          <a:p>
            <a:pPr marL="0" indent="0" algn="just">
              <a:buNone/>
            </a:pPr>
            <a:r>
              <a:rPr lang="fr-FR" sz="3500" dirty="0" smtClean="0">
                <a:latin typeface="Bodoni MT" panose="02070603080606020203" pitchFamily="18" charset="0"/>
              </a:rPr>
              <a:t>Il est important que nous précisions que la SONABEL a fait une étude en 2011 sur la prévision de la demande d’électricité à l’horizon 2030. Elle dispose en son sein un service SIG.</a:t>
            </a:r>
          </a:p>
          <a:p>
            <a:pPr marL="0" indent="0" algn="just">
              <a:buNone/>
            </a:pPr>
            <a:r>
              <a:rPr lang="fr-FR" sz="3500" dirty="0" smtClean="0">
                <a:latin typeface="Bodoni MT" panose="02070603080606020203" pitchFamily="18" charset="0"/>
              </a:rPr>
              <a:t>La structure assurant l’électrification rurale(FDE) a utilisé </a:t>
            </a:r>
            <a:r>
              <a:rPr lang="fr-FR" sz="3500" dirty="0" err="1" smtClean="0">
                <a:latin typeface="Bodoni MT" panose="02070603080606020203" pitchFamily="18" charset="0"/>
              </a:rPr>
              <a:t>manufold</a:t>
            </a:r>
            <a:r>
              <a:rPr lang="fr-FR" sz="3500" dirty="0" smtClean="0">
                <a:latin typeface="Bodoni MT" panose="02070603080606020203" pitchFamily="18" charset="0"/>
              </a:rPr>
              <a:t> dans le temps.</a:t>
            </a:r>
          </a:p>
          <a:p>
            <a:pPr marL="0" indent="0">
              <a:buNone/>
            </a:pPr>
            <a:endParaRPr lang="fr-FR" dirty="0" smtClean="0"/>
          </a:p>
        </p:txBody>
      </p:sp>
      <p:grpSp>
        <p:nvGrpSpPr>
          <p:cNvPr id="5" name="Group 13"/>
          <p:cNvGrpSpPr/>
          <p:nvPr/>
        </p:nvGrpSpPr>
        <p:grpSpPr>
          <a:xfrm>
            <a:off x="755576" y="6017386"/>
            <a:ext cx="7992888" cy="626627"/>
            <a:chOff x="395536" y="6017386"/>
            <a:chExt cx="7992888" cy="626627"/>
          </a:xfrm>
        </p:grpSpPr>
        <p:pic>
          <p:nvPicPr>
            <p:cNvPr id="6"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7"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8"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9"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0"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11"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12"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13"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4"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138145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fr-FR" dirty="0" smtClean="0"/>
              <a:t>Outils </a:t>
            </a:r>
            <a:r>
              <a:rPr lang="fr-FR" dirty="0"/>
              <a:t>pour la planification de l'énergie</a:t>
            </a:r>
            <a:endParaRPr lang="es-ES"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739348754"/>
              </p:ext>
            </p:extLst>
          </p:nvPr>
        </p:nvGraphicFramePr>
        <p:xfrm>
          <a:off x="755577" y="1700808"/>
          <a:ext cx="7560841" cy="3775524"/>
        </p:xfrm>
        <a:graphic>
          <a:graphicData uri="http://schemas.openxmlformats.org/drawingml/2006/table">
            <a:tbl>
              <a:tblPr firstRow="1" firstCol="1" bandRow="1">
                <a:tableStyleId>{5C22544A-7EE6-4342-B048-85BDC9FD1C3A}</a:tableStyleId>
              </a:tblPr>
              <a:tblGrid>
                <a:gridCol w="1950125"/>
                <a:gridCol w="1073554"/>
                <a:gridCol w="1511840"/>
                <a:gridCol w="1512661"/>
                <a:gridCol w="1512661"/>
              </a:tblGrid>
              <a:tr h="190819">
                <a:tc gridSpan="2">
                  <a:txBody>
                    <a:bodyPr/>
                    <a:lstStyle/>
                    <a:p>
                      <a:pPr>
                        <a:lnSpc>
                          <a:spcPct val="115000"/>
                        </a:lnSpc>
                        <a:spcAft>
                          <a:spcPts val="0"/>
                        </a:spcAft>
                      </a:pPr>
                      <a:r>
                        <a:rPr lang="fr-FR" sz="1100" dirty="0">
                          <a:effectLst/>
                        </a:rPr>
                        <a:t> </a:t>
                      </a:r>
                      <a:endParaRPr lang="fr-FR" sz="1100" dirty="0">
                        <a:effectLst/>
                        <a:latin typeface="Calibri"/>
                        <a:ea typeface="Calibri"/>
                        <a:cs typeface="Times New Roman"/>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100" dirty="0">
                          <a:effectLst/>
                        </a:rPr>
                        <a:t>Haut</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Intermédiaire</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Bas</a:t>
                      </a:r>
                      <a:endParaRPr lang="fr-FR" sz="1100" dirty="0">
                        <a:effectLst/>
                        <a:latin typeface="Calibri"/>
                        <a:ea typeface="Calibri"/>
                        <a:cs typeface="Times New Roman"/>
                      </a:endParaRPr>
                    </a:p>
                  </a:txBody>
                  <a:tcPr marL="68580" marR="68580" marT="0" marB="0" anchor="ctr"/>
                </a:tc>
              </a:tr>
              <a:tr h="190819">
                <a:tc>
                  <a:txBody>
                    <a:bodyPr/>
                    <a:lstStyle/>
                    <a:p>
                      <a:pPr>
                        <a:lnSpc>
                          <a:spcPct val="115000"/>
                        </a:lnSpc>
                        <a:spcAft>
                          <a:spcPts val="0"/>
                        </a:spcAft>
                      </a:pPr>
                      <a:r>
                        <a:rPr lang="fr-FR" sz="1100">
                          <a:effectLst/>
                        </a:rPr>
                        <a:t> </a:t>
                      </a:r>
                      <a:endParaRPr lang="fr-F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100" dirty="0">
                          <a:effectLst/>
                        </a:rPr>
                        <a:t>2009</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2030</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2030</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2030</a:t>
                      </a:r>
                      <a:endParaRPr lang="fr-FR" sz="1100" dirty="0">
                        <a:effectLst/>
                        <a:latin typeface="Calibri"/>
                        <a:ea typeface="Calibri"/>
                        <a:cs typeface="Times New Roman"/>
                      </a:endParaRPr>
                    </a:p>
                  </a:txBody>
                  <a:tcPr marL="68580" marR="68580" marT="0" marB="0" anchor="ctr"/>
                </a:tc>
              </a:tr>
              <a:tr h="802566">
                <a:tc>
                  <a:txBody>
                    <a:bodyPr/>
                    <a:lstStyle/>
                    <a:p>
                      <a:pPr>
                        <a:lnSpc>
                          <a:spcPct val="115000"/>
                        </a:lnSpc>
                        <a:spcAft>
                          <a:spcPts val="0"/>
                        </a:spcAft>
                      </a:pPr>
                      <a:r>
                        <a:rPr lang="fr-FR" sz="1100" dirty="0">
                          <a:effectLst/>
                        </a:rPr>
                        <a:t>Demande totale (</a:t>
                      </a:r>
                      <a:r>
                        <a:rPr lang="fr-FR" sz="1100" dirty="0" err="1">
                          <a:effectLst/>
                        </a:rPr>
                        <a:t>GWh</a:t>
                      </a:r>
                      <a:r>
                        <a:rPr lang="fr-FR" sz="1100" dirty="0">
                          <a:effectLst/>
                        </a:rPr>
                        <a:t>)</a:t>
                      </a:r>
                    </a:p>
                    <a:p>
                      <a:pPr>
                        <a:lnSpc>
                          <a:spcPct val="115000"/>
                        </a:lnSpc>
                        <a:spcAft>
                          <a:spcPts val="0"/>
                        </a:spcAft>
                      </a:pPr>
                      <a:r>
                        <a:rPr lang="fr-FR" sz="1100" dirty="0">
                          <a:effectLst/>
                        </a:rPr>
                        <a:t>BT</a:t>
                      </a:r>
                    </a:p>
                    <a:p>
                      <a:pPr>
                        <a:lnSpc>
                          <a:spcPct val="115000"/>
                        </a:lnSpc>
                        <a:spcAft>
                          <a:spcPts val="0"/>
                        </a:spcAft>
                      </a:pPr>
                      <a:r>
                        <a:rPr lang="fr-FR" sz="1100" dirty="0">
                          <a:effectLst/>
                        </a:rPr>
                        <a:t>MT</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679</a:t>
                      </a:r>
                    </a:p>
                    <a:p>
                      <a:pPr algn="ctr">
                        <a:lnSpc>
                          <a:spcPct val="115000"/>
                        </a:lnSpc>
                        <a:spcAft>
                          <a:spcPts val="0"/>
                        </a:spcAft>
                      </a:pPr>
                      <a:r>
                        <a:rPr lang="fr-FR" sz="1100" dirty="0">
                          <a:effectLst/>
                        </a:rPr>
                        <a:t>415</a:t>
                      </a:r>
                    </a:p>
                    <a:p>
                      <a:pPr algn="ctr">
                        <a:lnSpc>
                          <a:spcPct val="115000"/>
                        </a:lnSpc>
                        <a:spcAft>
                          <a:spcPts val="0"/>
                        </a:spcAft>
                      </a:pPr>
                      <a:r>
                        <a:rPr lang="fr-FR" sz="1100" dirty="0" smtClean="0">
                          <a:effectLst/>
                        </a:rPr>
                        <a:t>264</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3685</a:t>
                      </a:r>
                    </a:p>
                    <a:p>
                      <a:pPr algn="ctr">
                        <a:lnSpc>
                          <a:spcPct val="115000"/>
                        </a:lnSpc>
                        <a:spcAft>
                          <a:spcPts val="0"/>
                        </a:spcAft>
                      </a:pPr>
                      <a:r>
                        <a:rPr lang="fr-FR" sz="1100" dirty="0">
                          <a:effectLst/>
                        </a:rPr>
                        <a:t>2669</a:t>
                      </a:r>
                    </a:p>
                    <a:p>
                      <a:pPr algn="ctr">
                        <a:lnSpc>
                          <a:spcPct val="115000"/>
                        </a:lnSpc>
                        <a:spcAft>
                          <a:spcPts val="0"/>
                        </a:spcAft>
                      </a:pPr>
                      <a:r>
                        <a:rPr lang="fr-FR" sz="1100" dirty="0">
                          <a:effectLst/>
                        </a:rPr>
                        <a:t>1016</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3469</a:t>
                      </a:r>
                    </a:p>
                    <a:p>
                      <a:pPr algn="ctr">
                        <a:lnSpc>
                          <a:spcPct val="115000"/>
                        </a:lnSpc>
                        <a:spcAft>
                          <a:spcPts val="0"/>
                        </a:spcAft>
                      </a:pPr>
                      <a:r>
                        <a:rPr lang="fr-FR" sz="1100" dirty="0">
                          <a:effectLst/>
                        </a:rPr>
                        <a:t>2570</a:t>
                      </a:r>
                    </a:p>
                    <a:p>
                      <a:pPr algn="ctr">
                        <a:lnSpc>
                          <a:spcPct val="115000"/>
                        </a:lnSpc>
                        <a:spcAft>
                          <a:spcPts val="0"/>
                        </a:spcAft>
                      </a:pPr>
                      <a:r>
                        <a:rPr lang="fr-FR" sz="1100" dirty="0">
                          <a:effectLst/>
                        </a:rPr>
                        <a:t>899</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3257</a:t>
                      </a:r>
                    </a:p>
                    <a:p>
                      <a:pPr algn="ctr">
                        <a:lnSpc>
                          <a:spcPct val="115000"/>
                        </a:lnSpc>
                        <a:spcAft>
                          <a:spcPts val="0"/>
                        </a:spcAft>
                      </a:pPr>
                      <a:r>
                        <a:rPr lang="fr-FR" sz="1100" dirty="0">
                          <a:effectLst/>
                        </a:rPr>
                        <a:t>2393</a:t>
                      </a:r>
                    </a:p>
                    <a:p>
                      <a:pPr algn="ctr">
                        <a:lnSpc>
                          <a:spcPct val="115000"/>
                        </a:lnSpc>
                        <a:spcAft>
                          <a:spcPts val="0"/>
                        </a:spcAft>
                      </a:pPr>
                      <a:r>
                        <a:rPr lang="fr-FR" sz="1100" dirty="0">
                          <a:effectLst/>
                        </a:rPr>
                        <a:t>865</a:t>
                      </a:r>
                      <a:endParaRPr lang="fr-FR" sz="1100" dirty="0">
                        <a:effectLst/>
                        <a:latin typeface="Calibri"/>
                        <a:ea typeface="Calibri"/>
                        <a:cs typeface="Times New Roman"/>
                      </a:endParaRPr>
                    </a:p>
                  </a:txBody>
                  <a:tcPr marL="68580" marR="68580" marT="0" marB="0" anchor="ctr"/>
                </a:tc>
              </a:tr>
              <a:tr h="394734">
                <a:tc>
                  <a:txBody>
                    <a:bodyPr/>
                    <a:lstStyle/>
                    <a:p>
                      <a:pPr>
                        <a:lnSpc>
                          <a:spcPct val="115000"/>
                        </a:lnSpc>
                        <a:spcAft>
                          <a:spcPts val="0"/>
                        </a:spcAft>
                      </a:pPr>
                      <a:r>
                        <a:rPr lang="fr-FR" sz="1100">
                          <a:effectLst/>
                        </a:rPr>
                        <a:t>Nbre d’abonnés</a:t>
                      </a:r>
                    </a:p>
                    <a:p>
                      <a:pPr>
                        <a:lnSpc>
                          <a:spcPct val="115000"/>
                        </a:lnSpc>
                        <a:spcAft>
                          <a:spcPts val="0"/>
                        </a:spcAft>
                      </a:pPr>
                      <a:r>
                        <a:rPr lang="fr-FR" sz="1100">
                          <a:effectLst/>
                        </a:rPr>
                        <a:t>Dont prépaiement</a:t>
                      </a:r>
                      <a:endParaRPr lang="fr-F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100" dirty="0">
                          <a:effectLst/>
                        </a:rPr>
                        <a:t>359341</a:t>
                      </a:r>
                    </a:p>
                    <a:p>
                      <a:pPr algn="ctr">
                        <a:lnSpc>
                          <a:spcPct val="115000"/>
                        </a:lnSpc>
                        <a:spcAft>
                          <a:spcPts val="0"/>
                        </a:spcAft>
                      </a:pPr>
                      <a:r>
                        <a:rPr lang="fr-FR" sz="1100" dirty="0">
                          <a:effectLst/>
                        </a:rPr>
                        <a:t>40 490</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2 746 380</a:t>
                      </a:r>
                    </a:p>
                    <a:p>
                      <a:pPr algn="ctr">
                        <a:lnSpc>
                          <a:spcPct val="115000"/>
                        </a:lnSpc>
                        <a:spcAft>
                          <a:spcPts val="0"/>
                        </a:spcAft>
                      </a:pPr>
                      <a:r>
                        <a:rPr lang="fr-FR" sz="1100" dirty="0">
                          <a:effectLst/>
                        </a:rPr>
                        <a:t>755 582</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2 595 084</a:t>
                      </a:r>
                    </a:p>
                    <a:p>
                      <a:pPr algn="ctr">
                        <a:lnSpc>
                          <a:spcPct val="115000"/>
                        </a:lnSpc>
                        <a:spcAft>
                          <a:spcPts val="0"/>
                        </a:spcAft>
                      </a:pPr>
                      <a:r>
                        <a:rPr lang="fr-FR" sz="1100">
                          <a:effectLst/>
                        </a:rPr>
                        <a:t>739 723</a:t>
                      </a:r>
                      <a:endParaRPr lang="fr-F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2 355 907</a:t>
                      </a:r>
                    </a:p>
                    <a:p>
                      <a:pPr algn="ctr">
                        <a:lnSpc>
                          <a:spcPct val="115000"/>
                        </a:lnSpc>
                        <a:spcAft>
                          <a:spcPts val="0"/>
                        </a:spcAft>
                      </a:pPr>
                      <a:r>
                        <a:rPr lang="fr-FR" sz="1100">
                          <a:effectLst/>
                        </a:rPr>
                        <a:t> 796 839</a:t>
                      </a:r>
                      <a:endParaRPr lang="fr-FR" sz="1100">
                        <a:effectLst/>
                        <a:latin typeface="Calibri"/>
                        <a:ea typeface="Calibri"/>
                        <a:cs typeface="Times New Roman"/>
                      </a:endParaRPr>
                    </a:p>
                  </a:txBody>
                  <a:tcPr marL="68580" marR="68580" marT="0" marB="0" anchor="ctr"/>
                </a:tc>
              </a:tr>
              <a:tr h="802566">
                <a:tc>
                  <a:txBody>
                    <a:bodyPr/>
                    <a:lstStyle/>
                    <a:p>
                      <a:pPr>
                        <a:lnSpc>
                          <a:spcPct val="115000"/>
                        </a:lnSpc>
                        <a:spcAft>
                          <a:spcPts val="0"/>
                        </a:spcAft>
                      </a:pPr>
                      <a:r>
                        <a:rPr lang="fr-FR" sz="1100" dirty="0">
                          <a:effectLst/>
                        </a:rPr>
                        <a:t>Taux de couverture</a:t>
                      </a:r>
                    </a:p>
                    <a:p>
                      <a:pPr>
                        <a:lnSpc>
                          <a:spcPct val="115000"/>
                        </a:lnSpc>
                        <a:spcAft>
                          <a:spcPts val="0"/>
                        </a:spcAft>
                      </a:pPr>
                      <a:r>
                        <a:rPr lang="fr-FR" sz="1100" dirty="0">
                          <a:effectLst/>
                        </a:rPr>
                        <a:t>Taux de desserte</a:t>
                      </a:r>
                    </a:p>
                    <a:p>
                      <a:pPr>
                        <a:lnSpc>
                          <a:spcPct val="115000"/>
                        </a:lnSpc>
                        <a:spcAft>
                          <a:spcPts val="0"/>
                        </a:spcAft>
                      </a:pPr>
                      <a:r>
                        <a:rPr lang="fr-FR" sz="1100" dirty="0">
                          <a:effectLst/>
                        </a:rPr>
                        <a:t>Taux d’électrification</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28%</a:t>
                      </a:r>
                    </a:p>
                    <a:p>
                      <a:pPr algn="ctr">
                        <a:lnSpc>
                          <a:spcPct val="115000"/>
                        </a:lnSpc>
                        <a:spcAft>
                          <a:spcPts val="0"/>
                        </a:spcAft>
                      </a:pPr>
                      <a:r>
                        <a:rPr lang="fr-FR" sz="1100" dirty="0">
                          <a:effectLst/>
                        </a:rPr>
                        <a:t>39%</a:t>
                      </a:r>
                    </a:p>
                    <a:p>
                      <a:pPr algn="ctr">
                        <a:lnSpc>
                          <a:spcPct val="115000"/>
                        </a:lnSpc>
                        <a:spcAft>
                          <a:spcPts val="0"/>
                        </a:spcAft>
                      </a:pPr>
                      <a:r>
                        <a:rPr lang="fr-FR" sz="1100" dirty="0">
                          <a:effectLst/>
                        </a:rPr>
                        <a:t>11%</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61%</a:t>
                      </a:r>
                    </a:p>
                    <a:p>
                      <a:pPr algn="ctr">
                        <a:lnSpc>
                          <a:spcPct val="115000"/>
                        </a:lnSpc>
                        <a:spcAft>
                          <a:spcPts val="0"/>
                        </a:spcAft>
                      </a:pPr>
                      <a:r>
                        <a:rPr lang="fr-FR" sz="1100" dirty="0">
                          <a:effectLst/>
                        </a:rPr>
                        <a:t>63%</a:t>
                      </a:r>
                    </a:p>
                    <a:p>
                      <a:pPr algn="ctr">
                        <a:lnSpc>
                          <a:spcPct val="115000"/>
                        </a:lnSpc>
                        <a:spcAft>
                          <a:spcPts val="0"/>
                        </a:spcAft>
                      </a:pPr>
                      <a:r>
                        <a:rPr lang="fr-FR" sz="1100" dirty="0">
                          <a:effectLst/>
                        </a:rPr>
                        <a:t>39%</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61%</a:t>
                      </a:r>
                    </a:p>
                    <a:p>
                      <a:pPr algn="ctr">
                        <a:lnSpc>
                          <a:spcPct val="115000"/>
                        </a:lnSpc>
                        <a:spcAft>
                          <a:spcPts val="0"/>
                        </a:spcAft>
                      </a:pPr>
                      <a:r>
                        <a:rPr lang="fr-FR" sz="1100" dirty="0">
                          <a:effectLst/>
                        </a:rPr>
                        <a:t>60%</a:t>
                      </a:r>
                    </a:p>
                    <a:p>
                      <a:pPr algn="ctr">
                        <a:lnSpc>
                          <a:spcPct val="115000"/>
                        </a:lnSpc>
                        <a:spcAft>
                          <a:spcPts val="0"/>
                        </a:spcAft>
                      </a:pPr>
                      <a:r>
                        <a:rPr lang="fr-FR" sz="1100" dirty="0">
                          <a:effectLst/>
                        </a:rPr>
                        <a:t>36%</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54%</a:t>
                      </a:r>
                    </a:p>
                    <a:p>
                      <a:pPr algn="ctr">
                        <a:lnSpc>
                          <a:spcPct val="115000"/>
                        </a:lnSpc>
                        <a:spcAft>
                          <a:spcPts val="0"/>
                        </a:spcAft>
                      </a:pPr>
                      <a:r>
                        <a:rPr lang="fr-FR" sz="1100" dirty="0">
                          <a:effectLst/>
                        </a:rPr>
                        <a:t>61%</a:t>
                      </a:r>
                    </a:p>
                    <a:p>
                      <a:pPr algn="ctr">
                        <a:lnSpc>
                          <a:spcPct val="115000"/>
                        </a:lnSpc>
                        <a:spcAft>
                          <a:spcPts val="0"/>
                        </a:spcAft>
                      </a:pPr>
                      <a:r>
                        <a:rPr lang="fr-FR" sz="1100" dirty="0">
                          <a:effectLst/>
                        </a:rPr>
                        <a:t>32%</a:t>
                      </a:r>
                      <a:endParaRPr lang="fr-FR" sz="1100" dirty="0">
                        <a:effectLst/>
                        <a:latin typeface="Calibri"/>
                        <a:ea typeface="Calibri"/>
                        <a:cs typeface="Times New Roman"/>
                      </a:endParaRPr>
                    </a:p>
                  </a:txBody>
                  <a:tcPr marL="68580" marR="68580" marT="0" marB="0" anchor="ctr"/>
                </a:tc>
              </a:tr>
              <a:tr h="394734">
                <a:tc>
                  <a:txBody>
                    <a:bodyPr/>
                    <a:lstStyle/>
                    <a:p>
                      <a:pPr>
                        <a:lnSpc>
                          <a:spcPct val="115000"/>
                        </a:lnSpc>
                        <a:spcAft>
                          <a:spcPts val="0"/>
                        </a:spcAft>
                      </a:pPr>
                      <a:r>
                        <a:rPr lang="fr-FR" sz="1100" dirty="0" err="1">
                          <a:effectLst/>
                        </a:rPr>
                        <a:t>Nbre</a:t>
                      </a:r>
                      <a:r>
                        <a:rPr lang="fr-FR" sz="1100" dirty="0">
                          <a:effectLst/>
                        </a:rPr>
                        <a:t> de centre électrifié</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159</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860</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860</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525</a:t>
                      </a:r>
                      <a:endParaRPr lang="fr-FR" sz="1100" dirty="0">
                        <a:effectLst/>
                        <a:latin typeface="Calibri"/>
                        <a:ea typeface="Calibri"/>
                        <a:cs typeface="Times New Roman"/>
                      </a:endParaRPr>
                    </a:p>
                  </a:txBody>
                  <a:tcPr marL="68580" marR="68580" marT="0" marB="0" anchor="ctr"/>
                </a:tc>
              </a:tr>
              <a:tr h="802566">
                <a:tc>
                  <a:txBody>
                    <a:bodyPr/>
                    <a:lstStyle/>
                    <a:p>
                      <a:pPr>
                        <a:lnSpc>
                          <a:spcPct val="115000"/>
                        </a:lnSpc>
                        <a:spcAft>
                          <a:spcPts val="0"/>
                        </a:spcAft>
                      </a:pPr>
                      <a:r>
                        <a:rPr lang="fr-FR" sz="1100" dirty="0">
                          <a:effectLst/>
                        </a:rPr>
                        <a:t>Consommation unitaire moyenne domestique (KWh/an)</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499</a:t>
                      </a:r>
                      <a:endParaRPr lang="fr-F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426</a:t>
                      </a:r>
                      <a:endParaRPr lang="fr-F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426</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427</a:t>
                      </a:r>
                      <a:endParaRPr lang="fr-FR" sz="1100">
                        <a:effectLst/>
                        <a:latin typeface="Calibri"/>
                        <a:ea typeface="Calibri"/>
                        <a:cs typeface="Times New Roman"/>
                      </a:endParaRPr>
                    </a:p>
                  </a:txBody>
                  <a:tcPr marL="68580" marR="68580" marT="0" marB="0" anchor="ctr"/>
                </a:tc>
              </a:tr>
              <a:tr h="190819">
                <a:tc>
                  <a:txBody>
                    <a:bodyPr/>
                    <a:lstStyle/>
                    <a:p>
                      <a:pPr>
                        <a:lnSpc>
                          <a:spcPct val="115000"/>
                        </a:lnSpc>
                        <a:spcAft>
                          <a:spcPts val="0"/>
                        </a:spcAft>
                      </a:pPr>
                      <a:r>
                        <a:rPr lang="fr-FR" sz="1100" dirty="0">
                          <a:effectLst/>
                        </a:rPr>
                        <a:t>Pointe (MW)</a:t>
                      </a:r>
                      <a:endParaRPr lang="fr-FR"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r-FR" sz="1100" dirty="0">
                          <a:effectLst/>
                        </a:rPr>
                        <a:t>164</a:t>
                      </a:r>
                      <a:endParaRPr lang="fr-FR" sz="11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810</a:t>
                      </a:r>
                      <a:endParaRPr lang="fr-F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a:effectLst/>
                        </a:rPr>
                        <a:t>772</a:t>
                      </a:r>
                      <a:endParaRPr lang="fr-FR"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FR" sz="1100" dirty="0">
                          <a:effectLst/>
                        </a:rPr>
                        <a:t>729</a:t>
                      </a:r>
                      <a:endParaRPr lang="fr-FR" sz="1100" dirty="0">
                        <a:effectLst/>
                        <a:latin typeface="Calibri"/>
                        <a:ea typeface="Calibri"/>
                        <a:cs typeface="Times New Roman"/>
                      </a:endParaRPr>
                    </a:p>
                  </a:txBody>
                  <a:tcPr marL="68580" marR="68580" marT="0" marB="0" anchor="ctr"/>
                </a:tc>
              </a:tr>
            </a:tbl>
          </a:graphicData>
        </a:graphic>
      </p:graphicFrame>
      <p:grpSp>
        <p:nvGrpSpPr>
          <p:cNvPr id="5" name="Group 13"/>
          <p:cNvGrpSpPr/>
          <p:nvPr/>
        </p:nvGrpSpPr>
        <p:grpSpPr>
          <a:xfrm>
            <a:off x="755576" y="6017386"/>
            <a:ext cx="7992888" cy="626627"/>
            <a:chOff x="395536" y="6017386"/>
            <a:chExt cx="7992888" cy="626627"/>
          </a:xfrm>
        </p:grpSpPr>
        <p:pic>
          <p:nvPicPr>
            <p:cNvPr id="6"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7"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8"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9"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0"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11"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12"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13"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4"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1381454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fr-FR" dirty="0"/>
              <a:t>Systèmes d’Information </a:t>
            </a:r>
            <a:r>
              <a:rPr lang="fr-FR" dirty="0" smtClean="0"/>
              <a:t>Energétique </a:t>
            </a:r>
            <a:r>
              <a:rPr lang="fr-FR" dirty="0"/>
              <a:t>(SIE</a:t>
            </a:r>
            <a:r>
              <a:rPr lang="fr-FR" dirty="0" smtClean="0"/>
              <a:t>)</a:t>
            </a:r>
            <a:endParaRPr lang="es-ES" dirty="0"/>
          </a:p>
        </p:txBody>
      </p:sp>
      <p:sp>
        <p:nvSpPr>
          <p:cNvPr id="3" name="Espace réservé du contenu 2"/>
          <p:cNvSpPr>
            <a:spLocks noGrp="1"/>
          </p:cNvSpPr>
          <p:nvPr>
            <p:ph idx="1"/>
          </p:nvPr>
        </p:nvSpPr>
        <p:spPr/>
        <p:txBody>
          <a:bodyPr/>
          <a:lstStyle/>
          <a:p>
            <a:pPr marL="0" indent="0" algn="just">
              <a:buNone/>
            </a:pPr>
            <a:r>
              <a:rPr lang="fr-FR" dirty="0" smtClean="0">
                <a:latin typeface="Bodoni MT" panose="02070603080606020203" pitchFamily="18" charset="0"/>
              </a:rPr>
              <a:t>Depuis 2014 un système d’information énergétique appuyé par l’UEMOA est entrain d’</a:t>
            </a:r>
            <a:r>
              <a:rPr lang="fr-FR" dirty="0">
                <a:latin typeface="Bodoni MT" panose="02070603080606020203" pitchFamily="18" charset="0"/>
              </a:rPr>
              <a:t>ê</a:t>
            </a:r>
            <a:r>
              <a:rPr lang="fr-FR" dirty="0" smtClean="0">
                <a:latin typeface="Bodoni MT" panose="02070603080606020203" pitchFamily="18" charset="0"/>
              </a:rPr>
              <a:t>tre mis en place.</a:t>
            </a:r>
          </a:p>
          <a:p>
            <a:pPr marL="0" indent="0" algn="just">
              <a:buNone/>
            </a:pPr>
            <a:r>
              <a:rPr lang="fr-FR" dirty="0" smtClean="0">
                <a:latin typeface="Bodoni MT" panose="02070603080606020203" pitchFamily="18" charset="0"/>
              </a:rPr>
              <a:t>Le MEMC se charge de la collecte et l’établissement des bilans énergétique. En juillet début 2016 nous avons lancé la collecte des données de 2014 et 2015 auprès des différents acteurs du secteur, en vue de réaliser un bilan basé sur des données fiables.</a:t>
            </a:r>
          </a:p>
          <a:p>
            <a:pPr marL="0" indent="0" algn="just">
              <a:buNone/>
            </a:pPr>
            <a:r>
              <a:rPr lang="fr-FR" dirty="0" smtClean="0">
                <a:latin typeface="Bodoni MT" panose="02070603080606020203" pitchFamily="18" charset="0"/>
              </a:rPr>
              <a:t>Apres cette phase de collecte, il est prévu </a:t>
            </a:r>
            <a:r>
              <a:rPr lang="fr-FR" dirty="0" smtClean="0">
                <a:latin typeface="Bodoni MT" panose="02070603080606020203" pitchFamily="18" charset="0"/>
              </a:rPr>
              <a:t>une</a:t>
            </a:r>
            <a:r>
              <a:rPr lang="fr-FR" dirty="0" smtClean="0">
                <a:latin typeface="Bodoni MT" panose="02070603080606020203" pitchFamily="18" charset="0"/>
              </a:rPr>
              <a:t> </a:t>
            </a:r>
            <a:r>
              <a:rPr lang="fr-FR" dirty="0" smtClean="0">
                <a:latin typeface="Bodoni MT" panose="02070603080606020203" pitchFamily="18" charset="0"/>
              </a:rPr>
              <a:t>séances de travail entre les différents acteurs du SIE et un atelier de validation au quel les structures seront invitées afin de pouvoir interagir sur les données présentées.</a:t>
            </a:r>
          </a:p>
          <a:p>
            <a:pPr marL="0" indent="0" algn="just">
              <a:buNone/>
            </a:pPr>
            <a:r>
              <a:rPr lang="fr-FR" dirty="0" smtClean="0">
                <a:latin typeface="Bodoni MT" panose="02070603080606020203" pitchFamily="18" charset="0"/>
              </a:rPr>
              <a:t>Les difficultés existent dans l’élaboration des bilans au BF.</a:t>
            </a:r>
          </a:p>
          <a:p>
            <a:pPr marL="0" indent="0">
              <a:buNone/>
            </a:pPr>
            <a:endParaRPr lang="fr-FR" dirty="0" smtClean="0"/>
          </a:p>
          <a:p>
            <a:pPr marL="0" indent="0">
              <a:buNone/>
            </a:pPr>
            <a:endParaRPr lang="fr-FR" dirty="0"/>
          </a:p>
        </p:txBody>
      </p:sp>
      <p:grpSp>
        <p:nvGrpSpPr>
          <p:cNvPr id="5" name="Group 13"/>
          <p:cNvGrpSpPr/>
          <p:nvPr/>
        </p:nvGrpSpPr>
        <p:grpSpPr>
          <a:xfrm>
            <a:off x="755576" y="6017386"/>
            <a:ext cx="7992888" cy="626627"/>
            <a:chOff x="395536" y="6017386"/>
            <a:chExt cx="7992888" cy="626627"/>
          </a:xfrm>
        </p:grpSpPr>
        <p:pic>
          <p:nvPicPr>
            <p:cNvPr id="6"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7"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8"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9"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0"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11"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12"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13"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4"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1568779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fr-FR" dirty="0"/>
              <a:t>Systèmes d’Information </a:t>
            </a:r>
            <a:r>
              <a:rPr lang="fr-FR" dirty="0" smtClean="0"/>
              <a:t>Energétique </a:t>
            </a:r>
            <a:r>
              <a:rPr lang="fr-FR" dirty="0"/>
              <a:t>(SIE</a:t>
            </a:r>
            <a:r>
              <a:rPr lang="fr-FR" dirty="0" smtClean="0"/>
              <a:t>)</a:t>
            </a:r>
            <a:endParaRPr lang="es-ES" dirty="0"/>
          </a:p>
        </p:txBody>
      </p:sp>
      <p:sp>
        <p:nvSpPr>
          <p:cNvPr id="3" name="Espace réservé du contenu 2"/>
          <p:cNvSpPr>
            <a:spLocks noGrp="1"/>
          </p:cNvSpPr>
          <p:nvPr>
            <p:ph idx="1"/>
          </p:nvPr>
        </p:nvSpPr>
        <p:spPr/>
        <p:txBody>
          <a:bodyPr>
            <a:normAutofit/>
          </a:bodyPr>
          <a:lstStyle/>
          <a:p>
            <a:pPr algn="just"/>
            <a:r>
              <a:rPr lang="fr-FR" sz="2800" b="1" dirty="0">
                <a:latin typeface="Bodoni MT" panose="02070603080606020203" pitchFamily="18" charset="0"/>
              </a:rPr>
              <a:t>1 Estimation  des données de la biomasse à partir des consommations spécifiques  de l’étude de </a:t>
            </a:r>
            <a:r>
              <a:rPr lang="fr-FR" sz="2800" b="1" dirty="0" smtClean="0">
                <a:latin typeface="Bodoni MT" panose="02070603080606020203" pitchFamily="18" charset="0"/>
              </a:rPr>
              <a:t>2002;</a:t>
            </a:r>
            <a:endParaRPr lang="fr-FR" sz="2800" b="1" dirty="0">
              <a:latin typeface="Bodoni MT" panose="02070603080606020203" pitchFamily="18" charset="0"/>
            </a:endParaRPr>
          </a:p>
          <a:p>
            <a:pPr algn="just"/>
            <a:r>
              <a:rPr lang="fr-FR" sz="2800" b="1" dirty="0">
                <a:latin typeface="Bodoni MT" panose="02070603080606020203" pitchFamily="18" charset="0"/>
              </a:rPr>
              <a:t>2 Estimation des puissances installées du système </a:t>
            </a:r>
            <a:r>
              <a:rPr lang="fr-FR" sz="2800" b="1" dirty="0" smtClean="0">
                <a:latin typeface="Bodoni MT" panose="02070603080606020203" pitchFamily="18" charset="0"/>
              </a:rPr>
              <a:t>photovoltaïque;</a:t>
            </a:r>
            <a:endParaRPr lang="fr-FR" sz="2800" b="1" dirty="0">
              <a:latin typeface="Bodoni MT" panose="02070603080606020203" pitchFamily="18" charset="0"/>
            </a:endParaRPr>
          </a:p>
          <a:p>
            <a:pPr algn="just"/>
            <a:r>
              <a:rPr lang="fr-FR" sz="2800" b="1" dirty="0">
                <a:latin typeface="Bodoni MT" panose="02070603080606020203" pitchFamily="18" charset="0"/>
              </a:rPr>
              <a:t>3 Estimation des productions d’électricité des auto </a:t>
            </a:r>
            <a:r>
              <a:rPr lang="fr-FR" sz="2800" b="1" dirty="0" smtClean="0">
                <a:latin typeface="Bodoni MT" panose="02070603080606020203" pitchFamily="18" charset="0"/>
              </a:rPr>
              <a:t>producteurs;</a:t>
            </a:r>
            <a:endParaRPr lang="fr-FR" sz="2800" b="1" dirty="0">
              <a:latin typeface="Bodoni MT" panose="02070603080606020203" pitchFamily="18" charset="0"/>
            </a:endParaRPr>
          </a:p>
          <a:p>
            <a:pPr algn="just"/>
            <a:r>
              <a:rPr lang="fr-FR" sz="2800" b="1" dirty="0">
                <a:latin typeface="Bodoni MT" panose="02070603080606020203" pitchFamily="18" charset="0"/>
              </a:rPr>
              <a:t>4 Estimation des consommations des produits pétroliers par secteurs </a:t>
            </a:r>
            <a:r>
              <a:rPr lang="fr-FR" sz="2800" b="1" dirty="0" smtClean="0">
                <a:latin typeface="Bodoni MT" panose="02070603080606020203" pitchFamily="18" charset="0"/>
              </a:rPr>
              <a:t>d’activités.</a:t>
            </a:r>
            <a:endParaRPr lang="fr-FR" sz="2800" b="1" dirty="0">
              <a:latin typeface="Bodoni MT" panose="02070603080606020203" pitchFamily="18" charset="0"/>
            </a:endParaRPr>
          </a:p>
          <a:p>
            <a:endParaRPr lang="fr-FR" sz="600" b="1" dirty="0"/>
          </a:p>
          <a:p>
            <a:pPr marL="0" indent="0">
              <a:buNone/>
            </a:pPr>
            <a:endParaRPr lang="fr-FR" b="1" dirty="0"/>
          </a:p>
          <a:p>
            <a:pPr marL="0" indent="0">
              <a:buNone/>
            </a:pPr>
            <a:endParaRPr lang="fr-FR" dirty="0" smtClean="0"/>
          </a:p>
          <a:p>
            <a:pPr marL="0" indent="0">
              <a:buNone/>
            </a:pPr>
            <a:endParaRPr lang="fr-FR" dirty="0"/>
          </a:p>
        </p:txBody>
      </p:sp>
      <p:grpSp>
        <p:nvGrpSpPr>
          <p:cNvPr id="5" name="Group 13"/>
          <p:cNvGrpSpPr/>
          <p:nvPr/>
        </p:nvGrpSpPr>
        <p:grpSpPr>
          <a:xfrm>
            <a:off x="755576" y="6017386"/>
            <a:ext cx="7992888" cy="626627"/>
            <a:chOff x="395536" y="6017386"/>
            <a:chExt cx="7992888" cy="626627"/>
          </a:xfrm>
        </p:grpSpPr>
        <p:pic>
          <p:nvPicPr>
            <p:cNvPr id="6"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7"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8"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9"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0"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11"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12"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13"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4"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1634295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457200" y="836713"/>
            <a:ext cx="8229600" cy="4176464"/>
          </a:xfrm>
          <a:effectLst>
            <a:outerShdw blurRad="254000" dist="127000" dir="2700000" algn="tl" rotWithShape="0">
              <a:schemeClr val="tx2">
                <a:alpha val="50000"/>
              </a:schemeClr>
            </a:outerShdw>
          </a:effectLst>
        </p:spPr>
        <p:txBody>
          <a:bodyPr lIns="180000" tIns="180000" rIns="180000" bIns="180000" rtlCol="0">
            <a:normAutofit fontScale="92500"/>
          </a:bodyPr>
          <a:lstStyle/>
          <a:p>
            <a:pPr algn="ctr">
              <a:buNone/>
              <a:defRPr/>
            </a:pPr>
            <a:r>
              <a:rPr lang="fr-FR" sz="4000" dirty="0" smtClean="0">
                <a:latin typeface="Bodoni MT" panose="02070603080606020203" pitchFamily="18" charset="0"/>
              </a:rPr>
              <a:t>Conclusion</a:t>
            </a:r>
          </a:p>
          <a:p>
            <a:pPr algn="just">
              <a:buNone/>
              <a:defRPr/>
            </a:pPr>
            <a:r>
              <a:rPr lang="fr-FR" sz="3600" dirty="0" smtClean="0">
                <a:latin typeface="Bodoni MT" panose="02070603080606020203" pitchFamily="18" charset="0"/>
              </a:rPr>
              <a:t>	le Burkina Faso jusqu’à nos jours n’utilise pas le SIG   comme outils indispensable à la décision. La dernière planification au sein du MEMC date de 2006 avec le logiciel MAED. Un accompagnement sera nécessaire pour le </a:t>
            </a:r>
            <a:r>
              <a:rPr lang="fr-FR" sz="3600" smtClean="0">
                <a:latin typeface="Bodoni MT" panose="02070603080606020203" pitchFamily="18" charset="0"/>
              </a:rPr>
              <a:t>Burkina Faso. </a:t>
            </a:r>
            <a:endParaRPr lang="fr-FR" sz="3600" dirty="0" smtClean="0">
              <a:latin typeface="Bodoni MT" panose="02070603080606020203" pitchFamily="18" charset="0"/>
            </a:endParaRPr>
          </a:p>
          <a:p>
            <a:pPr algn="ctr" eaLnBrk="1" fontAlgn="auto" hangingPunct="1">
              <a:spcAft>
                <a:spcPts val="0"/>
              </a:spcAft>
              <a:buFont typeface="Arial" pitchFamily="34" charset="0"/>
              <a:buNone/>
              <a:defRPr/>
            </a:pPr>
            <a:endParaRPr lang="es-ES_tradnl" sz="2400" b="1" dirty="0" smtClean="0">
              <a:solidFill>
                <a:schemeClr val="bg1"/>
              </a:solidFill>
            </a:endParaRPr>
          </a:p>
          <a:p>
            <a:pPr algn="ctr">
              <a:buNone/>
              <a:defRPr/>
            </a:pPr>
            <a:endParaRPr lang="es-ES_tradnl" b="1" dirty="0"/>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6" name="Picture 25"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7" name="Picture 26"/>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2"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457200" y="1484313"/>
            <a:ext cx="8229600" cy="3528863"/>
          </a:xfrm>
          <a:effectLst>
            <a:outerShdw blurRad="254000" dist="127000" dir="2700000" algn="tl" rotWithShape="0">
              <a:schemeClr val="tx2">
                <a:alpha val="50000"/>
              </a:schemeClr>
            </a:outerShdw>
          </a:effectLst>
        </p:spPr>
        <p:txBody>
          <a:bodyPr lIns="180000" tIns="180000" rIns="180000" bIns="180000" rtlCol="0">
            <a:normAutofit/>
          </a:bodyPr>
          <a:lstStyle/>
          <a:p>
            <a:pPr algn="ctr">
              <a:buNone/>
              <a:defRPr/>
            </a:pPr>
            <a:r>
              <a:rPr lang="fr-FR" sz="4000" dirty="0" smtClean="0">
                <a:latin typeface="Bodoni MT" panose="02070603080606020203" pitchFamily="18" charset="0"/>
              </a:rPr>
              <a:t>Merci pour votre attention!</a:t>
            </a:r>
          </a:p>
          <a:p>
            <a:pPr algn="ctr">
              <a:buNone/>
              <a:defRPr/>
            </a:pPr>
            <a:endParaRPr lang="fr-FR" sz="4000" dirty="0">
              <a:latin typeface="Bodoni MT" panose="02070603080606020203" pitchFamily="18" charset="0"/>
            </a:endParaRPr>
          </a:p>
          <a:p>
            <a:pPr algn="ctr">
              <a:buNone/>
              <a:defRPr/>
            </a:pPr>
            <a:r>
              <a:rPr lang="fr-FR" sz="3600" dirty="0" err="1" smtClean="0">
                <a:latin typeface="Bodoni MT" panose="02070603080606020203" pitchFamily="18" charset="0"/>
              </a:rPr>
              <a:t>Ing</a:t>
            </a:r>
            <a:r>
              <a:rPr lang="fr-FR" sz="3600" dirty="0" smtClean="0">
                <a:latin typeface="Bodoni MT" panose="02070603080606020203" pitchFamily="18" charset="0"/>
              </a:rPr>
              <a:t>. </a:t>
            </a:r>
            <a:r>
              <a:rPr lang="fr-FR" sz="3600" dirty="0" err="1" smtClean="0">
                <a:latin typeface="Bodoni MT" panose="02070603080606020203" pitchFamily="18" charset="0"/>
              </a:rPr>
              <a:t>Boubakar</a:t>
            </a:r>
            <a:r>
              <a:rPr lang="fr-FR" sz="3600" dirty="0" smtClean="0">
                <a:latin typeface="Bodoni MT" panose="02070603080606020203" pitchFamily="18" charset="0"/>
              </a:rPr>
              <a:t> Thierry OUEDRAOGO</a:t>
            </a:r>
          </a:p>
          <a:p>
            <a:pPr algn="ctr" eaLnBrk="1" fontAlgn="auto" hangingPunct="1">
              <a:spcAft>
                <a:spcPts val="0"/>
              </a:spcAft>
              <a:buFont typeface="Arial" pitchFamily="34" charset="0"/>
              <a:buNone/>
              <a:defRPr/>
            </a:pPr>
            <a:endParaRPr lang="es-ES_tradnl" sz="2400" b="1" dirty="0" smtClean="0">
              <a:solidFill>
                <a:schemeClr val="bg1"/>
              </a:solidFill>
            </a:endParaRPr>
          </a:p>
          <a:p>
            <a:pPr algn="ctr">
              <a:buNone/>
              <a:defRPr/>
            </a:pPr>
            <a:endParaRPr lang="es-ES_tradnl" b="1" dirty="0"/>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6" name="Picture 25"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7" name="Picture 26"/>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2" name="3 Rectángulo"/>
          <p:cNvSpPr>
            <a:spLocks noChangeArrowheads="1"/>
          </p:cNvSpPr>
          <p:nvPr/>
        </p:nvSpPr>
        <p:spPr bwMode="auto">
          <a:xfrm>
            <a:off x="1096872" y="-1"/>
            <a:ext cx="667246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algn="ct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au BURKINA FASO</a:t>
            </a:r>
            <a:endParaRPr lang="en-US" altLang="es-ES" sz="1600" b="1" i="1" dirty="0" smtClean="0">
              <a:solidFill>
                <a:schemeClr val="bg1"/>
              </a:solidFill>
            </a:endParaRPr>
          </a:p>
        </p:txBody>
      </p:sp>
    </p:spTree>
    <p:extLst>
      <p:ext uri="{BB962C8B-B14F-4D97-AF65-F5344CB8AC3E}">
        <p14:creationId xmlns:p14="http://schemas.microsoft.com/office/powerpoint/2010/main" val="9240022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1183</TotalTime>
  <Words>581</Words>
  <Application>Microsoft Office PowerPoint</Application>
  <PresentationFormat>Affichage à l'écran (4:3)</PresentationFormat>
  <Paragraphs>122</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Claridad</vt:lpstr>
      <vt:lpstr>Présentation PowerPoint</vt:lpstr>
      <vt:lpstr>PLAN</vt:lpstr>
      <vt:lpstr>Introduction</vt:lpstr>
      <vt:lpstr>Outils pour la planification de l'énergie</vt:lpstr>
      <vt:lpstr>Outils pour la planification de l'énergie</vt:lpstr>
      <vt:lpstr>Systèmes d’Information Energétique (SIE)</vt:lpstr>
      <vt:lpstr>Systèmes d’Information Energétique (SIE)</vt:lpstr>
      <vt:lpstr>Présentation PowerPoint</vt:lpstr>
      <vt:lpstr>Présentation PowerPoint</vt:lpstr>
    </vt:vector>
  </TitlesOfParts>
  <Company>ITC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de la presentación</dc:title>
  <dc:creator>Penélope Ramírez González</dc:creator>
  <cp:lastModifiedBy>user</cp:lastModifiedBy>
  <cp:revision>86</cp:revision>
  <dcterms:created xsi:type="dcterms:W3CDTF">2014-06-26T15:06:19Z</dcterms:created>
  <dcterms:modified xsi:type="dcterms:W3CDTF">2016-07-27T16:09:05Z</dcterms:modified>
</cp:coreProperties>
</file>